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5.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 id="2147483683" r:id="rId3"/>
    <p:sldMasterId id="2147483705" r:id="rId4"/>
    <p:sldMasterId id="2147483716" r:id="rId5"/>
    <p:sldMasterId id="2147483738" r:id="rId6"/>
  </p:sldMasterIdLst>
  <p:notesMasterIdLst>
    <p:notesMasterId r:id="rId89"/>
  </p:notesMasterIdLst>
  <p:sldIdLst>
    <p:sldId id="342" r:id="rId7"/>
    <p:sldId id="376" r:id="rId8"/>
    <p:sldId id="449" r:id="rId9"/>
    <p:sldId id="450" r:id="rId10"/>
    <p:sldId id="451" r:id="rId11"/>
    <p:sldId id="378" r:id="rId12"/>
    <p:sldId id="383" r:id="rId13"/>
    <p:sldId id="382" r:id="rId14"/>
    <p:sldId id="384" r:id="rId15"/>
    <p:sldId id="456" r:id="rId16"/>
    <p:sldId id="454" r:id="rId17"/>
    <p:sldId id="455" r:id="rId18"/>
    <p:sldId id="458" r:id="rId19"/>
    <p:sldId id="385" r:id="rId20"/>
    <p:sldId id="386" r:id="rId21"/>
    <p:sldId id="379" r:id="rId22"/>
    <p:sldId id="388" r:id="rId23"/>
    <p:sldId id="387" r:id="rId24"/>
    <p:sldId id="389" r:id="rId25"/>
    <p:sldId id="391" r:id="rId26"/>
    <p:sldId id="460" r:id="rId27"/>
    <p:sldId id="392" r:id="rId28"/>
    <p:sldId id="395" r:id="rId29"/>
    <p:sldId id="396" r:id="rId30"/>
    <p:sldId id="397" r:id="rId31"/>
    <p:sldId id="399" r:id="rId32"/>
    <p:sldId id="462" r:id="rId33"/>
    <p:sldId id="400" r:id="rId34"/>
    <p:sldId id="401" r:id="rId35"/>
    <p:sldId id="402" r:id="rId36"/>
    <p:sldId id="448" r:id="rId37"/>
    <p:sldId id="464" r:id="rId38"/>
    <p:sldId id="408" r:id="rId39"/>
    <p:sldId id="463" r:id="rId40"/>
    <p:sldId id="473" r:id="rId41"/>
    <p:sldId id="377" r:id="rId42"/>
    <p:sldId id="409" r:id="rId43"/>
    <p:sldId id="410" r:id="rId44"/>
    <p:sldId id="411" r:id="rId45"/>
    <p:sldId id="412" r:id="rId46"/>
    <p:sldId id="413" r:id="rId47"/>
    <p:sldId id="414" r:id="rId48"/>
    <p:sldId id="415" r:id="rId49"/>
    <p:sldId id="416" r:id="rId50"/>
    <p:sldId id="417" r:id="rId51"/>
    <p:sldId id="418" r:id="rId52"/>
    <p:sldId id="419" r:id="rId53"/>
    <p:sldId id="420" r:id="rId54"/>
    <p:sldId id="421" r:id="rId55"/>
    <p:sldId id="468" r:id="rId56"/>
    <p:sldId id="469" r:id="rId57"/>
    <p:sldId id="422" r:id="rId58"/>
    <p:sldId id="423" r:id="rId59"/>
    <p:sldId id="424" r:id="rId60"/>
    <p:sldId id="425" r:id="rId61"/>
    <p:sldId id="426" r:id="rId62"/>
    <p:sldId id="467" r:id="rId63"/>
    <p:sldId id="466" r:id="rId64"/>
    <p:sldId id="428" r:id="rId65"/>
    <p:sldId id="429" r:id="rId66"/>
    <p:sldId id="430" r:id="rId67"/>
    <p:sldId id="431" r:id="rId68"/>
    <p:sldId id="432" r:id="rId69"/>
    <p:sldId id="433" r:id="rId70"/>
    <p:sldId id="470" r:id="rId71"/>
    <p:sldId id="434" r:id="rId72"/>
    <p:sldId id="435" r:id="rId73"/>
    <p:sldId id="474" r:id="rId74"/>
    <p:sldId id="472" r:id="rId75"/>
    <p:sldId id="380" r:id="rId76"/>
    <p:sldId id="436" r:id="rId77"/>
    <p:sldId id="437" r:id="rId78"/>
    <p:sldId id="438" r:id="rId79"/>
    <p:sldId id="439" r:id="rId80"/>
    <p:sldId id="440" r:id="rId81"/>
    <p:sldId id="381" r:id="rId82"/>
    <p:sldId id="441" r:id="rId83"/>
    <p:sldId id="442" r:id="rId84"/>
    <p:sldId id="443" r:id="rId85"/>
    <p:sldId id="444" r:id="rId86"/>
    <p:sldId id="445" r:id="rId87"/>
    <p:sldId id="471" r:id="rId8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900"/>
    <a:srgbClr val="6BE137"/>
    <a:srgbClr val="FFCC99"/>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3560" autoAdjust="0"/>
  </p:normalViewPr>
  <p:slideViewPr>
    <p:cSldViewPr snapToGrid="0">
      <p:cViewPr varScale="1">
        <p:scale>
          <a:sx n="81" d="100"/>
          <a:sy n="81" d="100"/>
        </p:scale>
        <p:origin x="58" y="77"/>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notesMaster" Target="notesMasters/notesMaster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presProps" Target="presProp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41353-A0F4-4DD2-AF90-B2B2D232929F}" type="datetimeFigureOut">
              <a:rPr lang="zh-CN" altLang="en-US" smtClean="0"/>
              <a:t>2021/3/29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A74753-AFF2-43A3-98C7-386D01E4961A}" type="slidenum">
              <a:rPr lang="zh-CN" altLang="en-US" smtClean="0"/>
              <a:t>‹#›</a:t>
            </a:fld>
            <a:endParaRPr lang="zh-CN" altLang="en-US"/>
          </a:p>
        </p:txBody>
      </p:sp>
    </p:spTree>
    <p:extLst>
      <p:ext uri="{BB962C8B-B14F-4D97-AF65-F5344CB8AC3E}">
        <p14:creationId xmlns:p14="http://schemas.microsoft.com/office/powerpoint/2010/main" val="2236943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6494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66431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64456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92097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08850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936B7B-B83E-48FC-9145-C5D7D2DAFA4C}" type="slidenum">
              <a:rPr lang="zh-CN" altLang="en-US" smtClean="0">
                <a:solidFill>
                  <a:prstClr val="black"/>
                </a:solidFill>
                <a:latin typeface="Calibri"/>
                <a:ea typeface="宋体" panose="02010600030101010101" pitchFamily="2" charset="-122"/>
              </a:rPr>
              <a:pPr>
                <a:defRPr/>
              </a:pPr>
              <a:t>21</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72657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57560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72724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7159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97180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1748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01588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936B7B-B83E-48FC-9145-C5D7D2DAFA4C}" type="slidenum">
              <a:rPr lang="zh-CN" altLang="en-US" smtClean="0">
                <a:solidFill>
                  <a:prstClr val="black"/>
                </a:solidFill>
                <a:latin typeface="Calibri"/>
                <a:ea typeface="宋体" panose="02010600030101010101" pitchFamily="2" charset="-122"/>
              </a:rPr>
              <a:pPr>
                <a:defRPr/>
              </a:pPr>
              <a:t>27</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72657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50162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86359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62735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ADBE2-52C4-423E-AEC4-CA623BCE1D45}" type="slidenum">
              <a:rPr lang="zh-CN" altLang="en-US" smtClean="0">
                <a:solidFill>
                  <a:prstClr val="black"/>
                </a:solidFill>
                <a:latin typeface="Calibri"/>
                <a:ea typeface="宋体"/>
              </a:rPr>
              <a:pPr/>
              <a:t>31</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63498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56ADBE2-52C4-423E-AEC4-CA623BCE1D45}" type="slidenum">
              <a:rPr lang="zh-CN" altLang="en-US" smtClean="0">
                <a:solidFill>
                  <a:prstClr val="black"/>
                </a:solidFill>
                <a:latin typeface="Calibri"/>
                <a:ea typeface="宋体"/>
              </a:rPr>
              <a:pPr/>
              <a:t>32</a:t>
            </a:fld>
            <a:endParaRPr lang="zh-CN" altLang="en-US">
              <a:solidFill>
                <a:prstClr val="black"/>
              </a:solidFill>
              <a:latin typeface="Calibri"/>
              <a:ea typeface="宋体"/>
            </a:endParaRPr>
          </a:p>
        </p:txBody>
      </p:sp>
    </p:spTree>
    <p:extLst>
      <p:ext uri="{BB962C8B-B14F-4D97-AF65-F5344CB8AC3E}">
        <p14:creationId xmlns:p14="http://schemas.microsoft.com/office/powerpoint/2010/main" val="2163498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01007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01007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84905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54278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04154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54601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910637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44363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67929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76071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81010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75879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830317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50731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latin typeface="+mn-ea"/>
              </a:rPr>
              <a:t>在</a:t>
            </a:r>
            <a:r>
              <a:rPr lang="en-US" altLang="zh-CN" sz="1200" dirty="0" smtClean="0">
                <a:latin typeface="+mn-ea"/>
              </a:rPr>
              <a:t>for</a:t>
            </a:r>
            <a:r>
              <a:rPr lang="zh-CN" altLang="zh-CN" sz="1200" dirty="0" smtClean="0">
                <a:latin typeface="+mn-ea"/>
              </a:rPr>
              <a:t>循环结构中，</a:t>
            </a:r>
            <a:r>
              <a:rPr lang="zh-CN" altLang="en-US" sz="1200" dirty="0" smtClean="0">
                <a:latin typeface="+mn-ea"/>
              </a:rPr>
              <a:t>当</a:t>
            </a:r>
            <a:r>
              <a:rPr lang="zh-CN" altLang="zh-CN" sz="1200" dirty="0" smtClean="0">
                <a:latin typeface="+mn-ea"/>
              </a:rPr>
              <a:t>循环的初值和终值并不十分明确，但是有清晰的循环条件</a:t>
            </a:r>
            <a:r>
              <a:rPr lang="zh-CN" altLang="en-US" sz="1200" dirty="0" smtClean="0">
                <a:latin typeface="+mn-ea"/>
              </a:rPr>
              <a:t>时</a:t>
            </a:r>
            <a:r>
              <a:rPr lang="zh-CN" altLang="zh-CN" sz="1200" dirty="0" smtClean="0">
                <a:latin typeface="+mn-ea"/>
              </a:rPr>
              <a:t>，我们采用</a:t>
            </a:r>
            <a:r>
              <a:rPr lang="en-US" altLang="zh-CN" sz="1200" dirty="0" smtClean="0">
                <a:latin typeface="+mn-ea"/>
              </a:rPr>
              <a:t>while</a:t>
            </a:r>
            <a:r>
              <a:rPr lang="zh-CN" altLang="zh-CN" sz="1200" dirty="0" smtClean="0">
                <a:latin typeface="+mn-ea"/>
              </a:rPr>
              <a:t>循环结构会更为方便。</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05248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26659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20318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772316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38078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5665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544940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931093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834330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808855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987733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242986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936B7B-B83E-48FC-9145-C5D7D2DAFA4C}" type="slidenum">
              <a:rPr lang="zh-CN" altLang="en-US" smtClean="0">
                <a:solidFill>
                  <a:prstClr val="black"/>
                </a:solidFill>
                <a:latin typeface="Calibri"/>
                <a:ea typeface="宋体" panose="02010600030101010101" pitchFamily="2" charset="-122"/>
              </a:rPr>
              <a:pPr>
                <a:defRPr/>
              </a:pPr>
              <a:t>11</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726578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60643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64598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386804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74743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51539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3129720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216048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952927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7294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87533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936B7B-B83E-48FC-9145-C5D7D2DAFA4C}" type="slidenum">
              <a:rPr lang="zh-CN" altLang="en-US" smtClean="0">
                <a:solidFill>
                  <a:prstClr val="black"/>
                </a:solidFill>
                <a:latin typeface="Calibri"/>
                <a:ea typeface="宋体" panose="02010600030101010101" pitchFamily="2" charset="-122"/>
              </a:rPr>
              <a:pPr>
                <a:defRPr/>
              </a:pPr>
              <a:t>12</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726578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036943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949747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6738924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756018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7188755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152859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73976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329871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468550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19576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4936B7B-B83E-48FC-9145-C5D7D2DAFA4C}" type="slidenum">
              <a:rPr lang="zh-CN" altLang="en-US" smtClean="0">
                <a:solidFill>
                  <a:prstClr val="black"/>
                </a:solidFill>
                <a:latin typeface="Calibri"/>
                <a:ea typeface="宋体" panose="02010600030101010101" pitchFamily="2" charset="-122"/>
              </a:rPr>
              <a:pPr>
                <a:defRPr/>
              </a:pPr>
              <a:t>13</a:t>
            </a:fld>
            <a:endParaRPr lang="zh-CN" altLang="en-US">
              <a:solidFill>
                <a:prstClr val="black"/>
              </a:solidFill>
              <a:latin typeface="Calibri"/>
              <a:ea typeface="宋体" panose="02010600030101010101" pitchFamily="2" charset="-122"/>
            </a:endParaRPr>
          </a:p>
        </p:txBody>
      </p:sp>
    </p:spTree>
    <p:extLst>
      <p:ext uri="{BB962C8B-B14F-4D97-AF65-F5344CB8AC3E}">
        <p14:creationId xmlns:p14="http://schemas.microsoft.com/office/powerpoint/2010/main" val="1726578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112652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574614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23889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0935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36B7B-B83E-48FC-9145-C5D7D2DAFA4C}"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0044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967774"/>
      </p:ext>
    </p:extLst>
  </p:cSld>
  <p:clrMapOvr>
    <a:overrideClrMapping bg1="lt1" tx1="dk1" bg2="lt2" tx2="dk2" accent1="accent1" accent2="accent2" accent3="accent3" accent4="accent4" accent5="accent5" accent6="accent6" hlink="hlink" folHlink="folHlink"/>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4055756373"/>
      </p:ext>
    </p:extLst>
  </p:cSld>
  <p:clrMapOvr>
    <a:masterClrMapping/>
  </p:clrMapOvr>
  <p:transitio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1022499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200">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0064999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487070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55931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2008376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578167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785692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576618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06758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891270"/>
      </p:ext>
    </p:extLst>
  </p:cSld>
  <p:clrMapOvr>
    <a:masterClrMapping/>
  </p:clrMapOvr>
  <p:transition spd="slow">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699147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061146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0488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291830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prstClr val="white">
                    <a:lumMod val="85000"/>
                  </a:prstClr>
                </a:solidFill>
                <a:latin typeface="Helvetica Light" pitchFamily="50" charset="0"/>
              </a:rPr>
              <a:t>Teaching analysis</a:t>
            </a:r>
          </a:p>
        </p:txBody>
      </p:sp>
      <p:cxnSp>
        <p:nvCxnSpPr>
          <p:cNvPr id="35" name="直接连接符 3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spTree>
    <p:extLst>
      <p:ext uri="{BB962C8B-B14F-4D97-AF65-F5344CB8AC3E}">
        <p14:creationId xmlns:p14="http://schemas.microsoft.com/office/powerpoint/2010/main" val="2559193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prstClr val="white">
                    <a:lumMod val="85000"/>
                  </a:prstClr>
                </a:solidFill>
                <a:latin typeface="Helvetica Light" pitchFamily="50" charset="0"/>
              </a:rPr>
              <a:t>Teaching 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spTree>
    <p:extLst>
      <p:ext uri="{BB962C8B-B14F-4D97-AF65-F5344CB8AC3E}">
        <p14:creationId xmlns:p14="http://schemas.microsoft.com/office/powerpoint/2010/main" val="1904826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r>
              <a:rPr lang="en-US" altLang="zh-CN" dirty="0">
                <a:solidFill>
                  <a:prstClr val="white">
                    <a:lumMod val="85000"/>
                  </a:prstClr>
                </a:solidFill>
              </a:rPr>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Tree>
    <p:extLst>
      <p:ext uri="{BB962C8B-B14F-4D97-AF65-F5344CB8AC3E}">
        <p14:creationId xmlns:p14="http://schemas.microsoft.com/office/powerpoint/2010/main" val="1563997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r>
              <a:rPr lang="en-US" altLang="zh-CN" dirty="0">
                <a:solidFill>
                  <a:prstClr val="white">
                    <a:lumMod val="85000"/>
                  </a:prstClr>
                </a:solidFill>
              </a:rPr>
              <a:t>instructional strategies</a:t>
            </a:r>
          </a:p>
        </p:txBody>
      </p:sp>
    </p:spTree>
    <p:extLst>
      <p:ext uri="{BB962C8B-B14F-4D97-AF65-F5344CB8AC3E}">
        <p14:creationId xmlns:p14="http://schemas.microsoft.com/office/powerpoint/2010/main" val="2586156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spTree>
    <p:extLst>
      <p:ext uri="{BB962C8B-B14F-4D97-AF65-F5344CB8AC3E}">
        <p14:creationId xmlns:p14="http://schemas.microsoft.com/office/powerpoint/2010/main" val="4247391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spTree>
    <p:extLst>
      <p:ext uri="{BB962C8B-B14F-4D97-AF65-F5344CB8AC3E}">
        <p14:creationId xmlns:p14="http://schemas.microsoft.com/office/powerpoint/2010/main" val="1542816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254717884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spTree>
    <p:extLst>
      <p:ext uri="{BB962C8B-B14F-4D97-AF65-F5344CB8AC3E}">
        <p14:creationId xmlns:p14="http://schemas.microsoft.com/office/powerpoint/2010/main" val="20565834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spTree>
    <p:extLst>
      <p:ext uri="{BB962C8B-B14F-4D97-AF65-F5344CB8AC3E}">
        <p14:creationId xmlns:p14="http://schemas.microsoft.com/office/powerpoint/2010/main" val="3456185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427344"/>
      </p:ext>
    </p:extLst>
  </p:cSld>
  <p:clrMapOvr>
    <a:overrideClrMapping bg1="lt1" tx1="dk1" bg2="lt2" tx2="dk2" accent1="accent1" accent2="accent2" accent3="accent3" accent4="accent4" accent5="accent5" accent6="accent6" hlink="hlink" folHlink="folHlink"/>
  </p:clrMapOvr>
  <p:transition spd="slow">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942752"/>
      </p:ext>
    </p:extLst>
  </p:cSld>
  <p:clrMapOvr>
    <a:masterClrMapping/>
  </p:clrMapOvr>
  <p:transition spd="slow">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prstClr val="white">
                    <a:lumMod val="85000"/>
                  </a:prstClr>
                </a:solidFill>
                <a:latin typeface="Helvetica Light" pitchFamily="50" charset="0"/>
              </a:rPr>
              <a:t>Teaching analysis</a:t>
            </a:r>
          </a:p>
        </p:txBody>
      </p:sp>
      <p:cxnSp>
        <p:nvCxnSpPr>
          <p:cNvPr id="35" name="直接连接符 3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spTree>
    <p:extLst>
      <p:ext uri="{BB962C8B-B14F-4D97-AF65-F5344CB8AC3E}">
        <p14:creationId xmlns:p14="http://schemas.microsoft.com/office/powerpoint/2010/main" val="392755743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prstClr val="white">
                    <a:lumMod val="85000"/>
                  </a:prstClr>
                </a:solidFill>
                <a:latin typeface="Helvetica Light" pitchFamily="50" charset="0"/>
              </a:rPr>
              <a:t>Teaching 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spTree>
    <p:extLst>
      <p:ext uri="{BB962C8B-B14F-4D97-AF65-F5344CB8AC3E}">
        <p14:creationId xmlns:p14="http://schemas.microsoft.com/office/powerpoint/2010/main" val="40083207"/>
      </p:ext>
    </p:extLst>
  </p:cSld>
  <p:clrMapOvr>
    <a:masterClrMapping/>
  </p:clrMapOvr>
  <p:transition spd="slow">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r>
              <a:rPr lang="en-US" altLang="zh-CN" dirty="0">
                <a:solidFill>
                  <a:prstClr val="white">
                    <a:lumMod val="85000"/>
                  </a:prstClr>
                </a:solidFill>
              </a:rPr>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Tree>
    <p:extLst>
      <p:ext uri="{BB962C8B-B14F-4D97-AF65-F5344CB8AC3E}">
        <p14:creationId xmlns:p14="http://schemas.microsoft.com/office/powerpoint/2010/main" val="330985316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r>
              <a:rPr lang="en-US" altLang="zh-CN" dirty="0">
                <a:solidFill>
                  <a:prstClr val="white">
                    <a:lumMod val="85000"/>
                  </a:prstClr>
                </a:solidFill>
              </a:rPr>
              <a:t>instructional strategies</a:t>
            </a:r>
          </a:p>
        </p:txBody>
      </p:sp>
    </p:spTree>
    <p:extLst>
      <p:ext uri="{BB962C8B-B14F-4D97-AF65-F5344CB8AC3E}">
        <p14:creationId xmlns:p14="http://schemas.microsoft.com/office/powerpoint/2010/main" val="1862707047"/>
      </p:ext>
    </p:extLst>
  </p:cSld>
  <p:clrMapOvr>
    <a:masterClrMapping/>
  </p:clrMapOvr>
  <p:transition spd="slow">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spTree>
    <p:extLst>
      <p:ext uri="{BB962C8B-B14F-4D97-AF65-F5344CB8AC3E}">
        <p14:creationId xmlns:p14="http://schemas.microsoft.com/office/powerpoint/2010/main" val="118285287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spTree>
    <p:extLst>
      <p:ext uri="{BB962C8B-B14F-4D97-AF65-F5344CB8AC3E}">
        <p14:creationId xmlns:p14="http://schemas.microsoft.com/office/powerpoint/2010/main" val="480502811"/>
      </p:ext>
    </p:extLst>
  </p:cSld>
  <p:clrMapOvr>
    <a:masterClrMapping/>
  </p:clrMapOvr>
  <p:transition spd="slow">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schemeClr val="bg1">
                    <a:lumMod val="85000"/>
                  </a:schemeClr>
                </a:solidFill>
                <a:latin typeface="Helvetica Light" pitchFamily="50" charset="0"/>
              </a:rPr>
              <a:t>Teaching</a:t>
            </a:r>
            <a:r>
              <a:rPr lang="en-US" altLang="zh-CN" sz="2400" baseline="0" dirty="0">
                <a:solidFill>
                  <a:schemeClr val="bg1">
                    <a:lumMod val="85000"/>
                  </a:schemeClr>
                </a:solidFill>
                <a:latin typeface="Helvetica Light" pitchFamily="50" charset="0"/>
              </a:rPr>
              <a:t> </a:t>
            </a:r>
            <a:r>
              <a:rPr lang="en-US" altLang="zh-CN" sz="2400" dirty="0">
                <a:solidFill>
                  <a:schemeClr val="bg1">
                    <a:lumMod val="85000"/>
                  </a:schemeClr>
                </a:solidFill>
                <a:latin typeface="Helvetica Light" pitchFamily="50" charset="0"/>
              </a:rPr>
              <a:t>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spTree>
    <p:extLst>
      <p:ext uri="{BB962C8B-B14F-4D97-AF65-F5344CB8AC3E}">
        <p14:creationId xmlns:p14="http://schemas.microsoft.com/office/powerpoint/2010/main" val="1273251408"/>
      </p:ext>
    </p:extLst>
  </p:cSld>
  <p:clrMapOvr>
    <a:masterClrMapping/>
  </p:clrMapOvr>
  <p:transition spd="slow">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spTree>
    <p:extLst>
      <p:ext uri="{BB962C8B-B14F-4D97-AF65-F5344CB8AC3E}">
        <p14:creationId xmlns:p14="http://schemas.microsoft.com/office/powerpoint/2010/main" val="290147675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spTree>
    <p:extLst>
      <p:ext uri="{BB962C8B-B14F-4D97-AF65-F5344CB8AC3E}">
        <p14:creationId xmlns:p14="http://schemas.microsoft.com/office/powerpoint/2010/main" val="1859579900"/>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807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687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prstClr val="white">
                    <a:lumMod val="85000"/>
                  </a:prstClr>
                </a:solidFill>
                <a:latin typeface="Helvetica Light" pitchFamily="50" charset="0"/>
              </a:rPr>
              <a:t>Teaching analysis</a:t>
            </a:r>
          </a:p>
        </p:txBody>
      </p:sp>
      <p:cxnSp>
        <p:nvCxnSpPr>
          <p:cNvPr id="35" name="直接连接符 3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spTree>
    <p:extLst>
      <p:ext uri="{BB962C8B-B14F-4D97-AF65-F5344CB8AC3E}">
        <p14:creationId xmlns:p14="http://schemas.microsoft.com/office/powerpoint/2010/main" val="3397867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prstClr val="white">
                    <a:lumMod val="85000"/>
                  </a:prstClr>
                </a:solidFill>
                <a:latin typeface="Helvetica Light" pitchFamily="50" charset="0"/>
              </a:rPr>
              <a:t>Teaching 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spTree>
    <p:extLst>
      <p:ext uri="{BB962C8B-B14F-4D97-AF65-F5344CB8AC3E}">
        <p14:creationId xmlns:p14="http://schemas.microsoft.com/office/powerpoint/2010/main" val="18000267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r>
              <a:rPr lang="en-US" altLang="zh-CN" dirty="0">
                <a:solidFill>
                  <a:prstClr val="white">
                    <a:lumMod val="85000"/>
                  </a:prstClr>
                </a:solidFill>
              </a:rPr>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Tree>
    <p:extLst>
      <p:ext uri="{BB962C8B-B14F-4D97-AF65-F5344CB8AC3E}">
        <p14:creationId xmlns:p14="http://schemas.microsoft.com/office/powerpoint/2010/main" val="2247895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r>
              <a:rPr lang="en-US" altLang="zh-CN" dirty="0">
                <a:solidFill>
                  <a:prstClr val="white">
                    <a:lumMod val="85000"/>
                  </a:prstClr>
                </a:solidFill>
              </a:rPr>
              <a:t>instructional strategies</a:t>
            </a:r>
          </a:p>
        </p:txBody>
      </p:sp>
    </p:spTree>
    <p:extLst>
      <p:ext uri="{BB962C8B-B14F-4D97-AF65-F5344CB8AC3E}">
        <p14:creationId xmlns:p14="http://schemas.microsoft.com/office/powerpoint/2010/main" val="249329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spTree>
    <p:extLst>
      <p:ext uri="{BB962C8B-B14F-4D97-AF65-F5344CB8AC3E}">
        <p14:creationId xmlns:p14="http://schemas.microsoft.com/office/powerpoint/2010/main" val="3617393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spTree>
    <p:extLst>
      <p:ext uri="{BB962C8B-B14F-4D97-AF65-F5344CB8AC3E}">
        <p14:creationId xmlns:p14="http://schemas.microsoft.com/office/powerpoint/2010/main" val="1402194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143586099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spTree>
    <p:extLst>
      <p:ext uri="{BB962C8B-B14F-4D97-AF65-F5344CB8AC3E}">
        <p14:creationId xmlns:p14="http://schemas.microsoft.com/office/powerpoint/2010/main" val="1840989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spTree>
    <p:extLst>
      <p:ext uri="{BB962C8B-B14F-4D97-AF65-F5344CB8AC3E}">
        <p14:creationId xmlns:p14="http://schemas.microsoft.com/office/powerpoint/2010/main" val="4086181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pattFill prst="ltUpDiag">
          <a:fgClr>
            <a:srgbClr val="F2F2F2"/>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032752"/>
      </p:ext>
    </p:extLst>
  </p:cSld>
  <p:clrMapOvr>
    <a:overrideClrMapping bg1="lt1" tx1="dk1" bg2="lt2" tx2="dk2" accent1="accent1" accent2="accent2" accent3="accent3" accent4="accent4" accent5="accent5" accent6="accent6" hlink="hlink" folHlink="folHlink"/>
  </p:clrMapOvr>
  <p:transition spd="slow">
    <p:random/>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298157"/>
      </p:ext>
    </p:extLst>
  </p:cSld>
  <p:clrMapOvr>
    <a:masterClrMapping/>
  </p:clrMapOvr>
  <p:transition spd="slow">
    <p:random/>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教学分析">
    <p:spTree>
      <p:nvGrpSpPr>
        <p:cNvPr id="1" name=""/>
        <p:cNvGrpSpPr/>
        <p:nvPr/>
      </p:nvGrpSpPr>
      <p:grpSpPr>
        <a:xfrm>
          <a:off x="0" y="0"/>
          <a:ext cx="0" cy="0"/>
          <a:chOff x="0" y="0"/>
          <a:chExt cx="0" cy="0"/>
        </a:xfrm>
      </p:grpSpPr>
      <p:pic>
        <p:nvPicPr>
          <p:cNvPr id="11"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prstClr val="white">
                    <a:lumMod val="85000"/>
                  </a:prstClr>
                </a:solidFill>
                <a:latin typeface="Helvetica Light" pitchFamily="50" charset="0"/>
              </a:rPr>
              <a:t>Teaching analysis</a:t>
            </a:r>
          </a:p>
        </p:txBody>
      </p:sp>
      <p:cxnSp>
        <p:nvCxnSpPr>
          <p:cNvPr id="35" name="直接连接符 3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spTree>
    <p:extLst>
      <p:ext uri="{BB962C8B-B14F-4D97-AF65-F5344CB8AC3E}">
        <p14:creationId xmlns:p14="http://schemas.microsoft.com/office/powerpoint/2010/main" val="348321802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par>
                                <p:cTn id="8" presetID="16" presetClass="entr" presetSubtype="21" fill="hold" nodeType="withEffect">
                                  <p:stCondLst>
                                    <p:cond delay="250"/>
                                  </p:stCondLst>
                                  <p:childTnLst>
                                    <p:set>
                                      <p:cBhvr>
                                        <p:cTn id="9" dur="1" fill="hold">
                                          <p:stCondLst>
                                            <p:cond delay="0"/>
                                          </p:stCondLst>
                                        </p:cTn>
                                        <p:tgtEl>
                                          <p:spTgt spid="35"/>
                                        </p:tgtEl>
                                        <p:attrNameLst>
                                          <p:attrName>style.visibility</p:attrName>
                                        </p:attrNameLst>
                                      </p:cBhvr>
                                      <p:to>
                                        <p:strVal val="visible"/>
                                      </p:to>
                                    </p:set>
                                    <p:animEffect transition="in" filter="barn(inVertical)">
                                      <p:cBhvr>
                                        <p:cTn id="10" dur="500"/>
                                        <p:tgtEl>
                                          <p:spTgt spid="35"/>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教学分析">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p>
            <a:r>
              <a:rPr lang="en-US" altLang="zh-CN" sz="2400" dirty="0">
                <a:solidFill>
                  <a:prstClr val="white">
                    <a:lumMod val="85000"/>
                  </a:prstClr>
                </a:solidFill>
                <a:latin typeface="Helvetica Light" pitchFamily="50" charset="0"/>
              </a:rPr>
              <a:t>Teaching analysis</a:t>
            </a:r>
          </a:p>
        </p:txBody>
      </p:sp>
      <p:cxnSp>
        <p:nvCxnSpPr>
          <p:cNvPr id="35" name="直接连接符 34"/>
          <p:cNvCxnSpPr/>
          <p:nvPr userDrawn="1"/>
        </p:nvCxnSpPr>
        <p:spPr>
          <a:xfrm>
            <a:off x="75100" y="1016710"/>
            <a:ext cx="416234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userDrawn="1"/>
        </p:nvGrpSpPr>
        <p:grpSpPr>
          <a:xfrm>
            <a:off x="4419649" y="-355198"/>
            <a:ext cx="1742672" cy="1397180"/>
            <a:chOff x="3314736" y="-715238"/>
            <a:chExt cx="1307004" cy="1397180"/>
          </a:xfrm>
        </p:grpSpPr>
        <p:grpSp>
          <p:nvGrpSpPr>
            <p:cNvPr id="43" name="组合 42"/>
            <p:cNvGrpSpPr/>
            <p:nvPr userDrawn="1"/>
          </p:nvGrpSpPr>
          <p:grpSpPr>
            <a:xfrm>
              <a:off x="3314736" y="-715238"/>
              <a:ext cx="1307004" cy="1397180"/>
              <a:chOff x="4227737" y="323875"/>
              <a:chExt cx="920327" cy="4473277"/>
            </a:xfrm>
          </p:grpSpPr>
          <p:sp>
            <p:nvSpPr>
              <p:cNvPr id="46" name="圆角矩形 45"/>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圆角矩形 46"/>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4" name="TextBox 43"/>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5" name="TextBox 44"/>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spTree>
    <p:extLst>
      <p:ext uri="{BB962C8B-B14F-4D97-AF65-F5344CB8AC3E}">
        <p14:creationId xmlns:p14="http://schemas.microsoft.com/office/powerpoint/2010/main" val="2423301781"/>
      </p:ext>
    </p:extLst>
  </p:cSld>
  <p:clrMapOvr>
    <a:masterClrMapping/>
  </p:clrMapOvr>
  <p:transition spd="slow">
    <p:random/>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教学策略">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r>
              <a:rPr lang="en-US" altLang="zh-CN" dirty="0">
                <a:solidFill>
                  <a:prstClr val="white">
                    <a:lumMod val="85000"/>
                  </a:prstClr>
                </a:solidFill>
              </a:rPr>
              <a:t>instructional strategies</a:t>
            </a:r>
          </a:p>
        </p:txBody>
      </p: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Tree>
    <p:extLst>
      <p:ext uri="{BB962C8B-B14F-4D97-AF65-F5344CB8AC3E}">
        <p14:creationId xmlns:p14="http://schemas.microsoft.com/office/powerpoint/2010/main" val="198558955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r>
              <a:rPr lang="en-US" altLang="zh-CN" dirty="0">
                <a:solidFill>
                  <a:prstClr val="white">
                    <a:lumMod val="85000"/>
                  </a:prstClr>
                </a:solidFill>
              </a:rPr>
              <a:t>instructional strategies</a:t>
            </a:r>
          </a:p>
        </p:txBody>
      </p:sp>
    </p:spTree>
    <p:extLst>
      <p:ext uri="{BB962C8B-B14F-4D97-AF65-F5344CB8AC3E}">
        <p14:creationId xmlns:p14="http://schemas.microsoft.com/office/powerpoint/2010/main" val="925799895"/>
      </p:ext>
    </p:extLst>
  </p:cSld>
  <p:clrMapOvr>
    <a:masterClrMapping/>
  </p:clrMapOvr>
  <p:transition spd="slow">
    <p:random/>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spTree>
    <p:extLst>
      <p:ext uri="{BB962C8B-B14F-4D97-AF65-F5344CB8AC3E}">
        <p14:creationId xmlns:p14="http://schemas.microsoft.com/office/powerpoint/2010/main" val="414784618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spTree>
    <p:extLst>
      <p:ext uri="{BB962C8B-B14F-4D97-AF65-F5344CB8AC3E}">
        <p14:creationId xmlns:p14="http://schemas.microsoft.com/office/powerpoint/2010/main" val="780140670"/>
      </p:ext>
    </p:extLst>
  </p:cSld>
  <p:clrMapOvr>
    <a:masterClrMapping/>
  </p:clrMapOvr>
  <p:transition spd="slow">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教学策略">
    <p:spTree>
      <p:nvGrpSpPr>
        <p:cNvPr id="1" name=""/>
        <p:cNvGrpSpPr/>
        <p:nvPr/>
      </p:nvGrpSpPr>
      <p:grpSpPr>
        <a:xfrm>
          <a:off x="0" y="0"/>
          <a:ext cx="0" cy="0"/>
          <a:chOff x="0" y="0"/>
          <a:chExt cx="0" cy="0"/>
        </a:xfrm>
      </p:grpSpPr>
      <p:pic>
        <p:nvPicPr>
          <p:cNvPr id="14"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连接符 14"/>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grpSp>
        <p:nvGrpSpPr>
          <p:cNvPr id="60" name="组合 59"/>
          <p:cNvGrpSpPr/>
          <p:nvPr userDrawn="1"/>
        </p:nvGrpSpPr>
        <p:grpSpPr>
          <a:xfrm>
            <a:off x="6301954" y="-351838"/>
            <a:ext cx="1714296" cy="1394349"/>
            <a:chOff x="4726465" y="-711878"/>
            <a:chExt cx="1285722" cy="1394349"/>
          </a:xfrm>
        </p:grpSpPr>
        <p:grpSp>
          <p:nvGrpSpPr>
            <p:cNvPr id="61" name="组合 60"/>
            <p:cNvGrpSpPr/>
            <p:nvPr userDrawn="1"/>
          </p:nvGrpSpPr>
          <p:grpSpPr>
            <a:xfrm>
              <a:off x="4726465" y="-711878"/>
              <a:ext cx="1285722" cy="1394349"/>
              <a:chOff x="5322842" y="326129"/>
              <a:chExt cx="905342" cy="4464216"/>
            </a:xfrm>
          </p:grpSpPr>
          <p:sp>
            <p:nvSpPr>
              <p:cNvPr id="64" name="圆角矩形 63"/>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圆角矩形 64"/>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62" name="TextBox 61"/>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63" name="TextBox 62"/>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
        <p:nvSpPr>
          <p:cNvPr id="16" name="TextBox 15"/>
          <p:cNvSpPr txBox="1"/>
          <p:nvPr userDrawn="1"/>
        </p:nvSpPr>
        <p:spPr>
          <a:xfrm>
            <a:off x="-28691" y="404665"/>
            <a:ext cx="6220703" cy="461665"/>
          </a:xfrm>
          <a:prstGeom prst="rect">
            <a:avLst/>
          </a:prstGeom>
          <a:noFill/>
        </p:spPr>
        <p:txBody>
          <a:bodyPr wrap="square" rtlCol="0">
            <a:spAutoFit/>
          </a:bodyPr>
          <a:lstStyle>
            <a:defPPr>
              <a:defRPr lang="zh-CN"/>
            </a:defPPr>
            <a:lvl1pPr>
              <a:defRPr sz="2400">
                <a:solidFill>
                  <a:schemeClr val="bg1">
                    <a:lumMod val="85000"/>
                  </a:schemeClr>
                </a:solidFill>
                <a:latin typeface="Helvetica Light" pitchFamily="50" charset="0"/>
              </a:defRPr>
            </a:lvl1pPr>
          </a:lstStyle>
          <a:p>
            <a:pPr lvl="0"/>
            <a:r>
              <a:rPr lang="en-US" altLang="zh-CN" sz="2400" dirty="0"/>
              <a:t>instructional strategies</a:t>
            </a:r>
          </a:p>
        </p:txBody>
      </p:sp>
    </p:spTree>
    <p:extLst>
      <p:ext uri="{BB962C8B-B14F-4D97-AF65-F5344CB8AC3E}">
        <p14:creationId xmlns:p14="http://schemas.microsoft.com/office/powerpoint/2010/main" val="1883280043"/>
      </p:ext>
    </p:extLst>
  </p:cSld>
  <p:clrMapOvr>
    <a:masterClrMapping/>
  </p:clrMapOvr>
  <p:transition spd="slow">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spTree>
    <p:extLst>
      <p:ext uri="{BB962C8B-B14F-4D97-AF65-F5344CB8AC3E}">
        <p14:creationId xmlns:p14="http://schemas.microsoft.com/office/powerpoint/2010/main" val="377590456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r>
              <a:rPr lang="en-US" altLang="zh-CN" dirty="0">
                <a:solidFill>
                  <a:prstClr val="white">
                    <a:lumMod val="85000"/>
                  </a:prstClr>
                </a:solidFill>
              </a:rPr>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spTree>
    <p:extLst>
      <p:ext uri="{BB962C8B-B14F-4D97-AF65-F5344CB8AC3E}">
        <p14:creationId xmlns:p14="http://schemas.microsoft.com/office/powerpoint/2010/main" val="2264589665"/>
      </p:ext>
    </p:extLst>
  </p:cSld>
  <p:clrMapOvr>
    <a:masterClrMapping/>
  </p:clrMapOvr>
  <p:transition spd="slow">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教学过程">
    <p:spTree>
      <p:nvGrpSpPr>
        <p:cNvPr id="1" name=""/>
        <p:cNvGrpSpPr/>
        <p:nvPr/>
      </p:nvGrpSpPr>
      <p:grpSpPr>
        <a:xfrm>
          <a:off x="0" y="0"/>
          <a:ext cx="0" cy="0"/>
          <a:chOff x="0" y="0"/>
          <a:chExt cx="0" cy="0"/>
        </a:xfrm>
      </p:grpSpPr>
      <p:pic>
        <p:nvPicPr>
          <p:cNvPr id="13"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连接符 13"/>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22308181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16" presetClass="entr" presetSubtype="21"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教学过程">
    <p:spTree>
      <p:nvGrpSpPr>
        <p:cNvPr id="1" name=""/>
        <p:cNvGrpSpPr/>
        <p:nvPr/>
      </p:nvGrpSpPr>
      <p:grpSpPr>
        <a:xfrm>
          <a:off x="0" y="0"/>
          <a:ext cx="0" cy="0"/>
          <a:chOff x="0" y="0"/>
          <a:chExt cx="0" cy="0"/>
        </a:xfrm>
      </p:grpSpPr>
      <p:pic>
        <p:nvPicPr>
          <p:cNvPr id="12"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接连接符 12"/>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1" y="404665"/>
            <a:ext cx="4972564"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process</a:t>
            </a:r>
          </a:p>
        </p:txBody>
      </p:sp>
      <p:grpSp>
        <p:nvGrpSpPr>
          <p:cNvPr id="48" name="组合 47"/>
          <p:cNvGrpSpPr/>
          <p:nvPr userDrawn="1"/>
        </p:nvGrpSpPr>
        <p:grpSpPr>
          <a:xfrm>
            <a:off x="8210957" y="-348031"/>
            <a:ext cx="1714191" cy="1393350"/>
            <a:chOff x="6158217" y="-708071"/>
            <a:chExt cx="1285643" cy="1393350"/>
          </a:xfrm>
        </p:grpSpPr>
        <p:grpSp>
          <p:nvGrpSpPr>
            <p:cNvPr id="49" name="组合 48"/>
            <p:cNvGrpSpPr/>
            <p:nvPr userDrawn="1"/>
          </p:nvGrpSpPr>
          <p:grpSpPr>
            <a:xfrm>
              <a:off x="6158217" y="-708071"/>
              <a:ext cx="1285643" cy="1393350"/>
              <a:chOff x="6475026" y="329329"/>
              <a:chExt cx="905286" cy="4461015"/>
            </a:xfrm>
          </p:grpSpPr>
          <p:sp>
            <p:nvSpPr>
              <p:cNvPr id="52" name="圆角矩形 51"/>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3" name="圆角矩形 52"/>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0" name="TextBox 49"/>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1" name="TextBox 50"/>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spTree>
    <p:extLst>
      <p:ext uri="{BB962C8B-B14F-4D97-AF65-F5344CB8AC3E}">
        <p14:creationId xmlns:p14="http://schemas.microsoft.com/office/powerpoint/2010/main" val="339205469"/>
      </p:ext>
    </p:extLst>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教学效果">
    <p:spTree>
      <p:nvGrpSpPr>
        <p:cNvPr id="1" name=""/>
        <p:cNvGrpSpPr/>
        <p:nvPr/>
      </p:nvGrpSpPr>
      <p:grpSpPr>
        <a:xfrm>
          <a:off x="0" y="0"/>
          <a:ext cx="0" cy="0"/>
          <a:chOff x="0" y="0"/>
          <a:chExt cx="0" cy="0"/>
        </a:xfrm>
      </p:grpSpPr>
      <p:pic>
        <p:nvPicPr>
          <p:cNvPr id="10" name="Picture 6" descr="E:\000.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0986" t="44113" r="8772" b="31887"/>
          <a:stretch/>
        </p:blipFill>
        <p:spPr bwMode="auto">
          <a:xfrm flipH="1">
            <a:off x="-169512" y="846606"/>
            <a:ext cx="12386980" cy="909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直接连接符 10"/>
          <p:cNvCxnSpPr/>
          <p:nvPr userDrawn="1"/>
        </p:nvCxnSpPr>
        <p:spPr>
          <a:xfrm>
            <a:off x="-25478" y="980728"/>
            <a:ext cx="12242946" cy="0"/>
          </a:xfrm>
          <a:prstGeom prst="line">
            <a:avLst/>
          </a:prstGeom>
          <a:ln/>
        </p:spPr>
        <p:style>
          <a:lnRef idx="2">
            <a:schemeClr val="accent5"/>
          </a:lnRef>
          <a:fillRef idx="0">
            <a:schemeClr val="accent5"/>
          </a:fillRef>
          <a:effectRef idx="1">
            <a:schemeClr val="accent5"/>
          </a:effectRef>
          <a:fontRef idx="minor">
            <a:schemeClr val="tx1"/>
          </a:fontRef>
        </p:style>
      </p:cxnSp>
      <p:sp>
        <p:nvSpPr>
          <p:cNvPr id="21" name="TextBox 20"/>
          <p:cNvSpPr txBox="1"/>
          <p:nvPr userDrawn="1"/>
        </p:nvSpPr>
        <p:spPr>
          <a:xfrm>
            <a:off x="-28690" y="404665"/>
            <a:ext cx="4108468" cy="461665"/>
          </a:xfrm>
          <a:prstGeom prst="rect">
            <a:avLst/>
          </a:prstGeom>
          <a:noFill/>
        </p:spPr>
        <p:txBody>
          <a:bodyPr wrap="square" rtlCol="0">
            <a:spAutoFit/>
          </a:bodyPr>
          <a:lstStyle>
            <a:defPPr>
              <a:defRPr lang="zh-CN"/>
            </a:defPPr>
            <a:lvl1pPr lvl="0">
              <a:defRPr sz="2400">
                <a:solidFill>
                  <a:schemeClr val="bg1">
                    <a:lumMod val="85000"/>
                  </a:schemeClr>
                </a:solidFill>
                <a:latin typeface="Helvetica Light" pitchFamily="50" charset="0"/>
              </a:defRPr>
            </a:lvl1pPr>
          </a:lstStyle>
          <a:p>
            <a:pPr lvl="0"/>
            <a:r>
              <a:rPr lang="en-US" altLang="zh-CN" sz="2400" dirty="0"/>
              <a:t>Teaching effect</a:t>
            </a:r>
          </a:p>
        </p:txBody>
      </p:sp>
      <p:grpSp>
        <p:nvGrpSpPr>
          <p:cNvPr id="54" name="组合 53"/>
          <p:cNvGrpSpPr/>
          <p:nvPr userDrawn="1"/>
        </p:nvGrpSpPr>
        <p:grpSpPr>
          <a:xfrm>
            <a:off x="10128745" y="-340367"/>
            <a:ext cx="1705296" cy="1393103"/>
            <a:chOff x="7596559" y="-700407"/>
            <a:chExt cx="1278972" cy="1393103"/>
          </a:xfrm>
        </p:grpSpPr>
        <p:grpSp>
          <p:nvGrpSpPr>
            <p:cNvPr id="55" name="组合 54"/>
            <p:cNvGrpSpPr/>
            <p:nvPr userDrawn="1"/>
          </p:nvGrpSpPr>
          <p:grpSpPr>
            <a:xfrm>
              <a:off x="7596559" y="-700407"/>
              <a:ext cx="1278972" cy="1393103"/>
              <a:chOff x="7631852" y="336928"/>
              <a:chExt cx="900588" cy="4460224"/>
            </a:xfrm>
          </p:grpSpPr>
          <p:sp>
            <p:nvSpPr>
              <p:cNvPr id="58" name="圆角矩形 57"/>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9" name="圆角矩形 58"/>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6" name="TextBox 55"/>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7" name="TextBox 56"/>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spTree>
    <p:extLst>
      <p:ext uri="{BB962C8B-B14F-4D97-AF65-F5344CB8AC3E}">
        <p14:creationId xmlns:p14="http://schemas.microsoft.com/office/powerpoint/2010/main" val="221456999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wipe(up)">
                                      <p:cBhvr>
                                        <p:cTn id="7" dur="500"/>
                                        <p:tgtEl>
                                          <p:spTgt spid="54"/>
                                        </p:tgtEl>
                                      </p:cBhvr>
                                    </p:animEffect>
                                  </p:childTnLst>
                                </p:cTn>
                              </p:par>
                              <p:par>
                                <p:cTn id="8" presetID="16" presetClass="entr" presetSubtype="21" fill="hold" nodeType="withEffect">
                                  <p:stCondLst>
                                    <p:cond delay="25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22" presetClass="entr" presetSubtype="4" fill="hold" grpId="0" nodeType="withEffect">
                                  <p:stCondLst>
                                    <p:cond delay="250"/>
                                  </p:stCondLst>
                                  <p:childTnLst>
                                    <p:set>
                                      <p:cBhvr>
                                        <p:cTn id="12" dur="1" fill="hold">
                                          <p:stCondLst>
                                            <p:cond delay="0"/>
                                          </p:stCondLst>
                                        </p:cTn>
                                        <p:tgtEl>
                                          <p:spTgt spid="21"/>
                                        </p:tgtEl>
                                        <p:attrNameLst>
                                          <p:attrName>style.visibility</p:attrName>
                                        </p:attrNameLst>
                                      </p:cBhvr>
                                      <p:to>
                                        <p:strVal val="visible"/>
                                      </p:to>
                                    </p:set>
                                    <p:animEffect transition="in" filter="wipe(down)">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4.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theme" Target="../theme/theme5.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theme" Target="../theme/theme6.xml"/><Relationship Id="rId5" Type="http://schemas.openxmlformats.org/officeDocument/2006/relationships/slideLayout" Target="../slideLayouts/slideLayout5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itchFamily="34" charset="0"/>
              </a:rPr>
              <a:t>LOGO</a:t>
            </a:r>
            <a:endParaRPr lang="zh-CN" altLang="en-US" sz="3200" dirty="0">
              <a:solidFill>
                <a:srgbClr val="333333"/>
              </a:solidFill>
              <a:latin typeface="Gill Sans Ultra Bold"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01</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03</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04</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sz="1800" b="1" dirty="0">
                  <a:solidFill>
                    <a:schemeClr val="bg1"/>
                  </a:solidFill>
                  <a:latin typeface="Gill Sans MT Condensed" pitchFamily="34" charset="0"/>
                  <a:ea typeface="Arial Unicode MS" pitchFamily="34" charset="-122"/>
                  <a:cs typeface="Arial Unicode MS" pitchFamily="34" charset="-122"/>
                </a:rPr>
                <a:t>02</a:t>
              </a:r>
              <a:endParaRPr lang="zh-CN" altLang="en-US" sz="1800" b="1" dirty="0">
                <a:solidFill>
                  <a:schemeClr val="bg1"/>
                </a:solidFill>
                <a:latin typeface="Gill Sans MT Condensed"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sz="1800" b="1" dirty="0">
                  <a:solidFill>
                    <a:schemeClr val="bg1"/>
                  </a:solidFill>
                  <a:latin typeface="微软雅黑" pitchFamily="34" charset="-122"/>
                  <a:ea typeface="微软雅黑" pitchFamily="34" charset="-122"/>
                  <a:cs typeface="Arial Unicode MS" pitchFamily="34" charset="-122"/>
                </a:rPr>
                <a:t>教学策略</a:t>
              </a:r>
            </a:p>
          </p:txBody>
        </p:sp>
      </p:grpSp>
    </p:spTree>
    <p:extLst>
      <p:ext uri="{BB962C8B-B14F-4D97-AF65-F5344CB8AC3E}">
        <p14:creationId xmlns:p14="http://schemas.microsoft.com/office/powerpoint/2010/main" val="34654258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spd="slow">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BE4FF-4FD3-4C1E-8C0A-F7315B6A3FD7}" type="datetimeFigureOut">
              <a:rPr lang="zh-CN" altLang="en-US" smtClean="0">
                <a:solidFill>
                  <a:prstClr val="black">
                    <a:tint val="75000"/>
                  </a:prstClr>
                </a:solidFill>
              </a:rPr>
              <a:pPr/>
              <a:t>2021/3/29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8512A-BF6F-43D0-855A-BBBF14572BD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6492088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itchFamily="34" charset="0"/>
              </a:rPr>
              <a:t>LOGO</a:t>
            </a:r>
            <a:endParaRPr lang="zh-CN" altLang="en-US" sz="3200" dirty="0">
              <a:solidFill>
                <a:srgbClr val="333333"/>
              </a:solidFill>
              <a:latin typeface="Gill Sans Ultra Bold"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Tree>
    <p:extLst>
      <p:ext uri="{BB962C8B-B14F-4D97-AF65-F5344CB8AC3E}">
        <p14:creationId xmlns:p14="http://schemas.microsoft.com/office/powerpoint/2010/main" val="1776997594"/>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itchFamily="34" charset="0"/>
              </a:rPr>
              <a:t>LOGO</a:t>
            </a:r>
            <a:endParaRPr lang="zh-CN" altLang="en-US" sz="3200" dirty="0">
              <a:solidFill>
                <a:srgbClr val="333333"/>
              </a:solidFill>
              <a:latin typeface="Gill Sans Ultra Bold"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Tree>
    <p:extLst>
      <p:ext uri="{BB962C8B-B14F-4D97-AF65-F5344CB8AC3E}">
        <p14:creationId xmlns:p14="http://schemas.microsoft.com/office/powerpoint/2010/main" val="14802143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Lst>
  <p:transition spd="slow">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itchFamily="34" charset="0"/>
              </a:rPr>
              <a:t>LOGO</a:t>
            </a:r>
            <a:endParaRPr lang="zh-CN" altLang="en-US" sz="3200" dirty="0">
              <a:solidFill>
                <a:srgbClr val="333333"/>
              </a:solidFill>
              <a:latin typeface="Gill Sans Ultra Bold"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Tree>
    <p:extLst>
      <p:ext uri="{BB962C8B-B14F-4D97-AF65-F5344CB8AC3E}">
        <p14:creationId xmlns:p14="http://schemas.microsoft.com/office/powerpoint/2010/main" val="1622842077"/>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Lst>
  <mc:AlternateContent xmlns:mc="http://schemas.openxmlformats.org/markup-compatibility/2006" xmlns:p14="http://schemas.microsoft.com/office/powerpoint/2010/main">
    <mc:Choice Requires="p14">
      <p:transition p14:dur="0"/>
    </mc:Choice>
    <mc:Fallback xmlns="">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32" name="TextBox 31" hidden="1"/>
          <p:cNvSpPr txBox="1"/>
          <p:nvPr userDrawn="1"/>
        </p:nvSpPr>
        <p:spPr>
          <a:xfrm>
            <a:off x="25138" y="-14371"/>
            <a:ext cx="2299838" cy="584775"/>
          </a:xfrm>
          <a:prstGeom prst="rect">
            <a:avLst/>
          </a:prstGeom>
          <a:noFill/>
        </p:spPr>
        <p:txBody>
          <a:bodyPr wrap="square" rtlCol="0">
            <a:spAutoFit/>
          </a:bodyPr>
          <a:lstStyle/>
          <a:p>
            <a:r>
              <a:rPr lang="en-US" altLang="zh-CN" sz="3200" dirty="0">
                <a:solidFill>
                  <a:srgbClr val="333333"/>
                </a:solidFill>
                <a:latin typeface="Gill Sans Ultra Bold" pitchFamily="34" charset="0"/>
              </a:rPr>
              <a:t>LOGO</a:t>
            </a:r>
            <a:endParaRPr lang="zh-CN" altLang="en-US" sz="3200" dirty="0">
              <a:solidFill>
                <a:srgbClr val="333333"/>
              </a:solidFill>
              <a:latin typeface="Gill Sans Ultra Bold" pitchFamily="34" charset="0"/>
            </a:endParaRPr>
          </a:p>
        </p:txBody>
      </p:sp>
      <p:grpSp>
        <p:nvGrpSpPr>
          <p:cNvPr id="59" name="组合 58"/>
          <p:cNvGrpSpPr/>
          <p:nvPr userDrawn="1"/>
        </p:nvGrpSpPr>
        <p:grpSpPr>
          <a:xfrm>
            <a:off x="4419649" y="-715238"/>
            <a:ext cx="1742672" cy="1397180"/>
            <a:chOff x="3314736" y="-715238"/>
            <a:chExt cx="1307004" cy="1397180"/>
          </a:xfrm>
        </p:grpSpPr>
        <p:grpSp>
          <p:nvGrpSpPr>
            <p:cNvPr id="34" name="组合 33"/>
            <p:cNvGrpSpPr/>
            <p:nvPr userDrawn="1"/>
          </p:nvGrpSpPr>
          <p:grpSpPr>
            <a:xfrm>
              <a:off x="3314736" y="-715238"/>
              <a:ext cx="1307004" cy="1397180"/>
              <a:chOff x="4227737" y="323875"/>
              <a:chExt cx="920327" cy="4473277"/>
            </a:xfrm>
          </p:grpSpPr>
          <p:sp>
            <p:nvSpPr>
              <p:cNvPr id="37" name="圆角矩形 36"/>
              <p:cNvSpPr/>
              <p:nvPr/>
            </p:nvSpPr>
            <p:spPr>
              <a:xfrm>
                <a:off x="4283968"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圆角矩形 37"/>
              <p:cNvSpPr/>
              <p:nvPr/>
            </p:nvSpPr>
            <p:spPr>
              <a:xfrm>
                <a:off x="4227737" y="323875"/>
                <a:ext cx="879048" cy="4323744"/>
              </a:xfrm>
              <a:prstGeom prst="roundRect">
                <a:avLst/>
              </a:prstGeom>
              <a:solidFill>
                <a:srgbClr val="4352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5" name="TextBox 34"/>
            <p:cNvSpPr txBox="1"/>
            <p:nvPr userDrawn="1"/>
          </p:nvSpPr>
          <p:spPr>
            <a:xfrm>
              <a:off x="3372889" y="44624"/>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01</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36" name="TextBox 35"/>
            <p:cNvSpPr txBox="1"/>
            <p:nvPr userDrawn="1"/>
          </p:nvSpPr>
          <p:spPr>
            <a:xfrm>
              <a:off x="3372889"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教学分析</a:t>
              </a:r>
            </a:p>
          </p:txBody>
        </p:sp>
      </p:grpSp>
      <p:grpSp>
        <p:nvGrpSpPr>
          <p:cNvPr id="61" name="组合 60"/>
          <p:cNvGrpSpPr/>
          <p:nvPr userDrawn="1"/>
        </p:nvGrpSpPr>
        <p:grpSpPr>
          <a:xfrm>
            <a:off x="8210957" y="-708071"/>
            <a:ext cx="1714191" cy="1393350"/>
            <a:chOff x="6158217" y="-708071"/>
            <a:chExt cx="1285643" cy="1393350"/>
          </a:xfrm>
        </p:grpSpPr>
        <p:grpSp>
          <p:nvGrpSpPr>
            <p:cNvPr id="40" name="组合 39"/>
            <p:cNvGrpSpPr/>
            <p:nvPr userDrawn="1"/>
          </p:nvGrpSpPr>
          <p:grpSpPr>
            <a:xfrm>
              <a:off x="6158217" y="-708071"/>
              <a:ext cx="1285643" cy="1393350"/>
              <a:chOff x="6475026" y="329329"/>
              <a:chExt cx="905286" cy="4461015"/>
            </a:xfrm>
          </p:grpSpPr>
          <p:sp>
            <p:nvSpPr>
              <p:cNvPr id="43" name="圆角矩形 42"/>
              <p:cNvSpPr/>
              <p:nvPr/>
            </p:nvSpPr>
            <p:spPr>
              <a:xfrm>
                <a:off x="6516216" y="422267"/>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圆角矩形 43"/>
              <p:cNvSpPr/>
              <p:nvPr/>
            </p:nvSpPr>
            <p:spPr>
              <a:xfrm>
                <a:off x="6475026" y="329329"/>
                <a:ext cx="864096" cy="4323744"/>
              </a:xfrm>
              <a:prstGeom prst="roundRect">
                <a:avLst/>
              </a:prstGeom>
              <a:solidFill>
                <a:srgbClr val="2A8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1" name="TextBox 40"/>
            <p:cNvSpPr txBox="1"/>
            <p:nvPr userDrawn="1"/>
          </p:nvSpPr>
          <p:spPr>
            <a:xfrm>
              <a:off x="6226223"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03</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2" name="TextBox 41"/>
            <p:cNvSpPr txBox="1"/>
            <p:nvPr userDrawn="1"/>
          </p:nvSpPr>
          <p:spPr>
            <a:xfrm>
              <a:off x="620951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教学过程</a:t>
              </a:r>
            </a:p>
          </p:txBody>
        </p:sp>
      </p:grpSp>
      <p:grpSp>
        <p:nvGrpSpPr>
          <p:cNvPr id="62" name="组合 61"/>
          <p:cNvGrpSpPr/>
          <p:nvPr userDrawn="1"/>
        </p:nvGrpSpPr>
        <p:grpSpPr>
          <a:xfrm>
            <a:off x="10128745" y="-700407"/>
            <a:ext cx="1705296" cy="1393103"/>
            <a:chOff x="7596559" y="-700407"/>
            <a:chExt cx="1278972" cy="1393103"/>
          </a:xfrm>
        </p:grpSpPr>
        <p:grpSp>
          <p:nvGrpSpPr>
            <p:cNvPr id="46" name="组合 45"/>
            <p:cNvGrpSpPr/>
            <p:nvPr userDrawn="1"/>
          </p:nvGrpSpPr>
          <p:grpSpPr>
            <a:xfrm>
              <a:off x="7596559" y="-700407"/>
              <a:ext cx="1278972" cy="1393103"/>
              <a:chOff x="7631852" y="336928"/>
              <a:chExt cx="900588" cy="4460224"/>
            </a:xfrm>
          </p:grpSpPr>
          <p:sp>
            <p:nvSpPr>
              <p:cNvPr id="49" name="圆角矩形 48"/>
              <p:cNvSpPr/>
              <p:nvPr/>
            </p:nvSpPr>
            <p:spPr>
              <a:xfrm>
                <a:off x="7668344" y="429075"/>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圆角矩形 49"/>
              <p:cNvSpPr/>
              <p:nvPr/>
            </p:nvSpPr>
            <p:spPr>
              <a:xfrm>
                <a:off x="7631852" y="336928"/>
                <a:ext cx="864096" cy="43237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47" name="TextBox 46"/>
            <p:cNvSpPr txBox="1"/>
            <p:nvPr userDrawn="1"/>
          </p:nvSpPr>
          <p:spPr>
            <a:xfrm>
              <a:off x="7692665" y="67741"/>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04</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48" name="TextBox 47"/>
            <p:cNvSpPr txBox="1"/>
            <p:nvPr userDrawn="1"/>
          </p:nvSpPr>
          <p:spPr>
            <a:xfrm>
              <a:off x="769908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教学效果</a:t>
              </a:r>
            </a:p>
          </p:txBody>
        </p:sp>
      </p:grpSp>
      <p:grpSp>
        <p:nvGrpSpPr>
          <p:cNvPr id="60" name="组合 59"/>
          <p:cNvGrpSpPr/>
          <p:nvPr userDrawn="1"/>
        </p:nvGrpSpPr>
        <p:grpSpPr>
          <a:xfrm>
            <a:off x="6301954" y="-711878"/>
            <a:ext cx="1714296" cy="1394349"/>
            <a:chOff x="4726465" y="-711878"/>
            <a:chExt cx="1285722" cy="1394349"/>
          </a:xfrm>
        </p:grpSpPr>
        <p:grpSp>
          <p:nvGrpSpPr>
            <p:cNvPr id="52" name="组合 51"/>
            <p:cNvGrpSpPr/>
            <p:nvPr userDrawn="1"/>
          </p:nvGrpSpPr>
          <p:grpSpPr>
            <a:xfrm>
              <a:off x="4726465" y="-711878"/>
              <a:ext cx="1285722" cy="1394349"/>
              <a:chOff x="5322842" y="326129"/>
              <a:chExt cx="905342" cy="4464216"/>
            </a:xfrm>
          </p:grpSpPr>
          <p:sp>
            <p:nvSpPr>
              <p:cNvPr id="55" name="圆角矩形 54"/>
              <p:cNvSpPr/>
              <p:nvPr/>
            </p:nvSpPr>
            <p:spPr>
              <a:xfrm>
                <a:off x="5364088" y="422268"/>
                <a:ext cx="864096" cy="4368077"/>
              </a:xfrm>
              <a:prstGeom prst="roundRect">
                <a:avLst/>
              </a:prstGeom>
              <a:solidFill>
                <a:srgbClr val="BC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圆角矩形 55"/>
              <p:cNvSpPr/>
              <p:nvPr/>
            </p:nvSpPr>
            <p:spPr>
              <a:xfrm>
                <a:off x="5322842" y="326129"/>
                <a:ext cx="864096" cy="4323744"/>
              </a:xfrm>
              <a:prstGeom prst="roundRect">
                <a:avLst/>
              </a:prstGeom>
              <a:solidFill>
                <a:srgbClr val="1E6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3" name="TextBox 52"/>
            <p:cNvSpPr txBox="1"/>
            <p:nvPr userDrawn="1"/>
          </p:nvSpPr>
          <p:spPr>
            <a:xfrm>
              <a:off x="4794471" y="56183"/>
              <a:ext cx="533716" cy="369332"/>
            </a:xfrm>
            <a:prstGeom prst="rect">
              <a:avLst/>
            </a:prstGeom>
            <a:noFill/>
          </p:spPr>
          <p:txBody>
            <a:bodyPr wrap="square" rtlCol="0">
              <a:spAutoFit/>
            </a:bodyPr>
            <a:lstStyle/>
            <a:p>
              <a:r>
                <a:rPr lang="en-US" altLang="zh-CN" b="1" dirty="0">
                  <a:solidFill>
                    <a:prstClr val="white"/>
                  </a:solidFill>
                  <a:latin typeface="Gill Sans MT Condensed" pitchFamily="34" charset="0"/>
                  <a:ea typeface="Arial Unicode MS" pitchFamily="34" charset="-122"/>
                  <a:cs typeface="Arial Unicode MS" pitchFamily="34" charset="-122"/>
                </a:rPr>
                <a:t>02</a:t>
              </a:r>
              <a:endParaRPr lang="zh-CN" altLang="en-US" b="1" dirty="0">
                <a:solidFill>
                  <a:prstClr val="white"/>
                </a:solidFill>
                <a:latin typeface="Gill Sans MT Condensed" pitchFamily="34" charset="0"/>
                <a:ea typeface="Arial Unicode MS" pitchFamily="34" charset="-122"/>
                <a:cs typeface="Arial Unicode MS" pitchFamily="34" charset="-122"/>
              </a:endParaRPr>
            </a:p>
          </p:txBody>
        </p:sp>
        <p:sp>
          <p:nvSpPr>
            <p:cNvPr id="54" name="TextBox 53"/>
            <p:cNvSpPr txBox="1"/>
            <p:nvPr userDrawn="1"/>
          </p:nvSpPr>
          <p:spPr>
            <a:xfrm>
              <a:off x="4779942" y="278230"/>
              <a:ext cx="1147290" cy="369332"/>
            </a:xfrm>
            <a:prstGeom prst="rect">
              <a:avLst/>
            </a:prstGeom>
            <a:noFill/>
          </p:spPr>
          <p:txBody>
            <a:bodyPr wrap="square" rtlCol="0">
              <a:spAutoFit/>
            </a:bodyPr>
            <a:lstStyle/>
            <a:p>
              <a:r>
                <a:rPr lang="zh-CN" altLang="en-US" b="1" dirty="0">
                  <a:solidFill>
                    <a:prstClr val="white"/>
                  </a:solidFill>
                  <a:latin typeface="微软雅黑" pitchFamily="34" charset="-122"/>
                  <a:cs typeface="Arial Unicode MS" pitchFamily="34" charset="-122"/>
                </a:rPr>
                <a:t>教学策略</a:t>
              </a:r>
            </a:p>
          </p:txBody>
        </p:sp>
      </p:grpSp>
    </p:spTree>
    <p:extLst>
      <p:ext uri="{BB962C8B-B14F-4D97-AF65-F5344CB8AC3E}">
        <p14:creationId xmlns:p14="http://schemas.microsoft.com/office/powerpoint/2010/main" val="149172947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Lst>
  <p:transition spd="slow">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4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0" y="-31693"/>
            <a:ext cx="12192001" cy="6870567"/>
          </a:xfrm>
          <a:prstGeom prst="rect">
            <a:avLst/>
          </a:prstGeom>
        </p:spPr>
      </p:pic>
      <p:cxnSp>
        <p:nvCxnSpPr>
          <p:cNvPr id="24" name="直接连接符 23">
            <a:extLst>
              <a:ext uri="{FF2B5EF4-FFF2-40B4-BE49-F238E27FC236}">
                <a16:creationId xmlns:a16="http://schemas.microsoft.com/office/drawing/2014/main" id="{3AF7CF07-C3D1-48FA-AC1F-1CC74323FA7E}"/>
              </a:ext>
            </a:extLst>
          </p:cNvPr>
          <p:cNvCxnSpPr>
            <a:cxnSpLocks/>
          </p:cNvCxnSpPr>
          <p:nvPr/>
        </p:nvCxnSpPr>
        <p:spPr>
          <a:xfrm>
            <a:off x="2149057" y="3429000"/>
            <a:ext cx="7342288" cy="0"/>
          </a:xfrm>
          <a:prstGeom prst="line">
            <a:avLst/>
          </a:prstGeom>
          <a:ln w="25400">
            <a:solidFill>
              <a:schemeClr val="bg1"/>
            </a:solidFill>
          </a:ln>
          <a:effectLst>
            <a:outerShdw dist="254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3" name="Freeform 284">
            <a:extLst>
              <a:ext uri="{FF2B5EF4-FFF2-40B4-BE49-F238E27FC236}">
                <a16:creationId xmlns:a16="http://schemas.microsoft.com/office/drawing/2014/main" id="{F0A56CFD-663E-4AFB-BF60-D093C87FDC59}"/>
              </a:ext>
            </a:extLst>
          </p:cNvPr>
          <p:cNvSpPr>
            <a:spLocks noEditPoints="1"/>
          </p:cNvSpPr>
          <p:nvPr/>
        </p:nvSpPr>
        <p:spPr bwMode="auto">
          <a:xfrm>
            <a:off x="8933349" y="4285049"/>
            <a:ext cx="1914405" cy="1419137"/>
          </a:xfrm>
          <a:custGeom>
            <a:avLst/>
            <a:gdLst>
              <a:gd name="T0" fmla="*/ 1 w 85"/>
              <a:gd name="T1" fmla="*/ 0 h 63"/>
              <a:gd name="T2" fmla="*/ 0 w 85"/>
              <a:gd name="T3" fmla="*/ 62 h 63"/>
              <a:gd name="T4" fmla="*/ 16 w 85"/>
              <a:gd name="T5" fmla="*/ 63 h 63"/>
              <a:gd name="T6" fmla="*/ 18 w 85"/>
              <a:gd name="T7" fmla="*/ 1 h 63"/>
              <a:gd name="T8" fmla="*/ 2 w 85"/>
              <a:gd name="T9" fmla="*/ 5 h 63"/>
              <a:gd name="T10" fmla="*/ 14 w 85"/>
              <a:gd name="T11" fmla="*/ 4 h 63"/>
              <a:gd name="T12" fmla="*/ 16 w 85"/>
              <a:gd name="T13" fmla="*/ 28 h 63"/>
              <a:gd name="T14" fmla="*/ 3 w 85"/>
              <a:gd name="T15" fmla="*/ 29 h 63"/>
              <a:gd name="T16" fmla="*/ 2 w 85"/>
              <a:gd name="T17" fmla="*/ 5 h 63"/>
              <a:gd name="T18" fmla="*/ 2 w 85"/>
              <a:gd name="T19" fmla="*/ 56 h 63"/>
              <a:gd name="T20" fmla="*/ 2 w 85"/>
              <a:gd name="T21" fmla="*/ 55 h 63"/>
              <a:gd name="T22" fmla="*/ 16 w 85"/>
              <a:gd name="T23" fmla="*/ 56 h 63"/>
              <a:gd name="T24" fmla="*/ 16 w 85"/>
              <a:gd name="T25" fmla="*/ 52 h 63"/>
              <a:gd name="T26" fmla="*/ 2 w 85"/>
              <a:gd name="T27" fmla="*/ 52 h 63"/>
              <a:gd name="T28" fmla="*/ 16 w 85"/>
              <a:gd name="T29" fmla="*/ 51 h 63"/>
              <a:gd name="T30" fmla="*/ 16 w 85"/>
              <a:gd name="T31" fmla="*/ 52 h 63"/>
              <a:gd name="T32" fmla="*/ 21 w 85"/>
              <a:gd name="T33" fmla="*/ 0 h 63"/>
              <a:gd name="T34" fmla="*/ 19 w 85"/>
              <a:gd name="T35" fmla="*/ 62 h 63"/>
              <a:gd name="T36" fmla="*/ 36 w 85"/>
              <a:gd name="T37" fmla="*/ 63 h 63"/>
              <a:gd name="T38" fmla="*/ 38 w 85"/>
              <a:gd name="T39" fmla="*/ 1 h 63"/>
              <a:gd name="T40" fmla="*/ 22 w 85"/>
              <a:gd name="T41" fmla="*/ 5 h 63"/>
              <a:gd name="T42" fmla="*/ 34 w 85"/>
              <a:gd name="T43" fmla="*/ 4 h 63"/>
              <a:gd name="T44" fmla="*/ 35 w 85"/>
              <a:gd name="T45" fmla="*/ 28 h 63"/>
              <a:gd name="T46" fmla="*/ 23 w 85"/>
              <a:gd name="T47" fmla="*/ 29 h 63"/>
              <a:gd name="T48" fmla="*/ 22 w 85"/>
              <a:gd name="T49" fmla="*/ 5 h 63"/>
              <a:gd name="T50" fmla="*/ 22 w 85"/>
              <a:gd name="T51" fmla="*/ 56 h 63"/>
              <a:gd name="T52" fmla="*/ 22 w 85"/>
              <a:gd name="T53" fmla="*/ 55 h 63"/>
              <a:gd name="T54" fmla="*/ 36 w 85"/>
              <a:gd name="T55" fmla="*/ 56 h 63"/>
              <a:gd name="T56" fmla="*/ 35 w 85"/>
              <a:gd name="T57" fmla="*/ 52 h 63"/>
              <a:gd name="T58" fmla="*/ 21 w 85"/>
              <a:gd name="T59" fmla="*/ 52 h 63"/>
              <a:gd name="T60" fmla="*/ 35 w 85"/>
              <a:gd name="T61" fmla="*/ 51 h 63"/>
              <a:gd name="T62" fmla="*/ 35 w 85"/>
              <a:gd name="T63" fmla="*/ 52 h 63"/>
              <a:gd name="T64" fmla="*/ 53 w 85"/>
              <a:gd name="T65" fmla="*/ 1 h 63"/>
              <a:gd name="T66" fmla="*/ 38 w 85"/>
              <a:gd name="T67" fmla="*/ 9 h 63"/>
              <a:gd name="T68" fmla="*/ 69 w 85"/>
              <a:gd name="T69" fmla="*/ 62 h 63"/>
              <a:gd name="T70" fmla="*/ 84 w 85"/>
              <a:gd name="T71" fmla="*/ 55 h 63"/>
              <a:gd name="T72" fmla="*/ 64 w 85"/>
              <a:gd name="T73" fmla="*/ 27 h 63"/>
              <a:gd name="T74" fmla="*/ 53 w 85"/>
              <a:gd name="T75" fmla="*/ 32 h 63"/>
              <a:gd name="T76" fmla="*/ 42 w 85"/>
              <a:gd name="T77" fmla="*/ 11 h 63"/>
              <a:gd name="T78" fmla="*/ 53 w 85"/>
              <a:gd name="T79" fmla="*/ 6 h 63"/>
              <a:gd name="T80" fmla="*/ 64 w 85"/>
              <a:gd name="T81" fmla="*/ 27 h 63"/>
              <a:gd name="T82" fmla="*/ 66 w 85"/>
              <a:gd name="T83" fmla="*/ 52 h 63"/>
              <a:gd name="T84" fmla="*/ 78 w 85"/>
              <a:gd name="T85" fmla="*/ 46 h 63"/>
              <a:gd name="T86" fmla="*/ 66 w 85"/>
              <a:gd name="T87" fmla="*/ 53 h 63"/>
              <a:gd name="T88" fmla="*/ 80 w 85"/>
              <a:gd name="T89" fmla="*/ 49 h 63"/>
              <a:gd name="T90" fmla="*/ 68 w 85"/>
              <a:gd name="T91" fmla="*/ 56 h 63"/>
              <a:gd name="T92" fmla="*/ 79 w 85"/>
              <a:gd name="T93" fmla="*/ 49 h 63"/>
              <a:gd name="T94" fmla="*/ 80 w 85"/>
              <a:gd name="T95" fmla="*/ 4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63">
                <a:moveTo>
                  <a:pt x="16" y="0"/>
                </a:moveTo>
                <a:cubicBezTo>
                  <a:pt x="1" y="0"/>
                  <a:pt x="1" y="0"/>
                  <a:pt x="1" y="0"/>
                </a:cubicBezTo>
                <a:cubicBezTo>
                  <a:pt x="1" y="0"/>
                  <a:pt x="0" y="1"/>
                  <a:pt x="0" y="1"/>
                </a:cubicBezTo>
                <a:cubicBezTo>
                  <a:pt x="0" y="62"/>
                  <a:pt x="0" y="62"/>
                  <a:pt x="0" y="62"/>
                </a:cubicBezTo>
                <a:cubicBezTo>
                  <a:pt x="0" y="62"/>
                  <a:pt x="1" y="63"/>
                  <a:pt x="1" y="63"/>
                </a:cubicBezTo>
                <a:cubicBezTo>
                  <a:pt x="16" y="63"/>
                  <a:pt x="16" y="63"/>
                  <a:pt x="16" y="63"/>
                </a:cubicBezTo>
                <a:cubicBezTo>
                  <a:pt x="17" y="63"/>
                  <a:pt x="18" y="62"/>
                  <a:pt x="18" y="62"/>
                </a:cubicBezTo>
                <a:cubicBezTo>
                  <a:pt x="18" y="1"/>
                  <a:pt x="18" y="1"/>
                  <a:pt x="18" y="1"/>
                </a:cubicBezTo>
                <a:cubicBezTo>
                  <a:pt x="18" y="1"/>
                  <a:pt x="17" y="0"/>
                  <a:pt x="16" y="0"/>
                </a:cubicBezTo>
                <a:close/>
                <a:moveTo>
                  <a:pt x="2" y="5"/>
                </a:moveTo>
                <a:cubicBezTo>
                  <a:pt x="2" y="4"/>
                  <a:pt x="3" y="4"/>
                  <a:pt x="3" y="4"/>
                </a:cubicBezTo>
                <a:cubicBezTo>
                  <a:pt x="14" y="4"/>
                  <a:pt x="14" y="4"/>
                  <a:pt x="14" y="4"/>
                </a:cubicBezTo>
                <a:cubicBezTo>
                  <a:pt x="15" y="4"/>
                  <a:pt x="16" y="4"/>
                  <a:pt x="16" y="5"/>
                </a:cubicBezTo>
                <a:cubicBezTo>
                  <a:pt x="16" y="28"/>
                  <a:pt x="16" y="28"/>
                  <a:pt x="16" y="28"/>
                </a:cubicBezTo>
                <a:cubicBezTo>
                  <a:pt x="16" y="28"/>
                  <a:pt x="15" y="29"/>
                  <a:pt x="14" y="29"/>
                </a:cubicBezTo>
                <a:cubicBezTo>
                  <a:pt x="3" y="29"/>
                  <a:pt x="3" y="29"/>
                  <a:pt x="3" y="29"/>
                </a:cubicBezTo>
                <a:cubicBezTo>
                  <a:pt x="3" y="29"/>
                  <a:pt x="2" y="28"/>
                  <a:pt x="2" y="28"/>
                </a:cubicBezTo>
                <a:lnTo>
                  <a:pt x="2" y="5"/>
                </a:lnTo>
                <a:close/>
                <a:moveTo>
                  <a:pt x="16" y="56"/>
                </a:moveTo>
                <a:cubicBezTo>
                  <a:pt x="2" y="56"/>
                  <a:pt x="2" y="56"/>
                  <a:pt x="2" y="56"/>
                </a:cubicBezTo>
                <a:cubicBezTo>
                  <a:pt x="2" y="56"/>
                  <a:pt x="2" y="56"/>
                  <a:pt x="2" y="56"/>
                </a:cubicBezTo>
                <a:cubicBezTo>
                  <a:pt x="2" y="55"/>
                  <a:pt x="2" y="55"/>
                  <a:pt x="2" y="55"/>
                </a:cubicBezTo>
                <a:cubicBezTo>
                  <a:pt x="16" y="55"/>
                  <a:pt x="16" y="55"/>
                  <a:pt x="16" y="55"/>
                </a:cubicBezTo>
                <a:cubicBezTo>
                  <a:pt x="16" y="55"/>
                  <a:pt x="16" y="55"/>
                  <a:pt x="16" y="56"/>
                </a:cubicBezTo>
                <a:cubicBezTo>
                  <a:pt x="16" y="56"/>
                  <a:pt x="16" y="56"/>
                  <a:pt x="16" y="56"/>
                </a:cubicBezTo>
                <a:close/>
                <a:moveTo>
                  <a:pt x="16" y="52"/>
                </a:moveTo>
                <a:cubicBezTo>
                  <a:pt x="2" y="52"/>
                  <a:pt x="2" y="52"/>
                  <a:pt x="2" y="52"/>
                </a:cubicBezTo>
                <a:cubicBezTo>
                  <a:pt x="2" y="52"/>
                  <a:pt x="2" y="52"/>
                  <a:pt x="2" y="52"/>
                </a:cubicBezTo>
                <a:cubicBezTo>
                  <a:pt x="2" y="52"/>
                  <a:pt x="2" y="51"/>
                  <a:pt x="2" y="51"/>
                </a:cubicBezTo>
                <a:cubicBezTo>
                  <a:pt x="16" y="51"/>
                  <a:pt x="16" y="51"/>
                  <a:pt x="16" y="51"/>
                </a:cubicBezTo>
                <a:cubicBezTo>
                  <a:pt x="16" y="51"/>
                  <a:pt x="16" y="52"/>
                  <a:pt x="16" y="52"/>
                </a:cubicBezTo>
                <a:cubicBezTo>
                  <a:pt x="16" y="52"/>
                  <a:pt x="16" y="52"/>
                  <a:pt x="16" y="52"/>
                </a:cubicBezTo>
                <a:close/>
                <a:moveTo>
                  <a:pt x="36" y="0"/>
                </a:moveTo>
                <a:cubicBezTo>
                  <a:pt x="21" y="0"/>
                  <a:pt x="21" y="0"/>
                  <a:pt x="21" y="0"/>
                </a:cubicBezTo>
                <a:cubicBezTo>
                  <a:pt x="20" y="0"/>
                  <a:pt x="19" y="1"/>
                  <a:pt x="19" y="1"/>
                </a:cubicBezTo>
                <a:cubicBezTo>
                  <a:pt x="19" y="62"/>
                  <a:pt x="19" y="62"/>
                  <a:pt x="19" y="62"/>
                </a:cubicBezTo>
                <a:cubicBezTo>
                  <a:pt x="19" y="62"/>
                  <a:pt x="20" y="63"/>
                  <a:pt x="21" y="63"/>
                </a:cubicBezTo>
                <a:cubicBezTo>
                  <a:pt x="36" y="63"/>
                  <a:pt x="36" y="63"/>
                  <a:pt x="36" y="63"/>
                </a:cubicBezTo>
                <a:cubicBezTo>
                  <a:pt x="37" y="63"/>
                  <a:pt x="38" y="62"/>
                  <a:pt x="38" y="62"/>
                </a:cubicBezTo>
                <a:cubicBezTo>
                  <a:pt x="38" y="1"/>
                  <a:pt x="38" y="1"/>
                  <a:pt x="38" y="1"/>
                </a:cubicBezTo>
                <a:cubicBezTo>
                  <a:pt x="38" y="1"/>
                  <a:pt x="37" y="0"/>
                  <a:pt x="36" y="0"/>
                </a:cubicBezTo>
                <a:close/>
                <a:moveTo>
                  <a:pt x="22" y="5"/>
                </a:moveTo>
                <a:cubicBezTo>
                  <a:pt x="22" y="4"/>
                  <a:pt x="22" y="4"/>
                  <a:pt x="23" y="4"/>
                </a:cubicBezTo>
                <a:cubicBezTo>
                  <a:pt x="34" y="4"/>
                  <a:pt x="34" y="4"/>
                  <a:pt x="34" y="4"/>
                </a:cubicBezTo>
                <a:cubicBezTo>
                  <a:pt x="35" y="4"/>
                  <a:pt x="35" y="4"/>
                  <a:pt x="35" y="5"/>
                </a:cubicBezTo>
                <a:cubicBezTo>
                  <a:pt x="35" y="28"/>
                  <a:pt x="35" y="28"/>
                  <a:pt x="35" y="28"/>
                </a:cubicBezTo>
                <a:cubicBezTo>
                  <a:pt x="35" y="28"/>
                  <a:pt x="35" y="29"/>
                  <a:pt x="34" y="29"/>
                </a:cubicBezTo>
                <a:cubicBezTo>
                  <a:pt x="23" y="29"/>
                  <a:pt x="23" y="29"/>
                  <a:pt x="23" y="29"/>
                </a:cubicBezTo>
                <a:cubicBezTo>
                  <a:pt x="22" y="29"/>
                  <a:pt x="22" y="28"/>
                  <a:pt x="22" y="28"/>
                </a:cubicBezTo>
                <a:lnTo>
                  <a:pt x="22" y="5"/>
                </a:lnTo>
                <a:close/>
                <a:moveTo>
                  <a:pt x="35" y="56"/>
                </a:moveTo>
                <a:cubicBezTo>
                  <a:pt x="22" y="56"/>
                  <a:pt x="22" y="56"/>
                  <a:pt x="22" y="56"/>
                </a:cubicBezTo>
                <a:cubicBezTo>
                  <a:pt x="22" y="56"/>
                  <a:pt x="21" y="56"/>
                  <a:pt x="21" y="56"/>
                </a:cubicBezTo>
                <a:cubicBezTo>
                  <a:pt x="21" y="55"/>
                  <a:pt x="22" y="55"/>
                  <a:pt x="22" y="55"/>
                </a:cubicBezTo>
                <a:cubicBezTo>
                  <a:pt x="35" y="55"/>
                  <a:pt x="35" y="55"/>
                  <a:pt x="35" y="55"/>
                </a:cubicBezTo>
                <a:cubicBezTo>
                  <a:pt x="35" y="55"/>
                  <a:pt x="36" y="55"/>
                  <a:pt x="36" y="56"/>
                </a:cubicBezTo>
                <a:cubicBezTo>
                  <a:pt x="36" y="56"/>
                  <a:pt x="35" y="56"/>
                  <a:pt x="35" y="56"/>
                </a:cubicBezTo>
                <a:close/>
                <a:moveTo>
                  <a:pt x="35" y="52"/>
                </a:moveTo>
                <a:cubicBezTo>
                  <a:pt x="22" y="52"/>
                  <a:pt x="22" y="52"/>
                  <a:pt x="22" y="52"/>
                </a:cubicBezTo>
                <a:cubicBezTo>
                  <a:pt x="22" y="52"/>
                  <a:pt x="21" y="52"/>
                  <a:pt x="21" y="52"/>
                </a:cubicBezTo>
                <a:cubicBezTo>
                  <a:pt x="21" y="52"/>
                  <a:pt x="22" y="51"/>
                  <a:pt x="22" y="51"/>
                </a:cubicBezTo>
                <a:cubicBezTo>
                  <a:pt x="35" y="51"/>
                  <a:pt x="35" y="51"/>
                  <a:pt x="35" y="51"/>
                </a:cubicBezTo>
                <a:cubicBezTo>
                  <a:pt x="35" y="51"/>
                  <a:pt x="36" y="52"/>
                  <a:pt x="36" y="52"/>
                </a:cubicBezTo>
                <a:cubicBezTo>
                  <a:pt x="36" y="52"/>
                  <a:pt x="35" y="52"/>
                  <a:pt x="35" y="52"/>
                </a:cubicBezTo>
                <a:close/>
                <a:moveTo>
                  <a:pt x="85" y="53"/>
                </a:moveTo>
                <a:cubicBezTo>
                  <a:pt x="53" y="1"/>
                  <a:pt x="53" y="1"/>
                  <a:pt x="53" y="1"/>
                </a:cubicBezTo>
                <a:cubicBezTo>
                  <a:pt x="53" y="1"/>
                  <a:pt x="52" y="1"/>
                  <a:pt x="51" y="1"/>
                </a:cubicBezTo>
                <a:cubicBezTo>
                  <a:pt x="38" y="9"/>
                  <a:pt x="38" y="9"/>
                  <a:pt x="38" y="9"/>
                </a:cubicBezTo>
                <a:cubicBezTo>
                  <a:pt x="38" y="10"/>
                  <a:pt x="37" y="10"/>
                  <a:pt x="38" y="11"/>
                </a:cubicBezTo>
                <a:cubicBezTo>
                  <a:pt x="69" y="62"/>
                  <a:pt x="69" y="62"/>
                  <a:pt x="69" y="62"/>
                </a:cubicBezTo>
                <a:cubicBezTo>
                  <a:pt x="70" y="63"/>
                  <a:pt x="70" y="63"/>
                  <a:pt x="71" y="62"/>
                </a:cubicBezTo>
                <a:cubicBezTo>
                  <a:pt x="84" y="55"/>
                  <a:pt x="84" y="55"/>
                  <a:pt x="84" y="55"/>
                </a:cubicBezTo>
                <a:cubicBezTo>
                  <a:pt x="85" y="54"/>
                  <a:pt x="85" y="53"/>
                  <a:pt x="85" y="53"/>
                </a:cubicBezTo>
                <a:close/>
                <a:moveTo>
                  <a:pt x="64" y="27"/>
                </a:moveTo>
                <a:cubicBezTo>
                  <a:pt x="55" y="32"/>
                  <a:pt x="55" y="32"/>
                  <a:pt x="55" y="32"/>
                </a:cubicBezTo>
                <a:cubicBezTo>
                  <a:pt x="54" y="33"/>
                  <a:pt x="54" y="33"/>
                  <a:pt x="53" y="32"/>
                </a:cubicBezTo>
                <a:cubicBezTo>
                  <a:pt x="42" y="13"/>
                  <a:pt x="42" y="13"/>
                  <a:pt x="42" y="13"/>
                </a:cubicBezTo>
                <a:cubicBezTo>
                  <a:pt x="41" y="12"/>
                  <a:pt x="41" y="11"/>
                  <a:pt x="42" y="11"/>
                </a:cubicBezTo>
                <a:cubicBezTo>
                  <a:pt x="51" y="5"/>
                  <a:pt x="51" y="5"/>
                  <a:pt x="51" y="5"/>
                </a:cubicBezTo>
                <a:cubicBezTo>
                  <a:pt x="52" y="5"/>
                  <a:pt x="53" y="5"/>
                  <a:pt x="53" y="6"/>
                </a:cubicBezTo>
                <a:cubicBezTo>
                  <a:pt x="65" y="25"/>
                  <a:pt x="65" y="25"/>
                  <a:pt x="65" y="25"/>
                </a:cubicBezTo>
                <a:cubicBezTo>
                  <a:pt x="65" y="26"/>
                  <a:pt x="65" y="26"/>
                  <a:pt x="64" y="27"/>
                </a:cubicBezTo>
                <a:close/>
                <a:moveTo>
                  <a:pt x="66" y="53"/>
                </a:moveTo>
                <a:cubicBezTo>
                  <a:pt x="66" y="53"/>
                  <a:pt x="66" y="53"/>
                  <a:pt x="66" y="52"/>
                </a:cubicBezTo>
                <a:cubicBezTo>
                  <a:pt x="77" y="45"/>
                  <a:pt x="77" y="45"/>
                  <a:pt x="77" y="45"/>
                </a:cubicBezTo>
                <a:cubicBezTo>
                  <a:pt x="78" y="45"/>
                  <a:pt x="78" y="45"/>
                  <a:pt x="78" y="46"/>
                </a:cubicBezTo>
                <a:cubicBezTo>
                  <a:pt x="78" y="46"/>
                  <a:pt x="78" y="46"/>
                  <a:pt x="78" y="46"/>
                </a:cubicBezTo>
                <a:cubicBezTo>
                  <a:pt x="66" y="53"/>
                  <a:pt x="66" y="53"/>
                  <a:pt x="66" y="53"/>
                </a:cubicBezTo>
                <a:cubicBezTo>
                  <a:pt x="66" y="53"/>
                  <a:pt x="66" y="53"/>
                  <a:pt x="66" y="53"/>
                </a:cubicBezTo>
                <a:close/>
                <a:moveTo>
                  <a:pt x="80" y="49"/>
                </a:moveTo>
                <a:cubicBezTo>
                  <a:pt x="68" y="56"/>
                  <a:pt x="68" y="56"/>
                  <a:pt x="68" y="56"/>
                </a:cubicBezTo>
                <a:cubicBezTo>
                  <a:pt x="68" y="56"/>
                  <a:pt x="68" y="56"/>
                  <a:pt x="68" y="56"/>
                </a:cubicBezTo>
                <a:cubicBezTo>
                  <a:pt x="68" y="56"/>
                  <a:pt x="68" y="56"/>
                  <a:pt x="68" y="56"/>
                </a:cubicBezTo>
                <a:cubicBezTo>
                  <a:pt x="79" y="49"/>
                  <a:pt x="79" y="49"/>
                  <a:pt x="79" y="49"/>
                </a:cubicBezTo>
                <a:cubicBezTo>
                  <a:pt x="80" y="48"/>
                  <a:pt x="80" y="49"/>
                  <a:pt x="80" y="49"/>
                </a:cubicBezTo>
                <a:cubicBezTo>
                  <a:pt x="80" y="49"/>
                  <a:pt x="80" y="49"/>
                  <a:pt x="80" y="49"/>
                </a:cubicBezTo>
                <a:close/>
              </a:path>
            </a:pathLst>
          </a:custGeom>
          <a:solidFill>
            <a:schemeClr val="accent2">
              <a:lumMod val="50000"/>
            </a:schemeClr>
          </a:solidFill>
          <a:ln>
            <a:noFill/>
          </a:ln>
          <a:extLst/>
        </p:spPr>
        <p:txBody>
          <a:bodyPr vert="horz" wrap="square" lIns="91440" tIns="45720" rIns="91440" bIns="45720" numCol="1" anchor="t" anchorCtr="0" compatLnSpc="1">
            <a:prstTxWarp prst="textNoShape">
              <a:avLst/>
            </a:prstTxWarp>
          </a:bodyPr>
          <a:lstStyle/>
          <a:p>
            <a:endParaRPr lang="zh-CN" altLang="en-US" dirty="0"/>
          </a:p>
        </p:txBody>
      </p:sp>
      <p:grpSp>
        <p:nvGrpSpPr>
          <p:cNvPr id="74" name="组合 73">
            <a:extLst>
              <a:ext uri="{FF2B5EF4-FFF2-40B4-BE49-F238E27FC236}">
                <a16:creationId xmlns:a16="http://schemas.microsoft.com/office/drawing/2014/main" id="{3D44ABC1-E21D-46A6-AF90-9746A111A621}"/>
              </a:ext>
            </a:extLst>
          </p:cNvPr>
          <p:cNvGrpSpPr/>
          <p:nvPr/>
        </p:nvGrpSpPr>
        <p:grpSpPr>
          <a:xfrm>
            <a:off x="-17094" y="-399144"/>
            <a:ext cx="863598" cy="7656288"/>
            <a:chOff x="-11273" y="-594773"/>
            <a:chExt cx="719786" cy="7462505"/>
          </a:xfrm>
        </p:grpSpPr>
        <p:sp>
          <p:nvSpPr>
            <p:cNvPr id="75" name="等腰三角形 74">
              <a:extLst>
                <a:ext uri="{FF2B5EF4-FFF2-40B4-BE49-F238E27FC236}">
                  <a16:creationId xmlns:a16="http://schemas.microsoft.com/office/drawing/2014/main" id="{9D978FFE-21AB-4973-AC5C-6DDD0B0417D6}"/>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6" name="等腰三角形 75">
              <a:extLst>
                <a:ext uri="{FF2B5EF4-FFF2-40B4-BE49-F238E27FC236}">
                  <a16:creationId xmlns:a16="http://schemas.microsoft.com/office/drawing/2014/main" id="{5920837E-20BF-4C1A-AB52-C42C213E6CEF}"/>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7" name="等腰三角形 76">
              <a:extLst>
                <a:ext uri="{FF2B5EF4-FFF2-40B4-BE49-F238E27FC236}">
                  <a16:creationId xmlns:a16="http://schemas.microsoft.com/office/drawing/2014/main" id="{2E2B046E-4F44-45B0-81C6-0C98BE11AEBD}"/>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等腰三角形 77">
              <a:extLst>
                <a:ext uri="{FF2B5EF4-FFF2-40B4-BE49-F238E27FC236}">
                  <a16:creationId xmlns:a16="http://schemas.microsoft.com/office/drawing/2014/main" id="{54F5B9E1-B9C4-4E6A-BAC8-B698C4D76C19}"/>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9" name="等腰三角形 78">
              <a:extLst>
                <a:ext uri="{FF2B5EF4-FFF2-40B4-BE49-F238E27FC236}">
                  <a16:creationId xmlns:a16="http://schemas.microsoft.com/office/drawing/2014/main" id="{A05BE209-FBDF-4191-8712-F6215DE4CD3A}"/>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0" name="等腰三角形 79">
              <a:extLst>
                <a:ext uri="{FF2B5EF4-FFF2-40B4-BE49-F238E27FC236}">
                  <a16:creationId xmlns:a16="http://schemas.microsoft.com/office/drawing/2014/main" id="{7315F6CE-D3BC-4B15-B5E6-653ED8A8DBA5}"/>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1" name="等腰三角形 80">
              <a:extLst>
                <a:ext uri="{FF2B5EF4-FFF2-40B4-BE49-F238E27FC236}">
                  <a16:creationId xmlns:a16="http://schemas.microsoft.com/office/drawing/2014/main" id="{8A69D79C-1A42-4021-82FC-6331F9AA87D6}"/>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等腰三角形 81">
              <a:extLst>
                <a:ext uri="{FF2B5EF4-FFF2-40B4-BE49-F238E27FC236}">
                  <a16:creationId xmlns:a16="http://schemas.microsoft.com/office/drawing/2014/main" id="{ABB0925A-C905-4AEB-A7B9-2A4A52B649B8}"/>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3" name="等腰三角形 82">
              <a:extLst>
                <a:ext uri="{FF2B5EF4-FFF2-40B4-BE49-F238E27FC236}">
                  <a16:creationId xmlns:a16="http://schemas.microsoft.com/office/drawing/2014/main" id="{8AAF126E-DD1E-4E03-AA7D-C0E9D162295B}"/>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95" name="TextBox 1">
            <a:extLst>
              <a:ext uri="{FF2B5EF4-FFF2-40B4-BE49-F238E27FC236}">
                <a16:creationId xmlns:a16="http://schemas.microsoft.com/office/drawing/2014/main" id="{9CD66783-D6B8-4855-929A-848959D1A623}"/>
              </a:ext>
            </a:extLst>
          </p:cNvPr>
          <p:cNvSpPr txBox="1"/>
          <p:nvPr/>
        </p:nvSpPr>
        <p:spPr>
          <a:xfrm>
            <a:off x="3471879" y="2392128"/>
            <a:ext cx="4358886" cy="923330"/>
          </a:xfrm>
          <a:prstGeom prst="rect">
            <a:avLst/>
          </a:prstGeom>
          <a:noFill/>
        </p:spPr>
        <p:txBody>
          <a:bodyPr wrap="none" rtlCol="0">
            <a:spAutoFit/>
          </a:bodyPr>
          <a:lstStyle/>
          <a:p>
            <a:r>
              <a:rPr lang="zh-CN" altLang="en-US" sz="5400" b="1" dirty="0" smtClean="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程序</a:t>
            </a:r>
            <a:r>
              <a:rPr lang="zh-CN" altLang="en-US" sz="54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流程控制</a:t>
            </a:r>
          </a:p>
        </p:txBody>
      </p:sp>
    </p:spTree>
    <p:extLst>
      <p:ext uri="{BB962C8B-B14F-4D97-AF65-F5344CB8AC3E}">
        <p14:creationId xmlns:p14="http://schemas.microsoft.com/office/powerpoint/2010/main" val="19605387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47" presetClass="entr" presetSubtype="0"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anim calcmode="lin" valueType="num">
                                      <p:cBhvr>
                                        <p:cTn id="12" dur="500" fill="hold"/>
                                        <p:tgtEl>
                                          <p:spTgt spid="73"/>
                                        </p:tgtEl>
                                        <p:attrNameLst>
                                          <p:attrName>ppt_x</p:attrName>
                                        </p:attrNameLst>
                                      </p:cBhvr>
                                      <p:tavLst>
                                        <p:tav tm="0">
                                          <p:val>
                                            <p:strVal val="#ppt_x"/>
                                          </p:val>
                                        </p:tav>
                                        <p:tav tm="100000">
                                          <p:val>
                                            <p:strVal val="#ppt_x"/>
                                          </p:val>
                                        </p:tav>
                                      </p:tavLst>
                                    </p:anim>
                                    <p:anim calcmode="lin" valueType="num">
                                      <p:cBhvr>
                                        <p:cTn id="13" dur="500" fill="hold"/>
                                        <p:tgtEl>
                                          <p:spTgt spid="7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95"/>
                                        </p:tgtEl>
                                        <p:attrNameLst>
                                          <p:attrName>style.visibility</p:attrName>
                                        </p:attrNameLst>
                                      </p:cBhvr>
                                      <p:to>
                                        <p:strVal val="visible"/>
                                      </p:to>
                                    </p:set>
                                    <p:anim calcmode="lin" valueType="num">
                                      <p:cBhvr>
                                        <p:cTn id="17" dur="800" fill="hold"/>
                                        <p:tgtEl>
                                          <p:spTgt spid="95"/>
                                        </p:tgtEl>
                                        <p:attrNameLst>
                                          <p:attrName>ppt_x</p:attrName>
                                        </p:attrNameLst>
                                      </p:cBhvr>
                                      <p:tavLst>
                                        <p:tav tm="0">
                                          <p:val>
                                            <p:strVal val="#ppt_x"/>
                                          </p:val>
                                        </p:tav>
                                        <p:tav tm="50000">
                                          <p:val>
                                            <p:strVal val="#ppt_x+.1"/>
                                          </p:val>
                                        </p:tav>
                                        <p:tav tm="100000">
                                          <p:val>
                                            <p:strVal val="#ppt_x"/>
                                          </p:val>
                                        </p:tav>
                                      </p:tavLst>
                                    </p:anim>
                                    <p:anim calcmode="lin" valueType="num">
                                      <p:cBhvr>
                                        <p:cTn id="18" dur="800" fill="hold"/>
                                        <p:tgtEl>
                                          <p:spTgt spid="95"/>
                                        </p:tgtEl>
                                        <p:attrNameLst>
                                          <p:attrName>ppt_y</p:attrName>
                                        </p:attrNameLst>
                                      </p:cBhvr>
                                      <p:tavLst>
                                        <p:tav tm="0">
                                          <p:val>
                                            <p:strVal val="#ppt_y"/>
                                          </p:val>
                                        </p:tav>
                                        <p:tav tm="100000">
                                          <p:val>
                                            <p:strVal val="#ppt_y"/>
                                          </p:val>
                                        </p:tav>
                                      </p:tavLst>
                                    </p:anim>
                                    <p:anim calcmode="lin" valueType="num">
                                      <p:cBhvr>
                                        <p:cTn id="19" dur="800" fill="hold"/>
                                        <p:tgtEl>
                                          <p:spTgt spid="95"/>
                                        </p:tgtEl>
                                        <p:attrNameLst>
                                          <p:attrName>ppt_h</p:attrName>
                                        </p:attrNameLst>
                                      </p:cBhvr>
                                      <p:tavLst>
                                        <p:tav tm="0">
                                          <p:val>
                                            <p:strVal val="#ppt_h/10"/>
                                          </p:val>
                                        </p:tav>
                                        <p:tav tm="50000">
                                          <p:val>
                                            <p:strVal val="#ppt_h+.01"/>
                                          </p:val>
                                        </p:tav>
                                        <p:tav tm="100000">
                                          <p:val>
                                            <p:strVal val="#ppt_h"/>
                                          </p:val>
                                        </p:tav>
                                      </p:tavLst>
                                    </p:anim>
                                    <p:anim calcmode="lin" valueType="num">
                                      <p:cBhvr>
                                        <p:cTn id="20" dur="800" fill="hold"/>
                                        <p:tgtEl>
                                          <p:spTgt spid="95"/>
                                        </p:tgtEl>
                                        <p:attrNameLst>
                                          <p:attrName>ppt_w</p:attrName>
                                        </p:attrNameLst>
                                      </p:cBhvr>
                                      <p:tavLst>
                                        <p:tav tm="0">
                                          <p:val>
                                            <p:strVal val="#ppt_w/10"/>
                                          </p:val>
                                        </p:tav>
                                        <p:tav tm="50000">
                                          <p:val>
                                            <p:strVal val="#ppt_w+.01"/>
                                          </p:val>
                                        </p:tav>
                                        <p:tav tm="100000">
                                          <p:val>
                                            <p:strVal val="#ppt_w"/>
                                          </p:val>
                                        </p:tav>
                                      </p:tavLst>
                                    </p:anim>
                                    <p:animEffect transition="in" filter="fade">
                                      <p:cBhvr>
                                        <p:cTn id="21" dur="800" tmFilter="0,0; .5, 1; 1, 1"/>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9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738914055"/>
              </p:ext>
            </p:extLst>
          </p:nvPr>
        </p:nvGraphicFramePr>
        <p:xfrm>
          <a:off x="781968" y="1080655"/>
          <a:ext cx="10665833" cy="5157328"/>
        </p:xfrm>
        <a:graphic>
          <a:graphicData uri="http://schemas.openxmlformats.org/drawingml/2006/table">
            <a:tbl>
              <a:tblPr firstRow="1" firstCol="1" bandRow="1"/>
              <a:tblGrid>
                <a:gridCol w="3051050">
                  <a:extLst>
                    <a:ext uri="{9D8B030D-6E8A-4147-A177-3AD203B41FA5}">
                      <a16:colId xmlns:a16="http://schemas.microsoft.com/office/drawing/2014/main" val="190902064"/>
                    </a:ext>
                  </a:extLst>
                </a:gridCol>
                <a:gridCol w="7614783">
                  <a:extLst>
                    <a:ext uri="{9D8B030D-6E8A-4147-A177-3AD203B41FA5}">
                      <a16:colId xmlns:a16="http://schemas.microsoft.com/office/drawing/2014/main" val="1370631921"/>
                    </a:ext>
                  </a:extLst>
                </a:gridCol>
              </a:tblGrid>
              <a:tr h="850768">
                <a:tc>
                  <a:txBody>
                    <a:bodyPr/>
                    <a:lstStyle/>
                    <a:p>
                      <a:pPr algn="ctr">
                        <a:lnSpc>
                          <a:spcPct val="100000"/>
                        </a:lnSpc>
                        <a:spcAft>
                          <a:spcPts val="0"/>
                        </a:spcAft>
                      </a:pPr>
                      <a:r>
                        <a:rPr lang="en-US" sz="2000" kern="100" dirty="0">
                          <a:effectLst/>
                          <a:latin typeface="+mn-ea"/>
                          <a:ea typeface="+mn-ea"/>
                        </a:rPr>
                        <a:t>in</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algn="ctr">
                        <a:lnSpc>
                          <a:spcPct val="100000"/>
                        </a:lnSpc>
                        <a:spcAft>
                          <a:spcPts val="0"/>
                        </a:spcAft>
                      </a:pPr>
                      <a:r>
                        <a:rPr lang="zh-CN" sz="2000" kern="100" dirty="0">
                          <a:effectLst/>
                          <a:latin typeface="+mn-ea"/>
                          <a:ea typeface="+mn-ea"/>
                        </a:rPr>
                        <a:t>判断是否为子串，例如“</a:t>
                      </a:r>
                      <a:r>
                        <a:rPr lang="en-US" sz="2000" kern="100" dirty="0">
                          <a:effectLst/>
                          <a:latin typeface="+mn-ea"/>
                          <a:ea typeface="+mn-ea"/>
                        </a:rPr>
                        <a:t>H</a:t>
                      </a:r>
                      <a:r>
                        <a:rPr lang="zh-CN" sz="2000" kern="100" dirty="0">
                          <a:effectLst/>
                          <a:latin typeface="+mn-ea"/>
                          <a:ea typeface="+mn-ea"/>
                        </a:rPr>
                        <a:t>”</a:t>
                      </a:r>
                      <a:r>
                        <a:rPr lang="en-US" sz="2000" kern="100" dirty="0">
                          <a:effectLst/>
                          <a:latin typeface="+mn-ea"/>
                          <a:ea typeface="+mn-ea"/>
                        </a:rPr>
                        <a:t> in </a:t>
                      </a:r>
                      <a:r>
                        <a:rPr lang="zh-CN" sz="2000" kern="100" dirty="0">
                          <a:effectLst/>
                          <a:latin typeface="+mn-ea"/>
                          <a:ea typeface="+mn-ea"/>
                        </a:rPr>
                        <a:t>“</a:t>
                      </a:r>
                      <a:r>
                        <a:rPr lang="en-US" sz="2000" kern="100" dirty="0">
                          <a:effectLst/>
                          <a:latin typeface="+mn-ea"/>
                          <a:ea typeface="+mn-ea"/>
                        </a:rPr>
                        <a:t>Hello</a:t>
                      </a:r>
                      <a:r>
                        <a:rPr lang="zh-CN" sz="2000" kern="100" dirty="0">
                          <a:effectLst/>
                          <a:latin typeface="+mn-ea"/>
                          <a:ea typeface="+mn-ea"/>
                        </a:rPr>
                        <a:t>”结果为</a:t>
                      </a:r>
                      <a:r>
                        <a:rPr lang="en-US" sz="2000" kern="100" dirty="0">
                          <a:effectLst/>
                          <a:latin typeface="+mn-ea"/>
                          <a:ea typeface="+mn-ea"/>
                        </a:rPr>
                        <a:t>True</a:t>
                      </a:r>
                      <a:r>
                        <a:rPr lang="zh-CN" sz="2000" kern="100" dirty="0">
                          <a:effectLst/>
                          <a:latin typeface="+mn-ea"/>
                          <a:ea typeface="+mn-ea"/>
                        </a:rPr>
                        <a:t>；</a:t>
                      </a:r>
                    </a:p>
                    <a:p>
                      <a:pPr algn="ctr">
                        <a:lnSpc>
                          <a:spcPct val="100000"/>
                        </a:lnSpc>
                        <a:spcAft>
                          <a:spcPts val="0"/>
                        </a:spcAft>
                      </a:pPr>
                      <a:r>
                        <a:rPr lang="zh-CN" sz="2000" kern="100" dirty="0">
                          <a:effectLst/>
                          <a:latin typeface="+mn-ea"/>
                          <a:ea typeface="+mn-ea"/>
                        </a:rPr>
                        <a:t>“</a:t>
                      </a:r>
                      <a:r>
                        <a:rPr lang="en-US" sz="2000" kern="100" dirty="0">
                          <a:effectLst/>
                          <a:latin typeface="+mn-ea"/>
                          <a:ea typeface="+mn-ea"/>
                        </a:rPr>
                        <a:t>h</a:t>
                      </a:r>
                      <a:r>
                        <a:rPr lang="zh-CN" sz="2000" kern="100" dirty="0">
                          <a:effectLst/>
                          <a:latin typeface="+mn-ea"/>
                          <a:ea typeface="+mn-ea"/>
                        </a:rPr>
                        <a:t>”</a:t>
                      </a:r>
                      <a:r>
                        <a:rPr lang="en-US" sz="2000" kern="100" dirty="0">
                          <a:effectLst/>
                          <a:latin typeface="+mn-ea"/>
                          <a:ea typeface="+mn-ea"/>
                        </a:rPr>
                        <a:t> in </a:t>
                      </a:r>
                      <a:r>
                        <a:rPr lang="zh-CN" sz="2000" kern="100" dirty="0">
                          <a:effectLst/>
                          <a:latin typeface="+mn-ea"/>
                          <a:ea typeface="+mn-ea"/>
                        </a:rPr>
                        <a:t>“</a:t>
                      </a:r>
                      <a:r>
                        <a:rPr lang="en-US" sz="2000" kern="100" dirty="0">
                          <a:effectLst/>
                          <a:latin typeface="+mn-ea"/>
                          <a:ea typeface="+mn-ea"/>
                        </a:rPr>
                        <a:t>Hello</a:t>
                      </a:r>
                      <a:r>
                        <a:rPr lang="zh-CN" sz="2000" kern="100" dirty="0">
                          <a:effectLst/>
                          <a:latin typeface="+mn-ea"/>
                          <a:ea typeface="+mn-ea"/>
                        </a:rPr>
                        <a:t>”结果为</a:t>
                      </a:r>
                      <a:r>
                        <a:rPr lang="en-US" sz="2000" kern="100" dirty="0">
                          <a:effectLst/>
                          <a:latin typeface="+mn-ea"/>
                          <a:ea typeface="+mn-ea"/>
                        </a:rPr>
                        <a:t>False</a:t>
                      </a:r>
                      <a:endParaRPr lang="zh-CN" sz="2000" kern="100" dirty="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2806745273"/>
                  </a:ext>
                </a:extLst>
              </a:tr>
              <a:tr h="1076640">
                <a:tc>
                  <a:txBody>
                    <a:bodyPr/>
                    <a:lstStyle/>
                    <a:p>
                      <a:pPr algn="ctr">
                        <a:lnSpc>
                          <a:spcPct val="100000"/>
                        </a:lnSpc>
                        <a:spcAft>
                          <a:spcPts val="0"/>
                        </a:spcAft>
                      </a:pPr>
                      <a:r>
                        <a:rPr lang="en-US" altLang="zh-CN" sz="2000" kern="100" dirty="0" smtClean="0">
                          <a:effectLst/>
                          <a:latin typeface="+mn-ea"/>
                          <a:ea typeface="+mn-ea"/>
                          <a:cs typeface="Times New Roman" panose="02020603050405020304" pitchFamily="18" charset="0"/>
                        </a:rPr>
                        <a:t>not  in</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kern="100" dirty="0" smtClean="0">
                          <a:effectLst/>
                          <a:latin typeface="+mn-ea"/>
                          <a:ea typeface="+mn-ea"/>
                        </a:rPr>
                        <a:t>判断是否</a:t>
                      </a:r>
                      <a:r>
                        <a:rPr lang="zh-CN" altLang="en-US" sz="2000" kern="100" dirty="0" smtClean="0">
                          <a:effectLst/>
                          <a:latin typeface="+mn-ea"/>
                          <a:ea typeface="+mn-ea"/>
                        </a:rPr>
                        <a:t>不</a:t>
                      </a:r>
                      <a:r>
                        <a:rPr lang="zh-CN" altLang="zh-CN" sz="2000" kern="100" dirty="0" smtClean="0">
                          <a:effectLst/>
                          <a:latin typeface="+mn-ea"/>
                          <a:ea typeface="+mn-ea"/>
                        </a:rPr>
                        <a:t>为子串，例如“</a:t>
                      </a:r>
                      <a:r>
                        <a:rPr lang="en-US" altLang="zh-CN" sz="2000" kern="100" dirty="0" smtClean="0">
                          <a:effectLst/>
                          <a:latin typeface="+mn-ea"/>
                          <a:ea typeface="+mn-ea"/>
                        </a:rPr>
                        <a:t>H</a:t>
                      </a:r>
                      <a:r>
                        <a:rPr lang="zh-CN" altLang="zh-CN" sz="2000" kern="100" dirty="0" smtClean="0">
                          <a:effectLst/>
                          <a:latin typeface="+mn-ea"/>
                          <a:ea typeface="+mn-ea"/>
                        </a:rPr>
                        <a:t>”</a:t>
                      </a:r>
                      <a:r>
                        <a:rPr lang="en-US" altLang="zh-CN" sz="2000" kern="100" dirty="0" smtClean="0">
                          <a:effectLst/>
                          <a:latin typeface="+mn-ea"/>
                          <a:ea typeface="+mn-ea"/>
                        </a:rPr>
                        <a:t>  not in </a:t>
                      </a:r>
                      <a:r>
                        <a:rPr lang="zh-CN" altLang="zh-CN" sz="2000" kern="100" dirty="0" smtClean="0">
                          <a:effectLst/>
                          <a:latin typeface="+mn-ea"/>
                          <a:ea typeface="+mn-ea"/>
                        </a:rPr>
                        <a:t>“</a:t>
                      </a:r>
                      <a:r>
                        <a:rPr lang="en-US" altLang="zh-CN" sz="2000" kern="100" dirty="0" smtClean="0">
                          <a:effectLst/>
                          <a:latin typeface="+mn-ea"/>
                          <a:ea typeface="+mn-ea"/>
                        </a:rPr>
                        <a:t>Hello</a:t>
                      </a:r>
                      <a:r>
                        <a:rPr lang="zh-CN" altLang="zh-CN" sz="2000" kern="100" dirty="0" smtClean="0">
                          <a:effectLst/>
                          <a:latin typeface="+mn-ea"/>
                          <a:ea typeface="+mn-ea"/>
                        </a:rPr>
                        <a:t>”结果为</a:t>
                      </a:r>
                      <a:r>
                        <a:rPr lang="en-US" altLang="zh-CN" sz="2000" kern="100" dirty="0" smtClean="0">
                          <a:effectLst/>
                          <a:latin typeface="+mn-ea"/>
                          <a:ea typeface="+mn-ea"/>
                        </a:rPr>
                        <a:t>False</a:t>
                      </a:r>
                      <a:r>
                        <a:rPr lang="zh-CN" altLang="zh-CN" sz="2000" kern="100" dirty="0" smtClean="0">
                          <a:effectLst/>
                          <a:latin typeface="+mn-ea"/>
                          <a:ea typeface="+mn-ea"/>
                        </a:rPr>
                        <a:t>；</a:t>
                      </a:r>
                    </a:p>
                    <a:p>
                      <a:pPr algn="ctr">
                        <a:lnSpc>
                          <a:spcPct val="100000"/>
                        </a:lnSpc>
                        <a:spcAft>
                          <a:spcPts val="0"/>
                        </a:spcAft>
                      </a:pPr>
                      <a:r>
                        <a:rPr lang="zh-CN" altLang="zh-CN" sz="2000" kern="100" dirty="0" smtClean="0">
                          <a:effectLst/>
                          <a:latin typeface="+mn-ea"/>
                          <a:ea typeface="+mn-ea"/>
                        </a:rPr>
                        <a:t>“</a:t>
                      </a:r>
                      <a:r>
                        <a:rPr lang="en-US" altLang="zh-CN" sz="2000" kern="100" dirty="0" smtClean="0">
                          <a:effectLst/>
                          <a:latin typeface="+mn-ea"/>
                          <a:ea typeface="+mn-ea"/>
                        </a:rPr>
                        <a:t>h</a:t>
                      </a:r>
                      <a:r>
                        <a:rPr lang="zh-CN" altLang="zh-CN" sz="2000" kern="100" dirty="0" smtClean="0">
                          <a:effectLst/>
                          <a:latin typeface="+mn-ea"/>
                          <a:ea typeface="+mn-ea"/>
                        </a:rPr>
                        <a:t>”</a:t>
                      </a:r>
                      <a:r>
                        <a:rPr lang="en-US" altLang="zh-CN" sz="2000" kern="100" dirty="0" smtClean="0">
                          <a:effectLst/>
                          <a:latin typeface="+mn-ea"/>
                          <a:ea typeface="+mn-ea"/>
                        </a:rPr>
                        <a:t>not  in </a:t>
                      </a:r>
                      <a:r>
                        <a:rPr lang="zh-CN" altLang="zh-CN" sz="2000" kern="100" dirty="0" smtClean="0">
                          <a:effectLst/>
                          <a:latin typeface="+mn-ea"/>
                          <a:ea typeface="+mn-ea"/>
                        </a:rPr>
                        <a:t>“</a:t>
                      </a:r>
                      <a:r>
                        <a:rPr lang="en-US" altLang="zh-CN" sz="2000" kern="100" dirty="0" smtClean="0">
                          <a:effectLst/>
                          <a:latin typeface="+mn-ea"/>
                          <a:ea typeface="+mn-ea"/>
                        </a:rPr>
                        <a:t>Hello</a:t>
                      </a:r>
                      <a:r>
                        <a:rPr lang="zh-CN" altLang="zh-CN" sz="2000" kern="100" dirty="0" smtClean="0">
                          <a:effectLst/>
                          <a:latin typeface="+mn-ea"/>
                          <a:ea typeface="+mn-ea"/>
                        </a:rPr>
                        <a:t>”结果为</a:t>
                      </a:r>
                      <a:r>
                        <a:rPr lang="en-US" altLang="zh-CN" sz="2000" kern="100" dirty="0" smtClean="0">
                          <a:effectLst/>
                          <a:latin typeface="+mn-ea"/>
                          <a:ea typeface="+mn-ea"/>
                        </a:rPr>
                        <a:t>True</a:t>
                      </a:r>
                      <a:endParaRPr lang="zh-CN" sz="2000" kern="100" dirty="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2572759516"/>
                  </a:ext>
                </a:extLst>
              </a:tr>
              <a:tr h="1076640">
                <a:tc>
                  <a:txBody>
                    <a:bodyPr/>
                    <a:lstStyle/>
                    <a:p>
                      <a:pPr algn="ctr">
                        <a:lnSpc>
                          <a:spcPct val="100000"/>
                        </a:lnSpc>
                        <a:spcAft>
                          <a:spcPts val="0"/>
                        </a:spcAft>
                      </a:pPr>
                      <a:r>
                        <a:rPr lang="en-US" altLang="zh-CN" sz="2000" kern="100" dirty="0" smtClean="0">
                          <a:effectLst/>
                          <a:latin typeface="+mn-ea"/>
                          <a:ea typeface="+mn-ea"/>
                          <a:cs typeface="Times New Roman" panose="02020603050405020304" pitchFamily="18" charset="0"/>
                        </a:rPr>
                        <a:t>is</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kern="100" dirty="0" smtClean="0">
                          <a:effectLst/>
                          <a:latin typeface="+mn-ea"/>
                          <a:ea typeface="+mn-ea"/>
                        </a:rPr>
                        <a:t>例如</a:t>
                      </a:r>
                      <a:r>
                        <a:rPr lang="zh-CN" altLang="en-US" sz="2000" kern="100" dirty="0" smtClean="0">
                          <a:effectLst/>
                          <a:latin typeface="+mn-ea"/>
                          <a:ea typeface="+mn-ea"/>
                        </a:rPr>
                        <a:t>，</a:t>
                      </a:r>
                      <a:r>
                        <a:rPr lang="en-US" altLang="zh-CN" sz="2000" kern="100" dirty="0" smtClean="0">
                          <a:effectLst/>
                          <a:latin typeface="+mn-ea"/>
                          <a:ea typeface="+mn-ea"/>
                        </a:rPr>
                        <a:t>a=3</a:t>
                      </a:r>
                      <a:r>
                        <a:rPr lang="en-US" altLang="zh-CN" sz="2000" kern="100" baseline="0" dirty="0" smtClean="0">
                          <a:effectLst/>
                          <a:latin typeface="+mn-ea"/>
                          <a:ea typeface="+mn-ea"/>
                        </a:rPr>
                        <a:t> </a:t>
                      </a:r>
                      <a:r>
                        <a:rPr lang="zh-CN" altLang="en-US" sz="2000" kern="100" baseline="0" dirty="0" smtClean="0">
                          <a:effectLst/>
                          <a:latin typeface="+mn-ea"/>
                          <a:ea typeface="+mn-ea"/>
                        </a:rPr>
                        <a:t>；</a:t>
                      </a:r>
                      <a:r>
                        <a:rPr lang="en-US" altLang="zh-CN" sz="2000" kern="100" baseline="0" dirty="0" smtClean="0">
                          <a:effectLst/>
                          <a:latin typeface="+mn-ea"/>
                          <a:ea typeface="+mn-ea"/>
                        </a:rPr>
                        <a:t>b</a:t>
                      </a:r>
                      <a:r>
                        <a:rPr lang="en-US" altLang="zh-CN" sz="2000" kern="100" baseline="0" dirty="0" smtClean="0">
                          <a:effectLst/>
                          <a:latin typeface="+mn-ea"/>
                          <a:ea typeface="+mn-ea"/>
                          <a:cs typeface="Times New Roman" panose="02020603050405020304" pitchFamily="18" charset="0"/>
                        </a:rPr>
                        <a:t>=3</a:t>
                      </a:r>
                      <a:r>
                        <a:rPr lang="zh-CN" altLang="en-US" sz="2000" kern="100" baseline="0" dirty="0" smtClean="0">
                          <a:effectLst/>
                          <a:latin typeface="+mn-ea"/>
                          <a:ea typeface="+mn-ea"/>
                          <a:cs typeface="Times New Roman" panose="02020603050405020304" pitchFamily="18" charset="0"/>
                        </a:rPr>
                        <a:t>，</a:t>
                      </a:r>
                      <a:r>
                        <a:rPr lang="en-US" altLang="zh-CN" sz="2000" kern="100" baseline="0" dirty="0" smtClean="0">
                          <a:effectLst/>
                          <a:latin typeface="+mn-ea"/>
                          <a:ea typeface="+mn-ea"/>
                          <a:cs typeface="Times New Roman" panose="02020603050405020304" pitchFamily="18" charset="0"/>
                        </a:rPr>
                        <a:t>c=3.0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kern="100" baseline="0" dirty="0" smtClean="0">
                          <a:effectLst/>
                          <a:latin typeface="+mn-ea"/>
                          <a:ea typeface="+mn-ea"/>
                          <a:cs typeface="Times New Roman" panose="02020603050405020304" pitchFamily="18" charset="0"/>
                        </a:rPr>
                        <a:t>  a is b </a:t>
                      </a:r>
                      <a:r>
                        <a:rPr lang="zh-CN" altLang="en-US" sz="2000" kern="100" baseline="0" dirty="0" smtClean="0">
                          <a:effectLst/>
                          <a:latin typeface="+mn-ea"/>
                          <a:ea typeface="+mn-ea"/>
                          <a:cs typeface="Times New Roman" panose="02020603050405020304" pitchFamily="18" charset="0"/>
                        </a:rPr>
                        <a:t>结果为</a:t>
                      </a:r>
                      <a:r>
                        <a:rPr lang="en-US" altLang="zh-CN" sz="2000" kern="100" dirty="0" smtClean="0">
                          <a:effectLst/>
                          <a:latin typeface="+mn-ea"/>
                          <a:ea typeface="+mn-ea"/>
                        </a:rPr>
                        <a:t>True</a:t>
                      </a:r>
                      <a:r>
                        <a:rPr lang="zh-CN" altLang="en-US" sz="2000" kern="100" dirty="0" smtClean="0">
                          <a:effectLst/>
                          <a:latin typeface="+mn-ea"/>
                          <a:ea typeface="+mn-ea"/>
                        </a:rPr>
                        <a:t>，</a:t>
                      </a:r>
                      <a:r>
                        <a:rPr lang="en-US" altLang="zh-CN" sz="2000" kern="100" dirty="0" smtClean="0">
                          <a:effectLst/>
                          <a:latin typeface="+mn-ea"/>
                          <a:ea typeface="+mn-ea"/>
                        </a:rPr>
                        <a:t>a is c</a:t>
                      </a:r>
                      <a:r>
                        <a:rPr lang="zh-CN" altLang="en-US" sz="2000" kern="100" dirty="0" smtClean="0">
                          <a:effectLst/>
                          <a:latin typeface="+mn-ea"/>
                          <a:ea typeface="+mn-ea"/>
                        </a:rPr>
                        <a:t>结果为</a:t>
                      </a:r>
                      <a:r>
                        <a:rPr lang="en-US" altLang="zh-CN" sz="2000" kern="100" dirty="0" smtClean="0">
                          <a:effectLst/>
                          <a:latin typeface="+mn-ea"/>
                          <a:ea typeface="+mn-ea"/>
                        </a:rPr>
                        <a:t>False</a:t>
                      </a:r>
                      <a:endParaRPr lang="zh-CN" altLang="zh-CN" sz="2000" kern="100" dirty="0" smtClean="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1528489596"/>
                  </a:ext>
                </a:extLst>
              </a:tr>
              <a:tr h="1076640">
                <a:tc>
                  <a:txBody>
                    <a:bodyPr/>
                    <a:lstStyle/>
                    <a:p>
                      <a:pPr algn="ctr">
                        <a:lnSpc>
                          <a:spcPct val="100000"/>
                        </a:lnSpc>
                        <a:spcAft>
                          <a:spcPts val="0"/>
                        </a:spcAft>
                      </a:pPr>
                      <a:r>
                        <a:rPr lang="en-US" altLang="zh-CN" sz="2000" kern="100" dirty="0" smtClean="0">
                          <a:effectLst/>
                          <a:latin typeface="+mn-ea"/>
                          <a:ea typeface="+mn-ea"/>
                          <a:cs typeface="Times New Roman" panose="02020603050405020304" pitchFamily="18" charset="0"/>
                        </a:rPr>
                        <a:t>is not</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2000" kern="100" dirty="0" smtClean="0">
                          <a:effectLst/>
                          <a:latin typeface="+mn-ea"/>
                          <a:ea typeface="+mn-ea"/>
                        </a:rPr>
                        <a:t>例如</a:t>
                      </a:r>
                      <a:r>
                        <a:rPr lang="zh-CN" altLang="en-US" sz="2000" kern="100" dirty="0" smtClean="0">
                          <a:effectLst/>
                          <a:latin typeface="+mn-ea"/>
                          <a:ea typeface="+mn-ea"/>
                        </a:rPr>
                        <a:t>，</a:t>
                      </a:r>
                      <a:r>
                        <a:rPr lang="en-US" altLang="zh-CN" sz="2000" kern="100" dirty="0" smtClean="0">
                          <a:effectLst/>
                          <a:latin typeface="+mn-ea"/>
                          <a:ea typeface="+mn-ea"/>
                        </a:rPr>
                        <a:t>a=3</a:t>
                      </a:r>
                      <a:r>
                        <a:rPr lang="en-US" altLang="zh-CN" sz="2000" kern="100" baseline="0" dirty="0" smtClean="0">
                          <a:effectLst/>
                          <a:latin typeface="+mn-ea"/>
                          <a:ea typeface="+mn-ea"/>
                        </a:rPr>
                        <a:t> </a:t>
                      </a:r>
                      <a:r>
                        <a:rPr lang="zh-CN" altLang="en-US" sz="2000" kern="100" baseline="0" dirty="0" smtClean="0">
                          <a:effectLst/>
                          <a:latin typeface="+mn-ea"/>
                          <a:ea typeface="+mn-ea"/>
                        </a:rPr>
                        <a:t>；</a:t>
                      </a:r>
                      <a:r>
                        <a:rPr lang="en-US" altLang="zh-CN" sz="2000" kern="100" baseline="0" dirty="0" smtClean="0">
                          <a:effectLst/>
                          <a:latin typeface="+mn-ea"/>
                          <a:ea typeface="+mn-ea"/>
                        </a:rPr>
                        <a:t>b</a:t>
                      </a:r>
                      <a:r>
                        <a:rPr lang="en-US" altLang="zh-CN" sz="2000" kern="100" baseline="0" dirty="0" smtClean="0">
                          <a:effectLst/>
                          <a:latin typeface="+mn-ea"/>
                          <a:ea typeface="+mn-ea"/>
                          <a:cs typeface="Times New Roman" panose="02020603050405020304" pitchFamily="18" charset="0"/>
                        </a:rPr>
                        <a:t>=3</a:t>
                      </a:r>
                      <a:r>
                        <a:rPr lang="zh-CN" altLang="en-US" sz="2000" kern="100" baseline="0" dirty="0" smtClean="0">
                          <a:effectLst/>
                          <a:latin typeface="+mn-ea"/>
                          <a:ea typeface="+mn-ea"/>
                          <a:cs typeface="Times New Roman" panose="02020603050405020304" pitchFamily="18" charset="0"/>
                        </a:rPr>
                        <a:t>，</a:t>
                      </a:r>
                      <a:r>
                        <a:rPr lang="en-US" altLang="zh-CN" sz="2000" kern="100" baseline="0" dirty="0" smtClean="0">
                          <a:effectLst/>
                          <a:latin typeface="+mn-ea"/>
                          <a:ea typeface="+mn-ea"/>
                          <a:cs typeface="Times New Roman" panose="02020603050405020304" pitchFamily="18" charset="0"/>
                        </a:rPr>
                        <a:t>c=3.0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kern="100" baseline="0" dirty="0" smtClean="0">
                          <a:effectLst/>
                          <a:latin typeface="+mn-ea"/>
                          <a:ea typeface="+mn-ea"/>
                          <a:cs typeface="Times New Roman" panose="02020603050405020304" pitchFamily="18" charset="0"/>
                        </a:rPr>
                        <a:t>  a is  not b </a:t>
                      </a:r>
                      <a:r>
                        <a:rPr lang="zh-CN" altLang="en-US" sz="2000" kern="100" baseline="0" dirty="0" smtClean="0">
                          <a:effectLst/>
                          <a:latin typeface="+mn-ea"/>
                          <a:ea typeface="+mn-ea"/>
                          <a:cs typeface="Times New Roman" panose="02020603050405020304" pitchFamily="18" charset="0"/>
                        </a:rPr>
                        <a:t>结果为</a:t>
                      </a:r>
                      <a:r>
                        <a:rPr lang="en-US" altLang="zh-CN" sz="2000" kern="100" dirty="0" smtClean="0">
                          <a:effectLst/>
                          <a:latin typeface="+mn-ea"/>
                          <a:ea typeface="+mn-ea"/>
                        </a:rPr>
                        <a:t>False</a:t>
                      </a:r>
                      <a:r>
                        <a:rPr lang="zh-CN" altLang="en-US" sz="2000" kern="100" dirty="0" smtClean="0">
                          <a:effectLst/>
                          <a:latin typeface="+mn-ea"/>
                          <a:ea typeface="+mn-ea"/>
                          <a:cs typeface="Times New Roman" panose="02020603050405020304" pitchFamily="18" charset="0"/>
                        </a:rPr>
                        <a:t>，</a:t>
                      </a:r>
                      <a:r>
                        <a:rPr lang="en-US" altLang="zh-CN" sz="2000" kern="100" dirty="0" smtClean="0">
                          <a:effectLst/>
                          <a:latin typeface="+mn-ea"/>
                          <a:ea typeface="+mn-ea"/>
                        </a:rPr>
                        <a:t>a is not c</a:t>
                      </a:r>
                      <a:r>
                        <a:rPr lang="zh-CN" altLang="en-US" sz="2000" kern="100" dirty="0" smtClean="0">
                          <a:effectLst/>
                          <a:latin typeface="+mn-ea"/>
                          <a:ea typeface="+mn-ea"/>
                        </a:rPr>
                        <a:t>结果为</a:t>
                      </a:r>
                      <a:r>
                        <a:rPr lang="en-US" altLang="zh-CN" sz="2000" kern="100" dirty="0" smtClean="0">
                          <a:effectLst/>
                          <a:latin typeface="+mn-ea"/>
                          <a:ea typeface="+mn-ea"/>
                        </a:rPr>
                        <a:t>True</a:t>
                      </a:r>
                      <a:endParaRPr lang="zh-CN" altLang="zh-CN" sz="2000" kern="100" dirty="0" smtClean="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4153233627"/>
                  </a:ext>
                </a:extLst>
              </a:tr>
              <a:tr h="1076640">
                <a:tc>
                  <a:txBody>
                    <a:bodyPr/>
                    <a:lstStyle/>
                    <a:p>
                      <a:pPr algn="ctr">
                        <a:lnSpc>
                          <a:spcPct val="100000"/>
                        </a:lnSpc>
                        <a:spcAft>
                          <a:spcPts val="0"/>
                        </a:spcAft>
                      </a:pPr>
                      <a:r>
                        <a:rPr lang="zh-CN" altLang="en-US" sz="2000" kern="100" dirty="0" smtClean="0">
                          <a:effectLst/>
                          <a:latin typeface="+mn-ea"/>
                          <a:ea typeface="+mn-ea"/>
                          <a:cs typeface="Times New Roman" panose="02020603050405020304" pitchFamily="18" charset="0"/>
                        </a:rPr>
                        <a:t>内置函数 </a:t>
                      </a:r>
                      <a:r>
                        <a:rPr lang="en-US" altLang="zh-CN" sz="2000" kern="100" dirty="0" err="1" smtClean="0">
                          <a:effectLst/>
                          <a:latin typeface="+mn-ea"/>
                          <a:ea typeface="+mn-ea"/>
                          <a:cs typeface="Times New Roman" panose="02020603050405020304" pitchFamily="18" charset="0"/>
                        </a:rPr>
                        <a:t>isinstance</a:t>
                      </a:r>
                      <a:r>
                        <a:rPr lang="zh-CN" altLang="en-US" sz="2000" kern="100" dirty="0" smtClean="0">
                          <a:effectLst/>
                          <a:latin typeface="+mn-ea"/>
                          <a:ea typeface="+mn-ea"/>
                          <a:cs typeface="Times New Roman" panose="02020603050405020304" pitchFamily="18" charset="0"/>
                        </a:rPr>
                        <a:t>（）</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tx1"/>
                          </a:solidFill>
                          <a:effectLst/>
                          <a:latin typeface="+mn-ea"/>
                          <a:ea typeface="+mn-ea"/>
                          <a:cs typeface="+mn-cs"/>
                        </a:rPr>
                        <a:t>判断一个对象是否是一个已知的类型，</a:t>
                      </a:r>
                      <a:r>
                        <a:rPr lang="zh-CN" altLang="zh-CN" sz="1800" kern="100" dirty="0" smtClean="0">
                          <a:effectLst/>
                          <a:latin typeface="+mn-ea"/>
                          <a:ea typeface="+mn-ea"/>
                        </a:rPr>
                        <a:t>例如</a:t>
                      </a:r>
                      <a:r>
                        <a:rPr lang="zh-CN" altLang="en-US" sz="1800" kern="100" dirty="0" smtClean="0">
                          <a:effectLst/>
                          <a:latin typeface="+mn-ea"/>
                          <a:ea typeface="+mn-ea"/>
                        </a:rPr>
                        <a:t>，</a:t>
                      </a:r>
                      <a:endParaRPr lang="en-US" altLang="zh-CN" sz="1800" b="0" i="0" kern="1200" dirty="0" smtClean="0">
                        <a:solidFill>
                          <a:schemeClr val="tx1"/>
                        </a:solidFill>
                        <a:effectLst/>
                        <a:latin typeface="+mn-e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kern="100" dirty="0" err="1" smtClean="0">
                          <a:effectLst/>
                          <a:latin typeface="+mn-ea"/>
                          <a:ea typeface="+mn-ea"/>
                          <a:cs typeface="Times New Roman" panose="02020603050405020304" pitchFamily="18" charset="0"/>
                        </a:rPr>
                        <a:t>isinstance</a:t>
                      </a:r>
                      <a:r>
                        <a:rPr lang="zh-CN" altLang="en-US" sz="2000" kern="100" dirty="0" smtClean="0">
                          <a:effectLst/>
                          <a:latin typeface="+mn-ea"/>
                          <a:ea typeface="+mn-ea"/>
                          <a:cs typeface="Times New Roman" panose="02020603050405020304" pitchFamily="18" charset="0"/>
                        </a:rPr>
                        <a:t>（</a:t>
                      </a:r>
                      <a:r>
                        <a:rPr lang="en-US" altLang="zh-CN" sz="2000" kern="100" dirty="0" smtClean="0">
                          <a:effectLst/>
                          <a:latin typeface="+mn-ea"/>
                          <a:ea typeface="+mn-ea"/>
                          <a:cs typeface="Times New Roman" panose="02020603050405020304" pitchFamily="18" charset="0"/>
                        </a:rPr>
                        <a:t>3</a:t>
                      </a:r>
                      <a:r>
                        <a:rPr lang="zh-CN" altLang="en-US" sz="2000" kern="100" dirty="0" smtClean="0">
                          <a:effectLst/>
                          <a:latin typeface="+mn-ea"/>
                          <a:ea typeface="+mn-ea"/>
                          <a:cs typeface="Times New Roman" panose="02020603050405020304" pitchFamily="18" charset="0"/>
                        </a:rPr>
                        <a:t>，</a:t>
                      </a:r>
                      <a:r>
                        <a:rPr lang="en-US" altLang="zh-CN" sz="2000" kern="100" dirty="0" err="1" smtClean="0">
                          <a:effectLst/>
                          <a:latin typeface="+mn-ea"/>
                          <a:ea typeface="+mn-ea"/>
                          <a:cs typeface="Times New Roman" panose="02020603050405020304" pitchFamily="18" charset="0"/>
                        </a:rPr>
                        <a:t>int</a:t>
                      </a:r>
                      <a:r>
                        <a:rPr lang="zh-CN" altLang="en-US" sz="2000" kern="100" dirty="0" smtClean="0">
                          <a:effectLst/>
                          <a:latin typeface="+mn-ea"/>
                          <a:ea typeface="+mn-ea"/>
                          <a:cs typeface="Times New Roman" panose="02020603050405020304" pitchFamily="18" charset="0"/>
                        </a:rPr>
                        <a:t>）结果为</a:t>
                      </a:r>
                      <a:r>
                        <a:rPr lang="en-US" altLang="zh-CN" sz="2000" kern="100" dirty="0" smtClean="0">
                          <a:effectLst/>
                          <a:latin typeface="+mn-ea"/>
                          <a:ea typeface="+mn-ea"/>
                          <a:cs typeface="Times New Roman" panose="02020603050405020304" pitchFamily="18" charset="0"/>
                        </a:rPr>
                        <a:t>True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kern="100" dirty="0" err="1" smtClean="0">
                          <a:effectLst/>
                          <a:latin typeface="+mn-ea"/>
                          <a:ea typeface="+mn-ea"/>
                          <a:cs typeface="Times New Roman" panose="02020603050405020304" pitchFamily="18" charset="0"/>
                        </a:rPr>
                        <a:t>isinstance</a:t>
                      </a:r>
                      <a:r>
                        <a:rPr lang="zh-CN" altLang="en-US" sz="2000" kern="100" dirty="0" smtClean="0">
                          <a:effectLst/>
                          <a:latin typeface="+mn-ea"/>
                          <a:ea typeface="+mn-ea"/>
                          <a:cs typeface="Times New Roman" panose="02020603050405020304" pitchFamily="18" charset="0"/>
                        </a:rPr>
                        <a:t>（</a:t>
                      </a:r>
                      <a:r>
                        <a:rPr lang="en-US" altLang="zh-CN" sz="2000" kern="100" dirty="0" smtClean="0">
                          <a:effectLst/>
                          <a:latin typeface="+mn-ea"/>
                          <a:ea typeface="+mn-ea"/>
                          <a:cs typeface="Times New Roman" panose="02020603050405020304" pitchFamily="18" charset="0"/>
                        </a:rPr>
                        <a:t>3.0</a:t>
                      </a:r>
                      <a:r>
                        <a:rPr lang="zh-CN" altLang="en-US" sz="2000" kern="100" dirty="0" smtClean="0">
                          <a:effectLst/>
                          <a:latin typeface="+mn-ea"/>
                          <a:ea typeface="+mn-ea"/>
                          <a:cs typeface="Times New Roman" panose="02020603050405020304" pitchFamily="18" charset="0"/>
                        </a:rPr>
                        <a:t>，</a:t>
                      </a:r>
                      <a:r>
                        <a:rPr lang="en-US" altLang="zh-CN" sz="2000" kern="100" dirty="0" err="1" smtClean="0">
                          <a:effectLst/>
                          <a:latin typeface="+mn-ea"/>
                          <a:ea typeface="+mn-ea"/>
                          <a:cs typeface="Times New Roman" panose="02020603050405020304" pitchFamily="18" charset="0"/>
                        </a:rPr>
                        <a:t>int</a:t>
                      </a:r>
                      <a:r>
                        <a:rPr lang="zh-CN" altLang="en-US" sz="2000" kern="100" dirty="0" smtClean="0">
                          <a:effectLst/>
                          <a:latin typeface="+mn-ea"/>
                          <a:ea typeface="+mn-ea"/>
                          <a:cs typeface="Times New Roman" panose="02020603050405020304" pitchFamily="18" charset="0"/>
                        </a:rPr>
                        <a:t>）</a:t>
                      </a:r>
                      <a:r>
                        <a:rPr lang="zh-CN" altLang="en-US" sz="2000" kern="100" baseline="0" dirty="0" smtClean="0">
                          <a:effectLst/>
                          <a:latin typeface="+mn-ea"/>
                          <a:ea typeface="+mn-ea"/>
                          <a:cs typeface="Times New Roman" panose="02020603050405020304" pitchFamily="18" charset="0"/>
                        </a:rPr>
                        <a:t>结果为</a:t>
                      </a:r>
                      <a:r>
                        <a:rPr lang="en-US" altLang="zh-CN" sz="2000" kern="100" dirty="0" smtClean="0">
                          <a:effectLst/>
                          <a:latin typeface="+mn-ea"/>
                          <a:ea typeface="+mn-ea"/>
                        </a:rPr>
                        <a:t>False</a:t>
                      </a:r>
                      <a:endParaRPr lang="zh-CN" altLang="zh-CN" sz="2000" kern="100" dirty="0" smtClean="0">
                        <a:effectLst/>
                        <a:latin typeface="+mn-ea"/>
                        <a:ea typeface="+mn-ea"/>
                        <a:cs typeface="Times New Roman" panose="02020603050405020304" pitchFamily="18" charset="0"/>
                      </a:endParaRPr>
                    </a:p>
                  </a:txBody>
                  <a:tcPr marL="0" marR="0" marT="0" marB="0" anchor="ctr"/>
                </a:tc>
                <a:extLst>
                  <a:ext uri="{0D108BD9-81ED-4DB2-BD59-A6C34878D82A}">
                    <a16:rowId xmlns:a16="http://schemas.microsoft.com/office/drawing/2014/main" val="552111932"/>
                  </a:ext>
                </a:extLst>
              </a:tr>
            </a:tbl>
          </a:graphicData>
        </a:graphic>
      </p:graphicFrame>
      <p:sp>
        <p:nvSpPr>
          <p:cNvPr id="3" name="TextBox 2"/>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条件表达式</a:t>
            </a:r>
          </a:p>
        </p:txBody>
      </p:sp>
      <p:grpSp>
        <p:nvGrpSpPr>
          <p:cNvPr id="4" name="组合 3">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 name="椭圆 4">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 name="椭圆 5">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7" name="直接连接符 6">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247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矩形 14"/>
          <p:cNvSpPr/>
          <p:nvPr/>
        </p:nvSpPr>
        <p:spPr>
          <a:xfrm>
            <a:off x="674376" y="1427439"/>
            <a:ext cx="7693026" cy="4555093"/>
          </a:xfrm>
          <a:prstGeom prst="rect">
            <a:avLst/>
          </a:prstGeom>
        </p:spPr>
        <p:txBody>
          <a:bodyPr wrap="square">
            <a:spAutoFit/>
          </a:bodyPr>
          <a:lstStyle/>
          <a:p>
            <a:r>
              <a:rPr lang="en-US" altLang="zh-CN" sz="2800" kern="0" dirty="0" smtClean="0">
                <a:solidFill>
                  <a:prstClr val="black"/>
                </a:solidFill>
                <a:latin typeface="微软雅黑"/>
                <a:cs typeface="宋体" panose="02010600030101010101" pitchFamily="2" charset="-122"/>
              </a:rPr>
              <a:t>1</a:t>
            </a:r>
            <a:r>
              <a:rPr lang="zh-CN" altLang="en-US" sz="2800" kern="0" dirty="0" smtClean="0">
                <a:solidFill>
                  <a:prstClr val="black"/>
                </a:solidFill>
                <a:latin typeface="微软雅黑"/>
                <a:cs typeface="宋体" panose="02010600030101010101" pitchFamily="2" charset="-122"/>
              </a:rPr>
              <a:t>、</a:t>
            </a:r>
            <a:r>
              <a:rPr lang="zh-CN" altLang="zh-CN" sz="2800" kern="0" dirty="0" smtClean="0">
                <a:solidFill>
                  <a:prstClr val="black"/>
                </a:solidFill>
                <a:latin typeface="微软雅黑"/>
                <a:cs typeface="宋体" panose="02010600030101010101" pitchFamily="2" charset="-122"/>
              </a:rPr>
              <a:t>以下</a:t>
            </a:r>
            <a:r>
              <a:rPr lang="zh-CN" altLang="zh-CN" sz="2800" kern="0" dirty="0">
                <a:solidFill>
                  <a:prstClr val="black"/>
                </a:solidFill>
                <a:latin typeface="微软雅黑"/>
                <a:cs typeface="宋体" panose="02010600030101010101" pitchFamily="2" charset="-122"/>
              </a:rPr>
              <a:t>选项中，输出结果为False的是（）。</a:t>
            </a:r>
            <a:endParaRPr lang="zh-CN" altLang="zh-CN" sz="2800" kern="100" dirty="0">
              <a:solidFill>
                <a:prstClr val="black"/>
              </a:solidFill>
              <a:latin typeface="微软雅黑"/>
              <a:cs typeface="Times New Roman" panose="02020603050405020304" pitchFamily="18" charset="0"/>
            </a:endParaRPr>
          </a:p>
          <a:p>
            <a:r>
              <a:rPr lang="zh-CN" altLang="zh-CN" sz="2800" kern="0" dirty="0">
                <a:solidFill>
                  <a:prstClr val="black"/>
                </a:solidFill>
                <a:latin typeface="微软雅黑"/>
                <a:cs typeface="宋体" panose="02010600030101010101" pitchFamily="2" charset="-122"/>
              </a:rPr>
              <a:t> </a:t>
            </a:r>
            <a:endParaRPr lang="en-US" altLang="zh-CN" sz="2800" kern="100" dirty="0" smtClean="0">
              <a:solidFill>
                <a:prstClr val="black"/>
              </a:solidFill>
              <a:latin typeface="微软雅黑"/>
              <a:cs typeface="Times New Roman" panose="02020603050405020304" pitchFamily="18" charset="0"/>
            </a:endParaRPr>
          </a:p>
          <a:p>
            <a:r>
              <a:rPr lang="en-US" altLang="zh-CN" sz="2800" kern="100" dirty="0">
                <a:solidFill>
                  <a:prstClr val="black"/>
                </a:solidFill>
                <a:latin typeface="微软雅黑"/>
                <a:cs typeface="Times New Roman" panose="02020603050405020304" pitchFamily="18" charset="0"/>
              </a:rPr>
              <a:t>	</a:t>
            </a:r>
            <a:r>
              <a:rPr lang="en-US" altLang="zh-CN" sz="2800" kern="0" dirty="0" smtClean="0">
                <a:solidFill>
                  <a:prstClr val="black"/>
                </a:solidFill>
                <a:latin typeface="微软雅黑"/>
                <a:cs typeface="Times New Roman" panose="02020603050405020304" pitchFamily="18" charset="0"/>
              </a:rPr>
              <a:t>A</a:t>
            </a:r>
            <a:r>
              <a:rPr lang="zh-CN" altLang="zh-CN" sz="2800" kern="0" dirty="0">
                <a:solidFill>
                  <a:prstClr val="black"/>
                </a:solidFill>
                <a:latin typeface="微软雅黑"/>
                <a:cs typeface="宋体" panose="02010600030101010101" pitchFamily="2" charset="-122"/>
              </a:rPr>
              <a:t>、</a:t>
            </a:r>
            <a:r>
              <a:rPr lang="en-US" altLang="zh-CN" sz="2800" kern="0" dirty="0">
                <a:solidFill>
                  <a:prstClr val="black"/>
                </a:solidFill>
                <a:latin typeface="微软雅黑"/>
                <a:cs typeface="宋体" panose="02010600030101010101" pitchFamily="2" charset="-122"/>
              </a:rPr>
              <a:t>&gt;&gt;&gt; 'python123' &gt; 'python'</a:t>
            </a:r>
            <a:endParaRPr lang="zh-CN" altLang="zh-CN" sz="2800" kern="100" dirty="0">
              <a:solidFill>
                <a:prstClr val="black"/>
              </a:solidFill>
              <a:latin typeface="微软雅黑"/>
              <a:cs typeface="Times New Roman" panose="02020603050405020304" pitchFamily="18" charset="0"/>
            </a:endParaRPr>
          </a:p>
          <a:p>
            <a:r>
              <a:rPr lang="en-US" altLang="zh-CN" sz="2800" kern="0" dirty="0">
                <a:solidFill>
                  <a:prstClr val="black"/>
                </a:solidFill>
                <a:latin typeface="微软雅黑"/>
                <a:cs typeface="宋体" panose="02010600030101010101" pitchFamily="2" charset="-122"/>
              </a:rPr>
              <a:t> </a:t>
            </a:r>
            <a:endParaRPr lang="zh-CN" altLang="zh-CN" sz="2800" kern="100" dirty="0">
              <a:solidFill>
                <a:prstClr val="black"/>
              </a:solidFill>
              <a:latin typeface="微软雅黑"/>
              <a:cs typeface="Times New Roman" panose="02020603050405020304" pitchFamily="18" charset="0"/>
            </a:endParaRPr>
          </a:p>
          <a:p>
            <a:r>
              <a:rPr lang="en-US" altLang="zh-CN" sz="2800" kern="0" dirty="0" smtClean="0">
                <a:solidFill>
                  <a:prstClr val="black"/>
                </a:solidFill>
                <a:latin typeface="微软雅黑"/>
                <a:cs typeface="Times New Roman" panose="02020603050405020304" pitchFamily="18" charset="0"/>
              </a:rPr>
              <a:t>	B</a:t>
            </a:r>
            <a:r>
              <a:rPr lang="zh-CN" altLang="zh-CN" sz="2800" kern="0" dirty="0">
                <a:solidFill>
                  <a:prstClr val="black"/>
                </a:solidFill>
                <a:latin typeface="微软雅黑"/>
                <a:cs typeface="宋体" panose="02010600030101010101" pitchFamily="2" charset="-122"/>
              </a:rPr>
              <a:t>、</a:t>
            </a:r>
            <a:r>
              <a:rPr lang="en-US" altLang="zh-CN" sz="2800" kern="0" dirty="0">
                <a:solidFill>
                  <a:prstClr val="black"/>
                </a:solidFill>
                <a:latin typeface="微软雅黑"/>
                <a:cs typeface="宋体" panose="02010600030101010101" pitchFamily="2" charset="-122"/>
              </a:rPr>
              <a:t>&gt;&gt;&gt; 'ABCD' == '</a:t>
            </a:r>
            <a:r>
              <a:rPr lang="en-US" altLang="zh-CN" sz="2800" kern="0" dirty="0" err="1">
                <a:solidFill>
                  <a:prstClr val="black"/>
                </a:solidFill>
                <a:latin typeface="微软雅黑"/>
                <a:cs typeface="宋体" panose="02010600030101010101" pitchFamily="2" charset="-122"/>
              </a:rPr>
              <a:t>abcd</a:t>
            </a:r>
            <a:r>
              <a:rPr lang="en-US" altLang="zh-CN" sz="2800" kern="0" dirty="0">
                <a:solidFill>
                  <a:prstClr val="black"/>
                </a:solidFill>
                <a:latin typeface="微软雅黑"/>
                <a:cs typeface="宋体" panose="02010600030101010101" pitchFamily="2" charset="-122"/>
              </a:rPr>
              <a:t>'.upper()</a:t>
            </a:r>
            <a:endParaRPr lang="zh-CN" altLang="zh-CN" sz="2800" kern="100" dirty="0">
              <a:solidFill>
                <a:prstClr val="black"/>
              </a:solidFill>
              <a:latin typeface="微软雅黑"/>
              <a:cs typeface="Times New Roman" panose="02020603050405020304" pitchFamily="18" charset="0"/>
            </a:endParaRPr>
          </a:p>
          <a:p>
            <a:r>
              <a:rPr lang="en-US" altLang="zh-CN" sz="2800" kern="0" dirty="0">
                <a:solidFill>
                  <a:prstClr val="black"/>
                </a:solidFill>
                <a:latin typeface="微软雅黑"/>
                <a:cs typeface="宋体" panose="02010600030101010101" pitchFamily="2" charset="-122"/>
              </a:rPr>
              <a:t> </a:t>
            </a:r>
            <a:endParaRPr lang="zh-CN" altLang="zh-CN" sz="2800" kern="100" dirty="0">
              <a:solidFill>
                <a:prstClr val="black"/>
              </a:solidFill>
              <a:latin typeface="微软雅黑"/>
              <a:cs typeface="Times New Roman" panose="02020603050405020304" pitchFamily="18" charset="0"/>
            </a:endParaRPr>
          </a:p>
          <a:p>
            <a:r>
              <a:rPr lang="en-US" altLang="zh-CN" sz="2800" kern="0" dirty="0" smtClean="0">
                <a:solidFill>
                  <a:prstClr val="black"/>
                </a:solidFill>
                <a:latin typeface="微软雅黑"/>
                <a:cs typeface="Times New Roman" panose="02020603050405020304" pitchFamily="18" charset="0"/>
              </a:rPr>
              <a:t>	C</a:t>
            </a:r>
            <a:r>
              <a:rPr lang="zh-CN" altLang="zh-CN" sz="2800" kern="0" dirty="0">
                <a:solidFill>
                  <a:prstClr val="black"/>
                </a:solidFill>
                <a:latin typeface="微软雅黑"/>
                <a:cs typeface="宋体" panose="02010600030101010101" pitchFamily="2" charset="-122"/>
              </a:rPr>
              <a:t>、</a:t>
            </a:r>
            <a:r>
              <a:rPr lang="en-US" altLang="zh-CN" sz="2800" kern="0" dirty="0">
                <a:solidFill>
                  <a:prstClr val="black"/>
                </a:solidFill>
                <a:latin typeface="微软雅黑"/>
                <a:cs typeface="宋体" panose="02010600030101010101" pitchFamily="2" charset="-122"/>
              </a:rPr>
              <a:t>&gt;&gt;&gt; ''&lt;'a'</a:t>
            </a:r>
            <a:endParaRPr lang="zh-CN" altLang="zh-CN" sz="2800" kern="100" dirty="0">
              <a:solidFill>
                <a:prstClr val="black"/>
              </a:solidFill>
              <a:latin typeface="微软雅黑"/>
              <a:cs typeface="Times New Roman" panose="02020603050405020304" pitchFamily="18" charset="0"/>
            </a:endParaRPr>
          </a:p>
          <a:p>
            <a:r>
              <a:rPr lang="en-US" altLang="zh-CN" sz="2800" kern="0" dirty="0">
                <a:solidFill>
                  <a:prstClr val="black"/>
                </a:solidFill>
                <a:latin typeface="微软雅黑"/>
                <a:cs typeface="宋体" panose="02010600030101010101" pitchFamily="2" charset="-122"/>
              </a:rPr>
              <a:t> </a:t>
            </a:r>
            <a:endParaRPr lang="zh-CN" altLang="zh-CN" sz="2800" kern="100" dirty="0">
              <a:solidFill>
                <a:prstClr val="black"/>
              </a:solidFill>
              <a:latin typeface="微软雅黑"/>
              <a:cs typeface="Times New Roman" panose="02020603050405020304" pitchFamily="18" charset="0"/>
            </a:endParaRPr>
          </a:p>
          <a:p>
            <a:r>
              <a:rPr lang="en-US" altLang="zh-CN" sz="2800" kern="0" dirty="0" smtClean="0">
                <a:solidFill>
                  <a:prstClr val="black"/>
                </a:solidFill>
                <a:latin typeface="微软雅黑"/>
                <a:cs typeface="Times New Roman" panose="02020603050405020304" pitchFamily="18" charset="0"/>
              </a:rPr>
              <a:t>	D</a:t>
            </a:r>
            <a:r>
              <a:rPr lang="zh-CN" altLang="zh-CN" sz="2800" kern="0" dirty="0">
                <a:solidFill>
                  <a:prstClr val="black"/>
                </a:solidFill>
                <a:latin typeface="微软雅黑"/>
                <a:cs typeface="宋体" panose="02010600030101010101" pitchFamily="2" charset="-122"/>
              </a:rPr>
              <a:t>、</a:t>
            </a:r>
            <a:r>
              <a:rPr lang="en-US" altLang="zh-CN" sz="2800" kern="0" dirty="0">
                <a:solidFill>
                  <a:prstClr val="black"/>
                </a:solidFill>
                <a:latin typeface="微软雅黑"/>
                <a:cs typeface="宋体" panose="02010600030101010101" pitchFamily="2" charset="-122"/>
              </a:rPr>
              <a:t>&gt;&gt;&gt; 'python' &lt; '</a:t>
            </a:r>
            <a:r>
              <a:rPr lang="en-US" altLang="zh-CN" sz="2800" kern="0" dirty="0" err="1">
                <a:solidFill>
                  <a:prstClr val="black"/>
                </a:solidFill>
                <a:latin typeface="微软雅黑"/>
                <a:cs typeface="宋体" panose="02010600030101010101" pitchFamily="2" charset="-122"/>
              </a:rPr>
              <a:t>pypi</a:t>
            </a:r>
            <a:r>
              <a:rPr lang="en-US" altLang="zh-CN" sz="2800" kern="0" dirty="0">
                <a:solidFill>
                  <a:prstClr val="black"/>
                </a:solidFill>
                <a:latin typeface="微软雅黑"/>
                <a:cs typeface="宋体" panose="02010600030101010101" pitchFamily="2" charset="-122"/>
              </a:rPr>
              <a:t>'</a:t>
            </a:r>
            <a:endParaRPr lang="zh-CN" altLang="zh-CN" sz="2800" kern="100" dirty="0">
              <a:solidFill>
                <a:prstClr val="black"/>
              </a:solidFill>
              <a:latin typeface="微软雅黑"/>
              <a:cs typeface="Times New Roman" panose="02020603050405020304" pitchFamily="18" charset="0"/>
            </a:endParaRPr>
          </a:p>
          <a:p>
            <a:r>
              <a:rPr lang="en-US" altLang="zh-CN" kern="0" dirty="0">
                <a:solidFill>
                  <a:prstClr val="black"/>
                </a:solidFill>
                <a:latin typeface="微软雅黑"/>
                <a:cs typeface="Times New Roman" panose="02020603050405020304" pitchFamily="18" charset="0"/>
              </a:rPr>
              <a:t> </a:t>
            </a:r>
            <a:endParaRPr lang="zh-CN" altLang="zh-CN" sz="2400" kern="100" dirty="0">
              <a:solidFill>
                <a:prstClr val="black"/>
              </a:solidFill>
              <a:latin typeface="微软雅黑"/>
              <a:cs typeface="Times New Roman" panose="02020603050405020304" pitchFamily="18" charset="0"/>
            </a:endParaRPr>
          </a:p>
          <a:p>
            <a:r>
              <a:rPr lang="en-US" altLang="zh-CN" sz="2000" kern="100" dirty="0">
                <a:solidFill>
                  <a:prstClr val="black"/>
                </a:solidFill>
                <a:latin typeface="微软雅黑"/>
                <a:cs typeface="Times New Roman" panose="02020603050405020304" pitchFamily="18" charset="0"/>
              </a:rPr>
              <a:t> </a:t>
            </a:r>
            <a:endParaRPr lang="zh-CN" altLang="zh-CN" sz="2400" kern="100" dirty="0">
              <a:solidFill>
                <a:prstClr val="black"/>
              </a:solidFill>
              <a:latin typeface="微软雅黑"/>
              <a:cs typeface="Times New Roman" panose="02020603050405020304" pitchFamily="18" charset="0"/>
            </a:endParaRPr>
          </a:p>
        </p:txBody>
      </p:sp>
      <p:sp>
        <p:nvSpPr>
          <p:cNvPr id="4" name="TextBox 3"/>
          <p:cNvSpPr txBox="1"/>
          <p:nvPr/>
        </p:nvSpPr>
        <p:spPr>
          <a:xfrm>
            <a:off x="781968" y="189278"/>
            <a:ext cx="6254936" cy="461665"/>
          </a:xfrm>
          <a:prstGeom prst="rect">
            <a:avLst/>
          </a:prstGeom>
          <a:noFill/>
        </p:spPr>
        <p:txBody>
          <a:bodyPr wrap="square" rtlCol="0">
            <a:spAutoFit/>
          </a:bodyPr>
          <a:lstStyle/>
          <a:p>
            <a:pPr>
              <a:defRPr/>
            </a:pPr>
            <a:r>
              <a:rPr lang="zh-CN" altLang="en-US" sz="2400" b="1" spc="300" dirty="0" smtClean="0">
                <a:solidFill>
                  <a:srgbClr val="1E6787"/>
                </a:solidFill>
                <a:latin typeface="微软雅黑" pitchFamily="34" charset="-122"/>
              </a:rPr>
              <a:t>问题</a:t>
            </a:r>
            <a:r>
              <a:rPr lang="en-US" altLang="zh-CN" sz="2400" b="1" spc="300" dirty="0" smtClean="0">
                <a:solidFill>
                  <a:srgbClr val="1E6787"/>
                </a:solidFill>
                <a:latin typeface="微软雅黑" pitchFamily="34" charset="-122"/>
              </a:rPr>
              <a:t>1</a:t>
            </a:r>
            <a:endParaRPr lang="zh-CN" altLang="en-US" sz="2400" b="1" spc="300" dirty="0">
              <a:solidFill>
                <a:srgbClr val="1E6787"/>
              </a:solidFill>
              <a:latin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0" name="Freeform 30">
            <a:extLst>
              <a:ext uri="{FF2B5EF4-FFF2-40B4-BE49-F238E27FC236}">
                <a16:creationId xmlns:a16="http://schemas.microsoft.com/office/drawing/2014/main" id="{495061B8-7976-4AFA-A014-4176F5233C41}"/>
              </a:ext>
            </a:extLst>
          </p:cNvPr>
          <p:cNvSpPr>
            <a:spLocks noEditPoints="1"/>
          </p:cNvSpPr>
          <p:nvPr/>
        </p:nvSpPr>
        <p:spPr bwMode="auto">
          <a:xfrm>
            <a:off x="8692953" y="2284289"/>
            <a:ext cx="509509" cy="556063"/>
          </a:xfrm>
          <a:custGeom>
            <a:avLst/>
            <a:gdLst>
              <a:gd name="T0" fmla="*/ 0 w 512"/>
              <a:gd name="T1" fmla="*/ 437 h 517"/>
              <a:gd name="T2" fmla="*/ 75 w 512"/>
              <a:gd name="T3" fmla="*/ 512 h 517"/>
              <a:gd name="T4" fmla="*/ 128 w 512"/>
              <a:gd name="T5" fmla="*/ 491 h 517"/>
              <a:gd name="T6" fmla="*/ 264 w 512"/>
              <a:gd name="T7" fmla="*/ 354 h 517"/>
              <a:gd name="T8" fmla="*/ 301 w 512"/>
              <a:gd name="T9" fmla="*/ 391 h 517"/>
              <a:gd name="T10" fmla="*/ 315 w 512"/>
              <a:gd name="T11" fmla="*/ 443 h 517"/>
              <a:gd name="T12" fmla="*/ 367 w 512"/>
              <a:gd name="T13" fmla="*/ 496 h 517"/>
              <a:gd name="T14" fmla="*/ 443 w 512"/>
              <a:gd name="T15" fmla="*/ 497 h 517"/>
              <a:gd name="T16" fmla="*/ 443 w 512"/>
              <a:gd name="T17" fmla="*/ 421 h 517"/>
              <a:gd name="T18" fmla="*/ 390 w 512"/>
              <a:gd name="T19" fmla="*/ 368 h 517"/>
              <a:gd name="T20" fmla="*/ 338 w 512"/>
              <a:gd name="T21" fmla="*/ 354 h 517"/>
              <a:gd name="T22" fmla="*/ 301 w 512"/>
              <a:gd name="T23" fmla="*/ 318 h 517"/>
              <a:gd name="T24" fmla="*/ 325 w 512"/>
              <a:gd name="T25" fmla="*/ 294 h 517"/>
              <a:gd name="T26" fmla="*/ 468 w 512"/>
              <a:gd name="T27" fmla="*/ 255 h 517"/>
              <a:gd name="T28" fmla="*/ 512 w 512"/>
              <a:gd name="T29" fmla="*/ 161 h 517"/>
              <a:gd name="T30" fmla="*/ 512 w 512"/>
              <a:gd name="T31" fmla="*/ 160 h 517"/>
              <a:gd name="T32" fmla="*/ 491 w 512"/>
              <a:gd name="T33" fmla="*/ 139 h 517"/>
              <a:gd name="T34" fmla="*/ 475 w 512"/>
              <a:gd name="T35" fmla="*/ 145 h 517"/>
              <a:gd name="T36" fmla="*/ 469 w 512"/>
              <a:gd name="T37" fmla="*/ 151 h 517"/>
              <a:gd name="T38" fmla="*/ 448 w 512"/>
              <a:gd name="T39" fmla="*/ 172 h 517"/>
              <a:gd name="T40" fmla="*/ 394 w 512"/>
              <a:gd name="T41" fmla="*/ 193 h 517"/>
              <a:gd name="T42" fmla="*/ 341 w 512"/>
              <a:gd name="T43" fmla="*/ 171 h 517"/>
              <a:gd name="T44" fmla="*/ 319 w 512"/>
              <a:gd name="T45" fmla="*/ 118 h 517"/>
              <a:gd name="T46" fmla="*/ 340 w 512"/>
              <a:gd name="T47" fmla="*/ 64 h 517"/>
              <a:gd name="T48" fmla="*/ 361 w 512"/>
              <a:gd name="T49" fmla="*/ 43 h 517"/>
              <a:gd name="T50" fmla="*/ 367 w 512"/>
              <a:gd name="T51" fmla="*/ 37 h 517"/>
              <a:gd name="T52" fmla="*/ 373 w 512"/>
              <a:gd name="T53" fmla="*/ 21 h 517"/>
              <a:gd name="T54" fmla="*/ 352 w 512"/>
              <a:gd name="T55" fmla="*/ 0 h 517"/>
              <a:gd name="T56" fmla="*/ 351 w 512"/>
              <a:gd name="T57" fmla="*/ 0 h 517"/>
              <a:gd name="T58" fmla="*/ 257 w 512"/>
              <a:gd name="T59" fmla="*/ 44 h 517"/>
              <a:gd name="T60" fmla="*/ 218 w 512"/>
              <a:gd name="T61" fmla="*/ 187 h 517"/>
              <a:gd name="T62" fmla="*/ 194 w 512"/>
              <a:gd name="T63" fmla="*/ 211 h 517"/>
              <a:gd name="T64" fmla="*/ 96 w 512"/>
              <a:gd name="T65" fmla="*/ 112 h 517"/>
              <a:gd name="T66" fmla="*/ 96 w 512"/>
              <a:gd name="T67" fmla="*/ 85 h 517"/>
              <a:gd name="T68" fmla="*/ 32 w 512"/>
              <a:gd name="T69" fmla="*/ 53 h 517"/>
              <a:gd name="T70" fmla="*/ 0 w 512"/>
              <a:gd name="T71" fmla="*/ 85 h 517"/>
              <a:gd name="T72" fmla="*/ 32 w 512"/>
              <a:gd name="T73" fmla="*/ 149 h 517"/>
              <a:gd name="T74" fmla="*/ 59 w 512"/>
              <a:gd name="T75" fmla="*/ 149 h 517"/>
              <a:gd name="T76" fmla="*/ 157 w 512"/>
              <a:gd name="T77" fmla="*/ 248 h 517"/>
              <a:gd name="T78" fmla="*/ 21 w 512"/>
              <a:gd name="T79" fmla="*/ 384 h 517"/>
              <a:gd name="T80" fmla="*/ 0 w 512"/>
              <a:gd name="T81" fmla="*/ 437 h 517"/>
              <a:gd name="T82" fmla="*/ 53 w 512"/>
              <a:gd name="T83" fmla="*/ 432 h 517"/>
              <a:gd name="T84" fmla="*/ 80 w 512"/>
              <a:gd name="T85" fmla="*/ 405 h 517"/>
              <a:gd name="T86" fmla="*/ 107 w 512"/>
              <a:gd name="T87" fmla="*/ 432 h 517"/>
              <a:gd name="T88" fmla="*/ 80 w 512"/>
              <a:gd name="T89" fmla="*/ 459 h 517"/>
              <a:gd name="T90" fmla="*/ 53 w 512"/>
              <a:gd name="T91" fmla="*/ 43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7">
                <a:moveTo>
                  <a:pt x="0" y="437"/>
                </a:moveTo>
                <a:cubicBezTo>
                  <a:pt x="0" y="479"/>
                  <a:pt x="33" y="512"/>
                  <a:pt x="75" y="512"/>
                </a:cubicBezTo>
                <a:cubicBezTo>
                  <a:pt x="95" y="512"/>
                  <a:pt x="114" y="504"/>
                  <a:pt x="128" y="491"/>
                </a:cubicBezTo>
                <a:cubicBezTo>
                  <a:pt x="264" y="354"/>
                  <a:pt x="264" y="354"/>
                  <a:pt x="264" y="354"/>
                </a:cubicBezTo>
                <a:cubicBezTo>
                  <a:pt x="301" y="391"/>
                  <a:pt x="301" y="391"/>
                  <a:pt x="301" y="391"/>
                </a:cubicBezTo>
                <a:cubicBezTo>
                  <a:pt x="296" y="409"/>
                  <a:pt x="300" y="429"/>
                  <a:pt x="315" y="443"/>
                </a:cubicBezTo>
                <a:cubicBezTo>
                  <a:pt x="367" y="496"/>
                  <a:pt x="367" y="496"/>
                  <a:pt x="367" y="496"/>
                </a:cubicBezTo>
                <a:cubicBezTo>
                  <a:pt x="389" y="517"/>
                  <a:pt x="422" y="517"/>
                  <a:pt x="443" y="497"/>
                </a:cubicBezTo>
                <a:cubicBezTo>
                  <a:pt x="464" y="476"/>
                  <a:pt x="464" y="442"/>
                  <a:pt x="443" y="421"/>
                </a:cubicBezTo>
                <a:cubicBezTo>
                  <a:pt x="390" y="368"/>
                  <a:pt x="390" y="368"/>
                  <a:pt x="390" y="368"/>
                </a:cubicBezTo>
                <a:cubicBezTo>
                  <a:pt x="376" y="354"/>
                  <a:pt x="356" y="349"/>
                  <a:pt x="338" y="354"/>
                </a:cubicBezTo>
                <a:cubicBezTo>
                  <a:pt x="301" y="318"/>
                  <a:pt x="301" y="318"/>
                  <a:pt x="301" y="318"/>
                </a:cubicBezTo>
                <a:cubicBezTo>
                  <a:pt x="325" y="294"/>
                  <a:pt x="325" y="294"/>
                  <a:pt x="325" y="294"/>
                </a:cubicBezTo>
                <a:cubicBezTo>
                  <a:pt x="375" y="307"/>
                  <a:pt x="430" y="294"/>
                  <a:pt x="468" y="255"/>
                </a:cubicBezTo>
                <a:cubicBezTo>
                  <a:pt x="495" y="229"/>
                  <a:pt x="510" y="196"/>
                  <a:pt x="512" y="161"/>
                </a:cubicBezTo>
                <a:cubicBezTo>
                  <a:pt x="512" y="160"/>
                  <a:pt x="512" y="160"/>
                  <a:pt x="512" y="160"/>
                </a:cubicBezTo>
                <a:cubicBezTo>
                  <a:pt x="512" y="148"/>
                  <a:pt x="502" y="139"/>
                  <a:pt x="491" y="139"/>
                </a:cubicBezTo>
                <a:cubicBezTo>
                  <a:pt x="485" y="139"/>
                  <a:pt x="479" y="141"/>
                  <a:pt x="475" y="145"/>
                </a:cubicBezTo>
                <a:cubicBezTo>
                  <a:pt x="469" y="151"/>
                  <a:pt x="469" y="151"/>
                  <a:pt x="469" y="151"/>
                </a:cubicBezTo>
                <a:cubicBezTo>
                  <a:pt x="448" y="172"/>
                  <a:pt x="448" y="172"/>
                  <a:pt x="448" y="172"/>
                </a:cubicBezTo>
                <a:cubicBezTo>
                  <a:pt x="434" y="185"/>
                  <a:pt x="415" y="193"/>
                  <a:pt x="394" y="193"/>
                </a:cubicBezTo>
                <a:cubicBezTo>
                  <a:pt x="373" y="193"/>
                  <a:pt x="355" y="184"/>
                  <a:pt x="341" y="171"/>
                </a:cubicBezTo>
                <a:cubicBezTo>
                  <a:pt x="328" y="157"/>
                  <a:pt x="319" y="139"/>
                  <a:pt x="319" y="118"/>
                </a:cubicBezTo>
                <a:cubicBezTo>
                  <a:pt x="319" y="97"/>
                  <a:pt x="327" y="78"/>
                  <a:pt x="340" y="64"/>
                </a:cubicBezTo>
                <a:cubicBezTo>
                  <a:pt x="361" y="43"/>
                  <a:pt x="361" y="43"/>
                  <a:pt x="361" y="43"/>
                </a:cubicBezTo>
                <a:cubicBezTo>
                  <a:pt x="367" y="37"/>
                  <a:pt x="367" y="37"/>
                  <a:pt x="367" y="37"/>
                </a:cubicBezTo>
                <a:cubicBezTo>
                  <a:pt x="371" y="33"/>
                  <a:pt x="373" y="27"/>
                  <a:pt x="373" y="21"/>
                </a:cubicBezTo>
                <a:cubicBezTo>
                  <a:pt x="373" y="10"/>
                  <a:pt x="364" y="0"/>
                  <a:pt x="352" y="0"/>
                </a:cubicBezTo>
                <a:cubicBezTo>
                  <a:pt x="351" y="0"/>
                  <a:pt x="351" y="0"/>
                  <a:pt x="351" y="0"/>
                </a:cubicBezTo>
                <a:cubicBezTo>
                  <a:pt x="316" y="2"/>
                  <a:pt x="283" y="17"/>
                  <a:pt x="257" y="44"/>
                </a:cubicBezTo>
                <a:cubicBezTo>
                  <a:pt x="218" y="82"/>
                  <a:pt x="205" y="138"/>
                  <a:pt x="218" y="187"/>
                </a:cubicBezTo>
                <a:cubicBezTo>
                  <a:pt x="194" y="211"/>
                  <a:pt x="194" y="211"/>
                  <a:pt x="194" y="211"/>
                </a:cubicBezTo>
                <a:cubicBezTo>
                  <a:pt x="96" y="112"/>
                  <a:pt x="96" y="112"/>
                  <a:pt x="96" y="112"/>
                </a:cubicBezTo>
                <a:cubicBezTo>
                  <a:pt x="96" y="85"/>
                  <a:pt x="96" y="85"/>
                  <a:pt x="96" y="85"/>
                </a:cubicBezTo>
                <a:cubicBezTo>
                  <a:pt x="32" y="53"/>
                  <a:pt x="32" y="53"/>
                  <a:pt x="32" y="53"/>
                </a:cubicBezTo>
                <a:cubicBezTo>
                  <a:pt x="0" y="85"/>
                  <a:pt x="0" y="85"/>
                  <a:pt x="0" y="85"/>
                </a:cubicBezTo>
                <a:cubicBezTo>
                  <a:pt x="32" y="149"/>
                  <a:pt x="32" y="149"/>
                  <a:pt x="32" y="149"/>
                </a:cubicBezTo>
                <a:cubicBezTo>
                  <a:pt x="59" y="149"/>
                  <a:pt x="59" y="149"/>
                  <a:pt x="59" y="149"/>
                </a:cubicBezTo>
                <a:cubicBezTo>
                  <a:pt x="157" y="248"/>
                  <a:pt x="157" y="248"/>
                  <a:pt x="157" y="248"/>
                </a:cubicBezTo>
                <a:cubicBezTo>
                  <a:pt x="21" y="384"/>
                  <a:pt x="21" y="384"/>
                  <a:pt x="21" y="384"/>
                </a:cubicBezTo>
                <a:cubicBezTo>
                  <a:pt x="8" y="398"/>
                  <a:pt x="0" y="417"/>
                  <a:pt x="0" y="437"/>
                </a:cubicBezTo>
                <a:close/>
                <a:moveTo>
                  <a:pt x="53" y="432"/>
                </a:moveTo>
                <a:cubicBezTo>
                  <a:pt x="53" y="417"/>
                  <a:pt x="65" y="405"/>
                  <a:pt x="80" y="405"/>
                </a:cubicBezTo>
                <a:cubicBezTo>
                  <a:pt x="95" y="405"/>
                  <a:pt x="107" y="417"/>
                  <a:pt x="107" y="432"/>
                </a:cubicBezTo>
                <a:cubicBezTo>
                  <a:pt x="107" y="447"/>
                  <a:pt x="95" y="459"/>
                  <a:pt x="80" y="459"/>
                </a:cubicBezTo>
                <a:cubicBezTo>
                  <a:pt x="65" y="459"/>
                  <a:pt x="53" y="447"/>
                  <a:pt x="53" y="432"/>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pPr>
              <a:defRPr/>
            </a:pPr>
            <a:endParaRPr lang="zh-CN" altLang="en-US" sz="1350">
              <a:solidFill>
                <a:srgbClr val="2E2E2E"/>
              </a:solidFill>
            </a:endParaRPr>
          </a:p>
        </p:txBody>
      </p:sp>
      <p:sp>
        <p:nvSpPr>
          <p:cNvPr id="52" name="矩形 51">
            <a:extLst>
              <a:ext uri="{FF2B5EF4-FFF2-40B4-BE49-F238E27FC236}">
                <a16:creationId xmlns:a16="http://schemas.microsoft.com/office/drawing/2014/main" id="{A9B44262-B6CC-4182-84F6-82D9370D6F1A}"/>
              </a:ext>
            </a:extLst>
          </p:cNvPr>
          <p:cNvSpPr/>
          <p:nvPr/>
        </p:nvSpPr>
        <p:spPr>
          <a:xfrm>
            <a:off x="530360" y="4295216"/>
            <a:ext cx="860736" cy="1270604"/>
          </a:xfrm>
          <a:prstGeom prst="rect">
            <a:avLst/>
          </a:prstGeom>
        </p:spPr>
        <p:txBody>
          <a:bodyPr wrap="square">
            <a:spAutoFit/>
          </a:bodyPr>
          <a:lstStyle/>
          <a:p>
            <a:pPr indent="266700" algn="just">
              <a:lnSpc>
                <a:spcPct val="229000"/>
              </a:lnSpc>
              <a:defRPr/>
            </a:pPr>
            <a:r>
              <a:rPr lang="en-US" altLang="zh-CN" sz="4000" kern="100" dirty="0" smtClean="0">
                <a:solidFill>
                  <a:srgbClr val="FF0000"/>
                </a:solidFill>
                <a:latin typeface="微软雅黑"/>
                <a:cs typeface="Times New Roman" panose="02020603050405020304" pitchFamily="18" charset="0"/>
                <a:sym typeface="Wingdings" panose="05000000000000000000" pitchFamily="2" charset="2"/>
              </a:rPr>
              <a:t></a:t>
            </a:r>
            <a:endParaRPr lang="en-US" altLang="zh-CN" sz="4000" kern="100" dirty="0" smtClean="0">
              <a:solidFill>
                <a:srgbClr val="FF0000"/>
              </a:solidFill>
              <a:latin typeface="微软雅黑"/>
              <a:cs typeface="Times New Roman" panose="02020603050405020304" pitchFamily="18" charset="0"/>
            </a:endParaRPr>
          </a:p>
        </p:txBody>
      </p:sp>
    </p:spTree>
    <p:extLst>
      <p:ext uri="{BB962C8B-B14F-4D97-AF65-F5344CB8AC3E}">
        <p14:creationId xmlns:p14="http://schemas.microsoft.com/office/powerpoint/2010/main" val="42091925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矩形 14"/>
          <p:cNvSpPr/>
          <p:nvPr/>
        </p:nvSpPr>
        <p:spPr>
          <a:xfrm>
            <a:off x="776097" y="1427439"/>
            <a:ext cx="8420494" cy="3970318"/>
          </a:xfrm>
          <a:prstGeom prst="rect">
            <a:avLst/>
          </a:prstGeom>
        </p:spPr>
        <p:txBody>
          <a:bodyPr wrap="square">
            <a:spAutoFit/>
          </a:bodyPr>
          <a:lstStyle/>
          <a:p>
            <a:pPr>
              <a:lnSpc>
                <a:spcPct val="150000"/>
              </a:lnSpc>
            </a:pPr>
            <a:r>
              <a:rPr lang="en-US" altLang="zh-CN" sz="2800" kern="100" dirty="0" smtClean="0">
                <a:solidFill>
                  <a:prstClr val="black"/>
                </a:solidFill>
                <a:latin typeface="微软雅黑"/>
                <a:cs typeface="Times New Roman" panose="02020603050405020304" pitchFamily="18" charset="0"/>
              </a:rPr>
              <a:t>2</a:t>
            </a:r>
            <a:r>
              <a:rPr lang="zh-CN" altLang="en-US" sz="2800" kern="100" dirty="0">
                <a:solidFill>
                  <a:prstClr val="black"/>
                </a:solidFill>
                <a:latin typeface="微软雅黑"/>
                <a:cs typeface="Times New Roman" panose="02020603050405020304" pitchFamily="18" charset="0"/>
              </a:rPr>
              <a:t>、</a:t>
            </a:r>
            <a:r>
              <a:rPr lang="zh-CN" altLang="zh-CN" sz="2800" kern="100" dirty="0">
                <a:solidFill>
                  <a:prstClr val="black"/>
                </a:solidFill>
                <a:latin typeface="微软雅黑"/>
                <a:cs typeface="Times New Roman" panose="02020603050405020304" pitchFamily="18" charset="0"/>
              </a:rPr>
              <a:t>下面代码的输出结果是（）。</a:t>
            </a:r>
          </a:p>
          <a:p>
            <a:pPr>
              <a:lnSpc>
                <a:spcPct val="150000"/>
              </a:lnSpc>
            </a:pPr>
            <a:r>
              <a:rPr lang="en-US" altLang="zh-CN" sz="2800" kern="100" dirty="0">
                <a:solidFill>
                  <a:prstClr val="black"/>
                </a:solidFill>
                <a:latin typeface="微软雅黑"/>
                <a:cs typeface="Times New Roman" panose="02020603050405020304" pitchFamily="18" charset="0"/>
              </a:rPr>
              <a:t>	print</a:t>
            </a:r>
            <a:r>
              <a:rPr lang="zh-CN" altLang="zh-CN" sz="2800" kern="100" dirty="0">
                <a:solidFill>
                  <a:prstClr val="black"/>
                </a:solidFill>
                <a:latin typeface="微软雅黑"/>
                <a:cs typeface="Times New Roman" panose="02020603050405020304" pitchFamily="18" charset="0"/>
              </a:rPr>
              <a:t>（</a:t>
            </a:r>
            <a:r>
              <a:rPr lang="en-US" altLang="zh-CN" sz="2800" kern="100" dirty="0">
                <a:solidFill>
                  <a:prstClr val="black"/>
                </a:solidFill>
                <a:latin typeface="微软雅黑"/>
                <a:cs typeface="Times New Roman" panose="02020603050405020304" pitchFamily="18" charset="0"/>
              </a:rPr>
              <a:t>0.1+0.2==0.3</a:t>
            </a:r>
            <a:r>
              <a:rPr lang="zh-CN" altLang="zh-CN" sz="2800" kern="100" dirty="0">
                <a:solidFill>
                  <a:prstClr val="black"/>
                </a:solidFill>
                <a:latin typeface="微软雅黑"/>
                <a:cs typeface="Times New Roman" panose="02020603050405020304" pitchFamily="18" charset="0"/>
              </a:rPr>
              <a:t>）</a:t>
            </a:r>
          </a:p>
          <a:p>
            <a:pPr>
              <a:lnSpc>
                <a:spcPct val="150000"/>
              </a:lnSpc>
            </a:pPr>
            <a:r>
              <a:rPr lang="en-US" altLang="zh-CN" sz="2800" kern="100" dirty="0">
                <a:solidFill>
                  <a:prstClr val="black"/>
                </a:solidFill>
                <a:latin typeface="微软雅黑"/>
                <a:cs typeface="Times New Roman" panose="02020603050405020304" pitchFamily="18" charset="0"/>
              </a:rPr>
              <a:t>	A</a:t>
            </a:r>
            <a:r>
              <a:rPr lang="zh-CN" altLang="en-US" sz="2800" kern="100" dirty="0">
                <a:solidFill>
                  <a:prstClr val="black"/>
                </a:solidFill>
                <a:latin typeface="微软雅黑"/>
                <a:cs typeface="Times New Roman" panose="02020603050405020304" pitchFamily="18" charset="0"/>
              </a:rPr>
              <a:t>、</a:t>
            </a:r>
            <a:r>
              <a:rPr lang="en-US" altLang="zh-CN" sz="2800" kern="100" dirty="0">
                <a:solidFill>
                  <a:prstClr val="black"/>
                </a:solidFill>
                <a:latin typeface="微软雅黑"/>
                <a:cs typeface="Times New Roman" panose="02020603050405020304" pitchFamily="18" charset="0"/>
              </a:rPr>
              <a:t>True</a:t>
            </a:r>
            <a:endParaRPr lang="zh-CN" altLang="zh-CN" sz="2800" kern="100" dirty="0">
              <a:solidFill>
                <a:prstClr val="black"/>
              </a:solidFill>
              <a:latin typeface="微软雅黑"/>
              <a:cs typeface="Times New Roman" panose="02020603050405020304" pitchFamily="18" charset="0"/>
            </a:endParaRPr>
          </a:p>
          <a:p>
            <a:pPr>
              <a:lnSpc>
                <a:spcPct val="150000"/>
              </a:lnSpc>
            </a:pPr>
            <a:r>
              <a:rPr lang="en-US" altLang="zh-CN" sz="2800" kern="100" dirty="0">
                <a:solidFill>
                  <a:prstClr val="black"/>
                </a:solidFill>
                <a:latin typeface="微软雅黑"/>
                <a:cs typeface="Times New Roman" panose="02020603050405020304" pitchFamily="18" charset="0"/>
              </a:rPr>
              <a:t>	B</a:t>
            </a:r>
            <a:r>
              <a:rPr lang="zh-CN" altLang="en-US" sz="2800" kern="100" dirty="0">
                <a:solidFill>
                  <a:prstClr val="black"/>
                </a:solidFill>
                <a:latin typeface="微软雅黑"/>
                <a:cs typeface="Times New Roman" panose="02020603050405020304" pitchFamily="18" charset="0"/>
              </a:rPr>
              <a:t>、</a:t>
            </a:r>
            <a:r>
              <a:rPr lang="en-US" altLang="zh-CN" sz="2800" kern="100" dirty="0">
                <a:solidFill>
                  <a:prstClr val="black"/>
                </a:solidFill>
                <a:latin typeface="微软雅黑"/>
                <a:cs typeface="Times New Roman" panose="02020603050405020304" pitchFamily="18" charset="0"/>
              </a:rPr>
              <a:t>false</a:t>
            </a:r>
            <a:endParaRPr lang="zh-CN" altLang="zh-CN" sz="2800" kern="100" dirty="0">
              <a:solidFill>
                <a:prstClr val="black"/>
              </a:solidFill>
              <a:latin typeface="微软雅黑"/>
              <a:cs typeface="Times New Roman" panose="02020603050405020304" pitchFamily="18" charset="0"/>
            </a:endParaRPr>
          </a:p>
          <a:p>
            <a:pPr>
              <a:lnSpc>
                <a:spcPct val="150000"/>
              </a:lnSpc>
            </a:pPr>
            <a:r>
              <a:rPr lang="en-US" altLang="zh-CN" sz="2800" kern="100" dirty="0">
                <a:solidFill>
                  <a:prstClr val="black"/>
                </a:solidFill>
                <a:latin typeface="微软雅黑"/>
                <a:cs typeface="Times New Roman" panose="02020603050405020304" pitchFamily="18" charset="0"/>
              </a:rPr>
              <a:t>	C</a:t>
            </a:r>
            <a:r>
              <a:rPr lang="zh-CN" altLang="en-US" sz="2800" kern="100" dirty="0">
                <a:solidFill>
                  <a:prstClr val="black"/>
                </a:solidFill>
                <a:latin typeface="微软雅黑"/>
                <a:cs typeface="Times New Roman" panose="02020603050405020304" pitchFamily="18" charset="0"/>
              </a:rPr>
              <a:t>、</a:t>
            </a:r>
            <a:r>
              <a:rPr lang="en-US" altLang="zh-CN" sz="2800" kern="100" dirty="0">
                <a:solidFill>
                  <a:prstClr val="black"/>
                </a:solidFill>
                <a:latin typeface="微软雅黑"/>
                <a:cs typeface="Times New Roman" panose="02020603050405020304" pitchFamily="18" charset="0"/>
              </a:rPr>
              <a:t>true</a:t>
            </a:r>
            <a:endParaRPr lang="zh-CN" altLang="zh-CN" sz="2800" kern="100" dirty="0">
              <a:solidFill>
                <a:prstClr val="black"/>
              </a:solidFill>
              <a:latin typeface="微软雅黑"/>
              <a:cs typeface="Times New Roman" panose="02020603050405020304" pitchFamily="18" charset="0"/>
            </a:endParaRPr>
          </a:p>
          <a:p>
            <a:pPr>
              <a:lnSpc>
                <a:spcPct val="150000"/>
              </a:lnSpc>
            </a:pPr>
            <a:r>
              <a:rPr lang="en-US" altLang="zh-CN" sz="2800" kern="100" dirty="0">
                <a:solidFill>
                  <a:prstClr val="black"/>
                </a:solidFill>
                <a:latin typeface="微软雅黑"/>
                <a:cs typeface="Times New Roman" panose="02020603050405020304" pitchFamily="18" charset="0"/>
              </a:rPr>
              <a:t>	D</a:t>
            </a:r>
            <a:r>
              <a:rPr lang="zh-CN" altLang="en-US" sz="2800" kern="100" dirty="0">
                <a:solidFill>
                  <a:prstClr val="black"/>
                </a:solidFill>
                <a:latin typeface="微软雅黑"/>
                <a:cs typeface="Times New Roman" panose="02020603050405020304" pitchFamily="18" charset="0"/>
              </a:rPr>
              <a:t>、</a:t>
            </a:r>
            <a:r>
              <a:rPr lang="en-US" altLang="zh-CN" sz="2800" kern="100" dirty="0" smtClean="0">
                <a:solidFill>
                  <a:prstClr val="black"/>
                </a:solidFill>
                <a:latin typeface="微软雅黑"/>
                <a:cs typeface="Times New Roman" panose="02020603050405020304" pitchFamily="18" charset="0"/>
              </a:rPr>
              <a:t>False</a:t>
            </a:r>
          </a:p>
        </p:txBody>
      </p:sp>
      <p:sp>
        <p:nvSpPr>
          <p:cNvPr id="4" name="TextBox 3"/>
          <p:cNvSpPr txBox="1"/>
          <p:nvPr/>
        </p:nvSpPr>
        <p:spPr>
          <a:xfrm>
            <a:off x="781968" y="189278"/>
            <a:ext cx="6254936" cy="461665"/>
          </a:xfrm>
          <a:prstGeom prst="rect">
            <a:avLst/>
          </a:prstGeom>
          <a:noFill/>
        </p:spPr>
        <p:txBody>
          <a:bodyPr wrap="square" rtlCol="0">
            <a:spAutoFit/>
          </a:bodyPr>
          <a:lstStyle/>
          <a:p>
            <a:pPr>
              <a:defRPr/>
            </a:pPr>
            <a:r>
              <a:rPr lang="zh-CN" altLang="en-US" sz="2400" b="1" spc="300" dirty="0" smtClean="0">
                <a:solidFill>
                  <a:srgbClr val="1E6787"/>
                </a:solidFill>
                <a:latin typeface="微软雅黑" pitchFamily="34" charset="-122"/>
              </a:rPr>
              <a:t>问题</a:t>
            </a:r>
            <a:r>
              <a:rPr lang="en-US" altLang="zh-CN" sz="2400" b="1" spc="300" dirty="0" smtClean="0">
                <a:solidFill>
                  <a:srgbClr val="1E6787"/>
                </a:solidFill>
                <a:latin typeface="微软雅黑" pitchFamily="34" charset="-122"/>
              </a:rPr>
              <a:t>2</a:t>
            </a:r>
            <a:endParaRPr lang="zh-CN" altLang="en-US" sz="2400" b="1" spc="300" dirty="0">
              <a:solidFill>
                <a:srgbClr val="1E6787"/>
              </a:solidFill>
              <a:latin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0" name="Freeform 30">
            <a:extLst>
              <a:ext uri="{FF2B5EF4-FFF2-40B4-BE49-F238E27FC236}">
                <a16:creationId xmlns:a16="http://schemas.microsoft.com/office/drawing/2014/main" id="{495061B8-7976-4AFA-A014-4176F5233C41}"/>
              </a:ext>
            </a:extLst>
          </p:cNvPr>
          <p:cNvSpPr>
            <a:spLocks noEditPoints="1"/>
          </p:cNvSpPr>
          <p:nvPr/>
        </p:nvSpPr>
        <p:spPr bwMode="auto">
          <a:xfrm>
            <a:off x="8692953" y="2284289"/>
            <a:ext cx="509509" cy="556063"/>
          </a:xfrm>
          <a:custGeom>
            <a:avLst/>
            <a:gdLst>
              <a:gd name="T0" fmla="*/ 0 w 512"/>
              <a:gd name="T1" fmla="*/ 437 h 517"/>
              <a:gd name="T2" fmla="*/ 75 w 512"/>
              <a:gd name="T3" fmla="*/ 512 h 517"/>
              <a:gd name="T4" fmla="*/ 128 w 512"/>
              <a:gd name="T5" fmla="*/ 491 h 517"/>
              <a:gd name="T6" fmla="*/ 264 w 512"/>
              <a:gd name="T7" fmla="*/ 354 h 517"/>
              <a:gd name="T8" fmla="*/ 301 w 512"/>
              <a:gd name="T9" fmla="*/ 391 h 517"/>
              <a:gd name="T10" fmla="*/ 315 w 512"/>
              <a:gd name="T11" fmla="*/ 443 h 517"/>
              <a:gd name="T12" fmla="*/ 367 w 512"/>
              <a:gd name="T13" fmla="*/ 496 h 517"/>
              <a:gd name="T14" fmla="*/ 443 w 512"/>
              <a:gd name="T15" fmla="*/ 497 h 517"/>
              <a:gd name="T16" fmla="*/ 443 w 512"/>
              <a:gd name="T17" fmla="*/ 421 h 517"/>
              <a:gd name="T18" fmla="*/ 390 w 512"/>
              <a:gd name="T19" fmla="*/ 368 h 517"/>
              <a:gd name="T20" fmla="*/ 338 w 512"/>
              <a:gd name="T21" fmla="*/ 354 h 517"/>
              <a:gd name="T22" fmla="*/ 301 w 512"/>
              <a:gd name="T23" fmla="*/ 318 h 517"/>
              <a:gd name="T24" fmla="*/ 325 w 512"/>
              <a:gd name="T25" fmla="*/ 294 h 517"/>
              <a:gd name="T26" fmla="*/ 468 w 512"/>
              <a:gd name="T27" fmla="*/ 255 h 517"/>
              <a:gd name="T28" fmla="*/ 512 w 512"/>
              <a:gd name="T29" fmla="*/ 161 h 517"/>
              <a:gd name="T30" fmla="*/ 512 w 512"/>
              <a:gd name="T31" fmla="*/ 160 h 517"/>
              <a:gd name="T32" fmla="*/ 491 w 512"/>
              <a:gd name="T33" fmla="*/ 139 h 517"/>
              <a:gd name="T34" fmla="*/ 475 w 512"/>
              <a:gd name="T35" fmla="*/ 145 h 517"/>
              <a:gd name="T36" fmla="*/ 469 w 512"/>
              <a:gd name="T37" fmla="*/ 151 h 517"/>
              <a:gd name="T38" fmla="*/ 448 w 512"/>
              <a:gd name="T39" fmla="*/ 172 h 517"/>
              <a:gd name="T40" fmla="*/ 394 w 512"/>
              <a:gd name="T41" fmla="*/ 193 h 517"/>
              <a:gd name="T42" fmla="*/ 341 w 512"/>
              <a:gd name="T43" fmla="*/ 171 h 517"/>
              <a:gd name="T44" fmla="*/ 319 w 512"/>
              <a:gd name="T45" fmla="*/ 118 h 517"/>
              <a:gd name="T46" fmla="*/ 340 w 512"/>
              <a:gd name="T47" fmla="*/ 64 h 517"/>
              <a:gd name="T48" fmla="*/ 361 w 512"/>
              <a:gd name="T49" fmla="*/ 43 h 517"/>
              <a:gd name="T50" fmla="*/ 367 w 512"/>
              <a:gd name="T51" fmla="*/ 37 h 517"/>
              <a:gd name="T52" fmla="*/ 373 w 512"/>
              <a:gd name="T53" fmla="*/ 21 h 517"/>
              <a:gd name="T54" fmla="*/ 352 w 512"/>
              <a:gd name="T55" fmla="*/ 0 h 517"/>
              <a:gd name="T56" fmla="*/ 351 w 512"/>
              <a:gd name="T57" fmla="*/ 0 h 517"/>
              <a:gd name="T58" fmla="*/ 257 w 512"/>
              <a:gd name="T59" fmla="*/ 44 h 517"/>
              <a:gd name="T60" fmla="*/ 218 w 512"/>
              <a:gd name="T61" fmla="*/ 187 h 517"/>
              <a:gd name="T62" fmla="*/ 194 w 512"/>
              <a:gd name="T63" fmla="*/ 211 h 517"/>
              <a:gd name="T64" fmla="*/ 96 w 512"/>
              <a:gd name="T65" fmla="*/ 112 h 517"/>
              <a:gd name="T66" fmla="*/ 96 w 512"/>
              <a:gd name="T67" fmla="*/ 85 h 517"/>
              <a:gd name="T68" fmla="*/ 32 w 512"/>
              <a:gd name="T69" fmla="*/ 53 h 517"/>
              <a:gd name="T70" fmla="*/ 0 w 512"/>
              <a:gd name="T71" fmla="*/ 85 h 517"/>
              <a:gd name="T72" fmla="*/ 32 w 512"/>
              <a:gd name="T73" fmla="*/ 149 h 517"/>
              <a:gd name="T74" fmla="*/ 59 w 512"/>
              <a:gd name="T75" fmla="*/ 149 h 517"/>
              <a:gd name="T76" fmla="*/ 157 w 512"/>
              <a:gd name="T77" fmla="*/ 248 h 517"/>
              <a:gd name="T78" fmla="*/ 21 w 512"/>
              <a:gd name="T79" fmla="*/ 384 h 517"/>
              <a:gd name="T80" fmla="*/ 0 w 512"/>
              <a:gd name="T81" fmla="*/ 437 h 517"/>
              <a:gd name="T82" fmla="*/ 53 w 512"/>
              <a:gd name="T83" fmla="*/ 432 h 517"/>
              <a:gd name="T84" fmla="*/ 80 w 512"/>
              <a:gd name="T85" fmla="*/ 405 h 517"/>
              <a:gd name="T86" fmla="*/ 107 w 512"/>
              <a:gd name="T87" fmla="*/ 432 h 517"/>
              <a:gd name="T88" fmla="*/ 80 w 512"/>
              <a:gd name="T89" fmla="*/ 459 h 517"/>
              <a:gd name="T90" fmla="*/ 53 w 512"/>
              <a:gd name="T91" fmla="*/ 43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7">
                <a:moveTo>
                  <a:pt x="0" y="437"/>
                </a:moveTo>
                <a:cubicBezTo>
                  <a:pt x="0" y="479"/>
                  <a:pt x="33" y="512"/>
                  <a:pt x="75" y="512"/>
                </a:cubicBezTo>
                <a:cubicBezTo>
                  <a:pt x="95" y="512"/>
                  <a:pt x="114" y="504"/>
                  <a:pt x="128" y="491"/>
                </a:cubicBezTo>
                <a:cubicBezTo>
                  <a:pt x="264" y="354"/>
                  <a:pt x="264" y="354"/>
                  <a:pt x="264" y="354"/>
                </a:cubicBezTo>
                <a:cubicBezTo>
                  <a:pt x="301" y="391"/>
                  <a:pt x="301" y="391"/>
                  <a:pt x="301" y="391"/>
                </a:cubicBezTo>
                <a:cubicBezTo>
                  <a:pt x="296" y="409"/>
                  <a:pt x="300" y="429"/>
                  <a:pt x="315" y="443"/>
                </a:cubicBezTo>
                <a:cubicBezTo>
                  <a:pt x="367" y="496"/>
                  <a:pt x="367" y="496"/>
                  <a:pt x="367" y="496"/>
                </a:cubicBezTo>
                <a:cubicBezTo>
                  <a:pt x="389" y="517"/>
                  <a:pt x="422" y="517"/>
                  <a:pt x="443" y="497"/>
                </a:cubicBezTo>
                <a:cubicBezTo>
                  <a:pt x="464" y="476"/>
                  <a:pt x="464" y="442"/>
                  <a:pt x="443" y="421"/>
                </a:cubicBezTo>
                <a:cubicBezTo>
                  <a:pt x="390" y="368"/>
                  <a:pt x="390" y="368"/>
                  <a:pt x="390" y="368"/>
                </a:cubicBezTo>
                <a:cubicBezTo>
                  <a:pt x="376" y="354"/>
                  <a:pt x="356" y="349"/>
                  <a:pt x="338" y="354"/>
                </a:cubicBezTo>
                <a:cubicBezTo>
                  <a:pt x="301" y="318"/>
                  <a:pt x="301" y="318"/>
                  <a:pt x="301" y="318"/>
                </a:cubicBezTo>
                <a:cubicBezTo>
                  <a:pt x="325" y="294"/>
                  <a:pt x="325" y="294"/>
                  <a:pt x="325" y="294"/>
                </a:cubicBezTo>
                <a:cubicBezTo>
                  <a:pt x="375" y="307"/>
                  <a:pt x="430" y="294"/>
                  <a:pt x="468" y="255"/>
                </a:cubicBezTo>
                <a:cubicBezTo>
                  <a:pt x="495" y="229"/>
                  <a:pt x="510" y="196"/>
                  <a:pt x="512" y="161"/>
                </a:cubicBezTo>
                <a:cubicBezTo>
                  <a:pt x="512" y="160"/>
                  <a:pt x="512" y="160"/>
                  <a:pt x="512" y="160"/>
                </a:cubicBezTo>
                <a:cubicBezTo>
                  <a:pt x="512" y="148"/>
                  <a:pt x="502" y="139"/>
                  <a:pt x="491" y="139"/>
                </a:cubicBezTo>
                <a:cubicBezTo>
                  <a:pt x="485" y="139"/>
                  <a:pt x="479" y="141"/>
                  <a:pt x="475" y="145"/>
                </a:cubicBezTo>
                <a:cubicBezTo>
                  <a:pt x="469" y="151"/>
                  <a:pt x="469" y="151"/>
                  <a:pt x="469" y="151"/>
                </a:cubicBezTo>
                <a:cubicBezTo>
                  <a:pt x="448" y="172"/>
                  <a:pt x="448" y="172"/>
                  <a:pt x="448" y="172"/>
                </a:cubicBezTo>
                <a:cubicBezTo>
                  <a:pt x="434" y="185"/>
                  <a:pt x="415" y="193"/>
                  <a:pt x="394" y="193"/>
                </a:cubicBezTo>
                <a:cubicBezTo>
                  <a:pt x="373" y="193"/>
                  <a:pt x="355" y="184"/>
                  <a:pt x="341" y="171"/>
                </a:cubicBezTo>
                <a:cubicBezTo>
                  <a:pt x="328" y="157"/>
                  <a:pt x="319" y="139"/>
                  <a:pt x="319" y="118"/>
                </a:cubicBezTo>
                <a:cubicBezTo>
                  <a:pt x="319" y="97"/>
                  <a:pt x="327" y="78"/>
                  <a:pt x="340" y="64"/>
                </a:cubicBezTo>
                <a:cubicBezTo>
                  <a:pt x="361" y="43"/>
                  <a:pt x="361" y="43"/>
                  <a:pt x="361" y="43"/>
                </a:cubicBezTo>
                <a:cubicBezTo>
                  <a:pt x="367" y="37"/>
                  <a:pt x="367" y="37"/>
                  <a:pt x="367" y="37"/>
                </a:cubicBezTo>
                <a:cubicBezTo>
                  <a:pt x="371" y="33"/>
                  <a:pt x="373" y="27"/>
                  <a:pt x="373" y="21"/>
                </a:cubicBezTo>
                <a:cubicBezTo>
                  <a:pt x="373" y="10"/>
                  <a:pt x="364" y="0"/>
                  <a:pt x="352" y="0"/>
                </a:cubicBezTo>
                <a:cubicBezTo>
                  <a:pt x="351" y="0"/>
                  <a:pt x="351" y="0"/>
                  <a:pt x="351" y="0"/>
                </a:cubicBezTo>
                <a:cubicBezTo>
                  <a:pt x="316" y="2"/>
                  <a:pt x="283" y="17"/>
                  <a:pt x="257" y="44"/>
                </a:cubicBezTo>
                <a:cubicBezTo>
                  <a:pt x="218" y="82"/>
                  <a:pt x="205" y="138"/>
                  <a:pt x="218" y="187"/>
                </a:cubicBezTo>
                <a:cubicBezTo>
                  <a:pt x="194" y="211"/>
                  <a:pt x="194" y="211"/>
                  <a:pt x="194" y="211"/>
                </a:cubicBezTo>
                <a:cubicBezTo>
                  <a:pt x="96" y="112"/>
                  <a:pt x="96" y="112"/>
                  <a:pt x="96" y="112"/>
                </a:cubicBezTo>
                <a:cubicBezTo>
                  <a:pt x="96" y="85"/>
                  <a:pt x="96" y="85"/>
                  <a:pt x="96" y="85"/>
                </a:cubicBezTo>
                <a:cubicBezTo>
                  <a:pt x="32" y="53"/>
                  <a:pt x="32" y="53"/>
                  <a:pt x="32" y="53"/>
                </a:cubicBezTo>
                <a:cubicBezTo>
                  <a:pt x="0" y="85"/>
                  <a:pt x="0" y="85"/>
                  <a:pt x="0" y="85"/>
                </a:cubicBezTo>
                <a:cubicBezTo>
                  <a:pt x="32" y="149"/>
                  <a:pt x="32" y="149"/>
                  <a:pt x="32" y="149"/>
                </a:cubicBezTo>
                <a:cubicBezTo>
                  <a:pt x="59" y="149"/>
                  <a:pt x="59" y="149"/>
                  <a:pt x="59" y="149"/>
                </a:cubicBezTo>
                <a:cubicBezTo>
                  <a:pt x="157" y="248"/>
                  <a:pt x="157" y="248"/>
                  <a:pt x="157" y="248"/>
                </a:cubicBezTo>
                <a:cubicBezTo>
                  <a:pt x="21" y="384"/>
                  <a:pt x="21" y="384"/>
                  <a:pt x="21" y="384"/>
                </a:cubicBezTo>
                <a:cubicBezTo>
                  <a:pt x="8" y="398"/>
                  <a:pt x="0" y="417"/>
                  <a:pt x="0" y="437"/>
                </a:cubicBezTo>
                <a:close/>
                <a:moveTo>
                  <a:pt x="53" y="432"/>
                </a:moveTo>
                <a:cubicBezTo>
                  <a:pt x="53" y="417"/>
                  <a:pt x="65" y="405"/>
                  <a:pt x="80" y="405"/>
                </a:cubicBezTo>
                <a:cubicBezTo>
                  <a:pt x="95" y="405"/>
                  <a:pt x="107" y="417"/>
                  <a:pt x="107" y="432"/>
                </a:cubicBezTo>
                <a:cubicBezTo>
                  <a:pt x="107" y="447"/>
                  <a:pt x="95" y="459"/>
                  <a:pt x="80" y="459"/>
                </a:cubicBezTo>
                <a:cubicBezTo>
                  <a:pt x="65" y="459"/>
                  <a:pt x="53" y="447"/>
                  <a:pt x="53" y="432"/>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pPr>
              <a:defRPr/>
            </a:pPr>
            <a:endParaRPr lang="zh-CN" altLang="en-US" sz="1350">
              <a:solidFill>
                <a:srgbClr val="2E2E2E"/>
              </a:solidFill>
            </a:endParaRPr>
          </a:p>
        </p:txBody>
      </p:sp>
      <p:sp>
        <p:nvSpPr>
          <p:cNvPr id="52" name="矩形 51">
            <a:extLst>
              <a:ext uri="{FF2B5EF4-FFF2-40B4-BE49-F238E27FC236}">
                <a16:creationId xmlns:a16="http://schemas.microsoft.com/office/drawing/2014/main" id="{A9B44262-B6CC-4182-84F6-82D9370D6F1A}"/>
              </a:ext>
            </a:extLst>
          </p:cNvPr>
          <p:cNvSpPr/>
          <p:nvPr/>
        </p:nvSpPr>
        <p:spPr>
          <a:xfrm>
            <a:off x="781968" y="4199504"/>
            <a:ext cx="860736" cy="1270604"/>
          </a:xfrm>
          <a:prstGeom prst="rect">
            <a:avLst/>
          </a:prstGeom>
        </p:spPr>
        <p:txBody>
          <a:bodyPr wrap="square">
            <a:spAutoFit/>
          </a:bodyPr>
          <a:lstStyle/>
          <a:p>
            <a:pPr indent="266700" algn="just">
              <a:lnSpc>
                <a:spcPct val="229000"/>
              </a:lnSpc>
              <a:defRPr/>
            </a:pPr>
            <a:r>
              <a:rPr lang="en-US" altLang="zh-CN" sz="4000" kern="100" dirty="0" smtClean="0">
                <a:solidFill>
                  <a:srgbClr val="FF0000"/>
                </a:solidFill>
                <a:latin typeface="微软雅黑"/>
                <a:cs typeface="Times New Roman" panose="02020603050405020304" pitchFamily="18" charset="0"/>
                <a:sym typeface="Wingdings" panose="05000000000000000000" pitchFamily="2" charset="2"/>
              </a:rPr>
              <a:t></a:t>
            </a:r>
            <a:endParaRPr lang="en-US" altLang="zh-CN" sz="4000" kern="100" dirty="0" smtClean="0">
              <a:solidFill>
                <a:srgbClr val="FF0000"/>
              </a:solidFill>
              <a:latin typeface="微软雅黑"/>
              <a:cs typeface="Times New Roman" panose="02020603050405020304" pitchFamily="18" charset="0"/>
            </a:endParaRPr>
          </a:p>
        </p:txBody>
      </p:sp>
    </p:spTree>
    <p:extLst>
      <p:ext uri="{BB962C8B-B14F-4D97-AF65-F5344CB8AC3E}">
        <p14:creationId xmlns:p14="http://schemas.microsoft.com/office/powerpoint/2010/main" val="25069236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矩形 14"/>
          <p:cNvSpPr/>
          <p:nvPr/>
        </p:nvSpPr>
        <p:spPr>
          <a:xfrm>
            <a:off x="776097" y="1427439"/>
            <a:ext cx="8420494" cy="3970318"/>
          </a:xfrm>
          <a:prstGeom prst="rect">
            <a:avLst/>
          </a:prstGeom>
        </p:spPr>
        <p:txBody>
          <a:bodyPr wrap="square">
            <a:spAutoFit/>
          </a:bodyPr>
          <a:lstStyle/>
          <a:p>
            <a:r>
              <a:rPr lang="en-US" altLang="zh-CN" sz="2800" kern="100" dirty="0" smtClean="0">
                <a:solidFill>
                  <a:prstClr val="black"/>
                </a:solidFill>
                <a:latin typeface="微软雅黑"/>
                <a:cs typeface="Times New Roman" panose="02020603050405020304" pitchFamily="18" charset="0"/>
              </a:rPr>
              <a:t>3</a:t>
            </a:r>
            <a:r>
              <a:rPr lang="zh-CN" altLang="en-US" sz="2800" kern="100" dirty="0" smtClean="0">
                <a:solidFill>
                  <a:prstClr val="black"/>
                </a:solidFill>
                <a:latin typeface="微软雅黑"/>
                <a:cs typeface="Times New Roman" panose="02020603050405020304" pitchFamily="18" charset="0"/>
              </a:rPr>
              <a:t>、</a:t>
            </a:r>
            <a:r>
              <a:rPr lang="zh-CN" altLang="zh-CN" sz="2800" kern="0" dirty="0">
                <a:solidFill>
                  <a:prstClr val="black"/>
                </a:solidFill>
                <a:latin typeface="微软雅黑"/>
                <a:cs typeface="宋体" panose="02010600030101010101" pitchFamily="2" charset="-122"/>
              </a:rPr>
              <a:t>以下选项中，输出结果为False的是（）。</a:t>
            </a:r>
            <a:endParaRPr lang="zh-CN" altLang="zh-CN" sz="2800" kern="100" dirty="0">
              <a:solidFill>
                <a:prstClr val="black"/>
              </a:solidFill>
              <a:latin typeface="微软雅黑"/>
              <a:cs typeface="Times New Roman" panose="02020603050405020304" pitchFamily="18" charset="0"/>
            </a:endParaRPr>
          </a:p>
          <a:p>
            <a:r>
              <a:rPr lang="zh-CN" altLang="zh-CN" sz="2800" kern="0" dirty="0">
                <a:solidFill>
                  <a:prstClr val="black"/>
                </a:solidFill>
                <a:latin typeface="微软雅黑"/>
                <a:cs typeface="宋体" panose="02010600030101010101" pitchFamily="2" charset="-122"/>
              </a:rPr>
              <a:t> </a:t>
            </a:r>
            <a:endParaRPr lang="zh-CN" altLang="zh-CN" sz="2800" kern="100" dirty="0">
              <a:solidFill>
                <a:prstClr val="black"/>
              </a:solidFill>
              <a:latin typeface="微软雅黑"/>
              <a:cs typeface="Times New Roman" panose="02020603050405020304" pitchFamily="18" charset="0"/>
            </a:endParaRPr>
          </a:p>
          <a:p>
            <a:r>
              <a:rPr lang="en-US" altLang="zh-CN" sz="2800" kern="0" dirty="0" smtClean="0">
                <a:solidFill>
                  <a:prstClr val="black"/>
                </a:solidFill>
                <a:latin typeface="微软雅黑"/>
                <a:cs typeface="Times New Roman" panose="02020603050405020304" pitchFamily="18" charset="0"/>
              </a:rPr>
              <a:t>	A</a:t>
            </a:r>
            <a:r>
              <a:rPr lang="zh-CN" altLang="zh-CN" sz="2800" kern="0" dirty="0">
                <a:solidFill>
                  <a:prstClr val="black"/>
                </a:solidFill>
                <a:latin typeface="微软雅黑"/>
                <a:cs typeface="宋体" panose="02010600030101010101" pitchFamily="2" charset="-122"/>
              </a:rPr>
              <a:t>、</a:t>
            </a:r>
            <a:r>
              <a:rPr lang="en-US" altLang="zh-CN" sz="2800" kern="0" dirty="0">
                <a:solidFill>
                  <a:prstClr val="black"/>
                </a:solidFill>
                <a:latin typeface="微软雅黑"/>
                <a:cs typeface="宋体" panose="02010600030101010101" pitchFamily="2" charset="-122"/>
              </a:rPr>
              <a:t>&gt;&gt;&gt; 5 is 5</a:t>
            </a:r>
            <a:endParaRPr lang="zh-CN" altLang="zh-CN" sz="2800" kern="100" dirty="0">
              <a:solidFill>
                <a:prstClr val="black"/>
              </a:solidFill>
              <a:latin typeface="微软雅黑"/>
              <a:cs typeface="Times New Roman" panose="02020603050405020304" pitchFamily="18" charset="0"/>
            </a:endParaRPr>
          </a:p>
          <a:p>
            <a:r>
              <a:rPr lang="en-US" altLang="zh-CN" sz="2800" kern="0" dirty="0">
                <a:solidFill>
                  <a:prstClr val="black"/>
                </a:solidFill>
                <a:latin typeface="微软雅黑"/>
                <a:cs typeface="宋体" panose="02010600030101010101" pitchFamily="2" charset="-122"/>
              </a:rPr>
              <a:t> </a:t>
            </a:r>
            <a:endParaRPr lang="zh-CN" altLang="zh-CN" sz="2800" kern="100" dirty="0">
              <a:solidFill>
                <a:prstClr val="black"/>
              </a:solidFill>
              <a:latin typeface="微软雅黑"/>
              <a:cs typeface="Times New Roman" panose="02020603050405020304" pitchFamily="18" charset="0"/>
            </a:endParaRPr>
          </a:p>
          <a:p>
            <a:r>
              <a:rPr lang="en-US" altLang="zh-CN" sz="2800" kern="0" dirty="0" smtClean="0">
                <a:solidFill>
                  <a:prstClr val="black"/>
                </a:solidFill>
                <a:latin typeface="微软雅黑"/>
                <a:cs typeface="Times New Roman" panose="02020603050405020304" pitchFamily="18" charset="0"/>
              </a:rPr>
              <a:t>	B</a:t>
            </a:r>
            <a:r>
              <a:rPr lang="zh-CN" altLang="zh-CN" sz="2800" kern="0" dirty="0">
                <a:solidFill>
                  <a:prstClr val="black"/>
                </a:solidFill>
                <a:latin typeface="微软雅黑"/>
                <a:cs typeface="宋体" panose="02010600030101010101" pitchFamily="2" charset="-122"/>
              </a:rPr>
              <a:t>、</a:t>
            </a:r>
            <a:r>
              <a:rPr lang="en-US" altLang="zh-CN" sz="2800" kern="0" dirty="0">
                <a:solidFill>
                  <a:prstClr val="black"/>
                </a:solidFill>
                <a:latin typeface="微软雅黑"/>
                <a:cs typeface="宋体" panose="02010600030101010101" pitchFamily="2" charset="-122"/>
              </a:rPr>
              <a:t>&gt;&gt;&gt; False !=0</a:t>
            </a:r>
            <a:endParaRPr lang="zh-CN" altLang="zh-CN" sz="2800" kern="100" dirty="0">
              <a:solidFill>
                <a:prstClr val="black"/>
              </a:solidFill>
              <a:latin typeface="微软雅黑"/>
              <a:cs typeface="Times New Roman" panose="02020603050405020304" pitchFamily="18" charset="0"/>
            </a:endParaRPr>
          </a:p>
          <a:p>
            <a:r>
              <a:rPr lang="en-US" altLang="zh-CN" sz="2800" kern="0" dirty="0">
                <a:solidFill>
                  <a:prstClr val="black"/>
                </a:solidFill>
                <a:latin typeface="微软雅黑"/>
                <a:cs typeface="宋体" panose="02010600030101010101" pitchFamily="2" charset="-122"/>
              </a:rPr>
              <a:t> </a:t>
            </a:r>
            <a:endParaRPr lang="zh-CN" altLang="zh-CN" sz="2800" kern="100" dirty="0">
              <a:solidFill>
                <a:prstClr val="black"/>
              </a:solidFill>
              <a:latin typeface="微软雅黑"/>
              <a:cs typeface="Times New Roman" panose="02020603050405020304" pitchFamily="18" charset="0"/>
            </a:endParaRPr>
          </a:p>
          <a:p>
            <a:r>
              <a:rPr lang="en-US" altLang="zh-CN" sz="2800" kern="0" dirty="0" smtClean="0">
                <a:solidFill>
                  <a:prstClr val="black"/>
                </a:solidFill>
                <a:latin typeface="微软雅黑"/>
                <a:cs typeface="Times New Roman" panose="02020603050405020304" pitchFamily="18" charset="0"/>
              </a:rPr>
              <a:t>	C</a:t>
            </a:r>
            <a:r>
              <a:rPr lang="zh-CN" altLang="zh-CN" sz="2800" kern="0" dirty="0">
                <a:solidFill>
                  <a:prstClr val="black"/>
                </a:solidFill>
                <a:latin typeface="微软雅黑"/>
                <a:cs typeface="宋体" panose="02010600030101010101" pitchFamily="2" charset="-122"/>
              </a:rPr>
              <a:t>、</a:t>
            </a:r>
            <a:r>
              <a:rPr lang="en-US" altLang="zh-CN" sz="2800" kern="0" dirty="0">
                <a:solidFill>
                  <a:prstClr val="black"/>
                </a:solidFill>
                <a:latin typeface="微软雅黑"/>
                <a:cs typeface="宋体" panose="02010600030101010101" pitchFamily="2" charset="-122"/>
              </a:rPr>
              <a:t>&gt;&gt;&gt; 5 != 4</a:t>
            </a:r>
            <a:endParaRPr lang="zh-CN" altLang="zh-CN" sz="2800" kern="100" dirty="0">
              <a:solidFill>
                <a:prstClr val="black"/>
              </a:solidFill>
              <a:latin typeface="微软雅黑"/>
              <a:cs typeface="Times New Roman" panose="02020603050405020304" pitchFamily="18" charset="0"/>
            </a:endParaRPr>
          </a:p>
          <a:p>
            <a:r>
              <a:rPr lang="en-US" altLang="zh-CN" sz="2800" kern="0" dirty="0">
                <a:solidFill>
                  <a:prstClr val="black"/>
                </a:solidFill>
                <a:latin typeface="微软雅黑"/>
                <a:cs typeface="宋体" panose="02010600030101010101" pitchFamily="2" charset="-122"/>
              </a:rPr>
              <a:t> </a:t>
            </a:r>
            <a:endParaRPr lang="zh-CN" altLang="zh-CN" sz="2800" kern="100" dirty="0">
              <a:solidFill>
                <a:prstClr val="black"/>
              </a:solidFill>
              <a:latin typeface="微软雅黑"/>
              <a:cs typeface="Times New Roman" panose="02020603050405020304" pitchFamily="18" charset="0"/>
            </a:endParaRPr>
          </a:p>
          <a:p>
            <a:r>
              <a:rPr lang="en-US" altLang="zh-CN" sz="2800" kern="0" dirty="0" smtClean="0">
                <a:solidFill>
                  <a:prstClr val="black"/>
                </a:solidFill>
                <a:latin typeface="微软雅黑"/>
                <a:cs typeface="Times New Roman" panose="02020603050405020304" pitchFamily="18" charset="0"/>
              </a:rPr>
              <a:t>	D</a:t>
            </a:r>
            <a:r>
              <a:rPr lang="zh-CN" altLang="zh-CN" sz="2800" kern="0" dirty="0">
                <a:solidFill>
                  <a:prstClr val="black"/>
                </a:solidFill>
                <a:latin typeface="微软雅黑"/>
                <a:cs typeface="宋体" panose="02010600030101010101" pitchFamily="2" charset="-122"/>
              </a:rPr>
              <a:t>、</a:t>
            </a:r>
            <a:r>
              <a:rPr lang="en-US" altLang="zh-CN" sz="2800" kern="0" dirty="0">
                <a:solidFill>
                  <a:prstClr val="black"/>
                </a:solidFill>
                <a:latin typeface="微软雅黑"/>
                <a:cs typeface="宋体" panose="02010600030101010101" pitchFamily="2" charset="-122"/>
              </a:rPr>
              <a:t>&gt;&gt;&gt; 5 is not 4</a:t>
            </a:r>
            <a:endParaRPr lang="zh-CN" altLang="zh-CN" sz="2800" kern="100" dirty="0">
              <a:solidFill>
                <a:prstClr val="black"/>
              </a:solidFill>
              <a:latin typeface="微软雅黑"/>
              <a:cs typeface="Times New Roman" panose="02020603050405020304" pitchFamily="18" charset="0"/>
            </a:endParaRPr>
          </a:p>
        </p:txBody>
      </p:sp>
      <p:sp>
        <p:nvSpPr>
          <p:cNvPr id="4" name="TextBox 3"/>
          <p:cNvSpPr txBox="1"/>
          <p:nvPr/>
        </p:nvSpPr>
        <p:spPr>
          <a:xfrm>
            <a:off x="781968" y="189278"/>
            <a:ext cx="6254936" cy="461665"/>
          </a:xfrm>
          <a:prstGeom prst="rect">
            <a:avLst/>
          </a:prstGeom>
          <a:noFill/>
        </p:spPr>
        <p:txBody>
          <a:bodyPr wrap="square" rtlCol="0">
            <a:spAutoFit/>
          </a:bodyPr>
          <a:lstStyle/>
          <a:p>
            <a:pPr>
              <a:defRPr/>
            </a:pPr>
            <a:r>
              <a:rPr lang="zh-CN" altLang="en-US" sz="2400" b="1" spc="300" dirty="0" smtClean="0">
                <a:solidFill>
                  <a:srgbClr val="1E6787"/>
                </a:solidFill>
                <a:latin typeface="微软雅黑" pitchFamily="34" charset="-122"/>
              </a:rPr>
              <a:t>问题</a:t>
            </a:r>
            <a:r>
              <a:rPr lang="en-US" altLang="zh-CN" sz="2400" b="1" spc="300" dirty="0" smtClean="0">
                <a:solidFill>
                  <a:srgbClr val="1E6787"/>
                </a:solidFill>
                <a:latin typeface="微软雅黑" pitchFamily="34" charset="-122"/>
              </a:rPr>
              <a:t>3</a:t>
            </a:r>
            <a:endParaRPr lang="zh-CN" altLang="en-US" sz="2400" b="1" spc="300" dirty="0">
              <a:solidFill>
                <a:srgbClr val="1E6787"/>
              </a:solidFill>
              <a:latin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0" name="Freeform 30">
            <a:extLst>
              <a:ext uri="{FF2B5EF4-FFF2-40B4-BE49-F238E27FC236}">
                <a16:creationId xmlns:a16="http://schemas.microsoft.com/office/drawing/2014/main" id="{495061B8-7976-4AFA-A014-4176F5233C41}"/>
              </a:ext>
            </a:extLst>
          </p:cNvPr>
          <p:cNvSpPr>
            <a:spLocks noEditPoints="1"/>
          </p:cNvSpPr>
          <p:nvPr/>
        </p:nvSpPr>
        <p:spPr bwMode="auto">
          <a:xfrm>
            <a:off x="8692953" y="2284289"/>
            <a:ext cx="509509" cy="556063"/>
          </a:xfrm>
          <a:custGeom>
            <a:avLst/>
            <a:gdLst>
              <a:gd name="T0" fmla="*/ 0 w 512"/>
              <a:gd name="T1" fmla="*/ 437 h 517"/>
              <a:gd name="T2" fmla="*/ 75 w 512"/>
              <a:gd name="T3" fmla="*/ 512 h 517"/>
              <a:gd name="T4" fmla="*/ 128 w 512"/>
              <a:gd name="T5" fmla="*/ 491 h 517"/>
              <a:gd name="T6" fmla="*/ 264 w 512"/>
              <a:gd name="T7" fmla="*/ 354 h 517"/>
              <a:gd name="T8" fmla="*/ 301 w 512"/>
              <a:gd name="T9" fmla="*/ 391 h 517"/>
              <a:gd name="T10" fmla="*/ 315 w 512"/>
              <a:gd name="T11" fmla="*/ 443 h 517"/>
              <a:gd name="T12" fmla="*/ 367 w 512"/>
              <a:gd name="T13" fmla="*/ 496 h 517"/>
              <a:gd name="T14" fmla="*/ 443 w 512"/>
              <a:gd name="T15" fmla="*/ 497 h 517"/>
              <a:gd name="T16" fmla="*/ 443 w 512"/>
              <a:gd name="T17" fmla="*/ 421 h 517"/>
              <a:gd name="T18" fmla="*/ 390 w 512"/>
              <a:gd name="T19" fmla="*/ 368 h 517"/>
              <a:gd name="T20" fmla="*/ 338 w 512"/>
              <a:gd name="T21" fmla="*/ 354 h 517"/>
              <a:gd name="T22" fmla="*/ 301 w 512"/>
              <a:gd name="T23" fmla="*/ 318 h 517"/>
              <a:gd name="T24" fmla="*/ 325 w 512"/>
              <a:gd name="T25" fmla="*/ 294 h 517"/>
              <a:gd name="T26" fmla="*/ 468 w 512"/>
              <a:gd name="T27" fmla="*/ 255 h 517"/>
              <a:gd name="T28" fmla="*/ 512 w 512"/>
              <a:gd name="T29" fmla="*/ 161 h 517"/>
              <a:gd name="T30" fmla="*/ 512 w 512"/>
              <a:gd name="T31" fmla="*/ 160 h 517"/>
              <a:gd name="T32" fmla="*/ 491 w 512"/>
              <a:gd name="T33" fmla="*/ 139 h 517"/>
              <a:gd name="T34" fmla="*/ 475 w 512"/>
              <a:gd name="T35" fmla="*/ 145 h 517"/>
              <a:gd name="T36" fmla="*/ 469 w 512"/>
              <a:gd name="T37" fmla="*/ 151 h 517"/>
              <a:gd name="T38" fmla="*/ 448 w 512"/>
              <a:gd name="T39" fmla="*/ 172 h 517"/>
              <a:gd name="T40" fmla="*/ 394 w 512"/>
              <a:gd name="T41" fmla="*/ 193 h 517"/>
              <a:gd name="T42" fmla="*/ 341 w 512"/>
              <a:gd name="T43" fmla="*/ 171 h 517"/>
              <a:gd name="T44" fmla="*/ 319 w 512"/>
              <a:gd name="T45" fmla="*/ 118 h 517"/>
              <a:gd name="T46" fmla="*/ 340 w 512"/>
              <a:gd name="T47" fmla="*/ 64 h 517"/>
              <a:gd name="T48" fmla="*/ 361 w 512"/>
              <a:gd name="T49" fmla="*/ 43 h 517"/>
              <a:gd name="T50" fmla="*/ 367 w 512"/>
              <a:gd name="T51" fmla="*/ 37 h 517"/>
              <a:gd name="T52" fmla="*/ 373 w 512"/>
              <a:gd name="T53" fmla="*/ 21 h 517"/>
              <a:gd name="T54" fmla="*/ 352 w 512"/>
              <a:gd name="T55" fmla="*/ 0 h 517"/>
              <a:gd name="T56" fmla="*/ 351 w 512"/>
              <a:gd name="T57" fmla="*/ 0 h 517"/>
              <a:gd name="T58" fmla="*/ 257 w 512"/>
              <a:gd name="T59" fmla="*/ 44 h 517"/>
              <a:gd name="T60" fmla="*/ 218 w 512"/>
              <a:gd name="T61" fmla="*/ 187 h 517"/>
              <a:gd name="T62" fmla="*/ 194 w 512"/>
              <a:gd name="T63" fmla="*/ 211 h 517"/>
              <a:gd name="T64" fmla="*/ 96 w 512"/>
              <a:gd name="T65" fmla="*/ 112 h 517"/>
              <a:gd name="T66" fmla="*/ 96 w 512"/>
              <a:gd name="T67" fmla="*/ 85 h 517"/>
              <a:gd name="T68" fmla="*/ 32 w 512"/>
              <a:gd name="T69" fmla="*/ 53 h 517"/>
              <a:gd name="T70" fmla="*/ 0 w 512"/>
              <a:gd name="T71" fmla="*/ 85 h 517"/>
              <a:gd name="T72" fmla="*/ 32 w 512"/>
              <a:gd name="T73" fmla="*/ 149 h 517"/>
              <a:gd name="T74" fmla="*/ 59 w 512"/>
              <a:gd name="T75" fmla="*/ 149 h 517"/>
              <a:gd name="T76" fmla="*/ 157 w 512"/>
              <a:gd name="T77" fmla="*/ 248 h 517"/>
              <a:gd name="T78" fmla="*/ 21 w 512"/>
              <a:gd name="T79" fmla="*/ 384 h 517"/>
              <a:gd name="T80" fmla="*/ 0 w 512"/>
              <a:gd name="T81" fmla="*/ 437 h 517"/>
              <a:gd name="T82" fmla="*/ 53 w 512"/>
              <a:gd name="T83" fmla="*/ 432 h 517"/>
              <a:gd name="T84" fmla="*/ 80 w 512"/>
              <a:gd name="T85" fmla="*/ 405 h 517"/>
              <a:gd name="T86" fmla="*/ 107 w 512"/>
              <a:gd name="T87" fmla="*/ 432 h 517"/>
              <a:gd name="T88" fmla="*/ 80 w 512"/>
              <a:gd name="T89" fmla="*/ 459 h 517"/>
              <a:gd name="T90" fmla="*/ 53 w 512"/>
              <a:gd name="T91" fmla="*/ 43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7">
                <a:moveTo>
                  <a:pt x="0" y="437"/>
                </a:moveTo>
                <a:cubicBezTo>
                  <a:pt x="0" y="479"/>
                  <a:pt x="33" y="512"/>
                  <a:pt x="75" y="512"/>
                </a:cubicBezTo>
                <a:cubicBezTo>
                  <a:pt x="95" y="512"/>
                  <a:pt x="114" y="504"/>
                  <a:pt x="128" y="491"/>
                </a:cubicBezTo>
                <a:cubicBezTo>
                  <a:pt x="264" y="354"/>
                  <a:pt x="264" y="354"/>
                  <a:pt x="264" y="354"/>
                </a:cubicBezTo>
                <a:cubicBezTo>
                  <a:pt x="301" y="391"/>
                  <a:pt x="301" y="391"/>
                  <a:pt x="301" y="391"/>
                </a:cubicBezTo>
                <a:cubicBezTo>
                  <a:pt x="296" y="409"/>
                  <a:pt x="300" y="429"/>
                  <a:pt x="315" y="443"/>
                </a:cubicBezTo>
                <a:cubicBezTo>
                  <a:pt x="367" y="496"/>
                  <a:pt x="367" y="496"/>
                  <a:pt x="367" y="496"/>
                </a:cubicBezTo>
                <a:cubicBezTo>
                  <a:pt x="389" y="517"/>
                  <a:pt x="422" y="517"/>
                  <a:pt x="443" y="497"/>
                </a:cubicBezTo>
                <a:cubicBezTo>
                  <a:pt x="464" y="476"/>
                  <a:pt x="464" y="442"/>
                  <a:pt x="443" y="421"/>
                </a:cubicBezTo>
                <a:cubicBezTo>
                  <a:pt x="390" y="368"/>
                  <a:pt x="390" y="368"/>
                  <a:pt x="390" y="368"/>
                </a:cubicBezTo>
                <a:cubicBezTo>
                  <a:pt x="376" y="354"/>
                  <a:pt x="356" y="349"/>
                  <a:pt x="338" y="354"/>
                </a:cubicBezTo>
                <a:cubicBezTo>
                  <a:pt x="301" y="318"/>
                  <a:pt x="301" y="318"/>
                  <a:pt x="301" y="318"/>
                </a:cubicBezTo>
                <a:cubicBezTo>
                  <a:pt x="325" y="294"/>
                  <a:pt x="325" y="294"/>
                  <a:pt x="325" y="294"/>
                </a:cubicBezTo>
                <a:cubicBezTo>
                  <a:pt x="375" y="307"/>
                  <a:pt x="430" y="294"/>
                  <a:pt x="468" y="255"/>
                </a:cubicBezTo>
                <a:cubicBezTo>
                  <a:pt x="495" y="229"/>
                  <a:pt x="510" y="196"/>
                  <a:pt x="512" y="161"/>
                </a:cubicBezTo>
                <a:cubicBezTo>
                  <a:pt x="512" y="160"/>
                  <a:pt x="512" y="160"/>
                  <a:pt x="512" y="160"/>
                </a:cubicBezTo>
                <a:cubicBezTo>
                  <a:pt x="512" y="148"/>
                  <a:pt x="502" y="139"/>
                  <a:pt x="491" y="139"/>
                </a:cubicBezTo>
                <a:cubicBezTo>
                  <a:pt x="485" y="139"/>
                  <a:pt x="479" y="141"/>
                  <a:pt x="475" y="145"/>
                </a:cubicBezTo>
                <a:cubicBezTo>
                  <a:pt x="469" y="151"/>
                  <a:pt x="469" y="151"/>
                  <a:pt x="469" y="151"/>
                </a:cubicBezTo>
                <a:cubicBezTo>
                  <a:pt x="448" y="172"/>
                  <a:pt x="448" y="172"/>
                  <a:pt x="448" y="172"/>
                </a:cubicBezTo>
                <a:cubicBezTo>
                  <a:pt x="434" y="185"/>
                  <a:pt x="415" y="193"/>
                  <a:pt x="394" y="193"/>
                </a:cubicBezTo>
                <a:cubicBezTo>
                  <a:pt x="373" y="193"/>
                  <a:pt x="355" y="184"/>
                  <a:pt x="341" y="171"/>
                </a:cubicBezTo>
                <a:cubicBezTo>
                  <a:pt x="328" y="157"/>
                  <a:pt x="319" y="139"/>
                  <a:pt x="319" y="118"/>
                </a:cubicBezTo>
                <a:cubicBezTo>
                  <a:pt x="319" y="97"/>
                  <a:pt x="327" y="78"/>
                  <a:pt x="340" y="64"/>
                </a:cubicBezTo>
                <a:cubicBezTo>
                  <a:pt x="361" y="43"/>
                  <a:pt x="361" y="43"/>
                  <a:pt x="361" y="43"/>
                </a:cubicBezTo>
                <a:cubicBezTo>
                  <a:pt x="367" y="37"/>
                  <a:pt x="367" y="37"/>
                  <a:pt x="367" y="37"/>
                </a:cubicBezTo>
                <a:cubicBezTo>
                  <a:pt x="371" y="33"/>
                  <a:pt x="373" y="27"/>
                  <a:pt x="373" y="21"/>
                </a:cubicBezTo>
                <a:cubicBezTo>
                  <a:pt x="373" y="10"/>
                  <a:pt x="364" y="0"/>
                  <a:pt x="352" y="0"/>
                </a:cubicBezTo>
                <a:cubicBezTo>
                  <a:pt x="351" y="0"/>
                  <a:pt x="351" y="0"/>
                  <a:pt x="351" y="0"/>
                </a:cubicBezTo>
                <a:cubicBezTo>
                  <a:pt x="316" y="2"/>
                  <a:pt x="283" y="17"/>
                  <a:pt x="257" y="44"/>
                </a:cubicBezTo>
                <a:cubicBezTo>
                  <a:pt x="218" y="82"/>
                  <a:pt x="205" y="138"/>
                  <a:pt x="218" y="187"/>
                </a:cubicBezTo>
                <a:cubicBezTo>
                  <a:pt x="194" y="211"/>
                  <a:pt x="194" y="211"/>
                  <a:pt x="194" y="211"/>
                </a:cubicBezTo>
                <a:cubicBezTo>
                  <a:pt x="96" y="112"/>
                  <a:pt x="96" y="112"/>
                  <a:pt x="96" y="112"/>
                </a:cubicBezTo>
                <a:cubicBezTo>
                  <a:pt x="96" y="85"/>
                  <a:pt x="96" y="85"/>
                  <a:pt x="96" y="85"/>
                </a:cubicBezTo>
                <a:cubicBezTo>
                  <a:pt x="32" y="53"/>
                  <a:pt x="32" y="53"/>
                  <a:pt x="32" y="53"/>
                </a:cubicBezTo>
                <a:cubicBezTo>
                  <a:pt x="0" y="85"/>
                  <a:pt x="0" y="85"/>
                  <a:pt x="0" y="85"/>
                </a:cubicBezTo>
                <a:cubicBezTo>
                  <a:pt x="32" y="149"/>
                  <a:pt x="32" y="149"/>
                  <a:pt x="32" y="149"/>
                </a:cubicBezTo>
                <a:cubicBezTo>
                  <a:pt x="59" y="149"/>
                  <a:pt x="59" y="149"/>
                  <a:pt x="59" y="149"/>
                </a:cubicBezTo>
                <a:cubicBezTo>
                  <a:pt x="157" y="248"/>
                  <a:pt x="157" y="248"/>
                  <a:pt x="157" y="248"/>
                </a:cubicBezTo>
                <a:cubicBezTo>
                  <a:pt x="21" y="384"/>
                  <a:pt x="21" y="384"/>
                  <a:pt x="21" y="384"/>
                </a:cubicBezTo>
                <a:cubicBezTo>
                  <a:pt x="8" y="398"/>
                  <a:pt x="0" y="417"/>
                  <a:pt x="0" y="437"/>
                </a:cubicBezTo>
                <a:close/>
                <a:moveTo>
                  <a:pt x="53" y="432"/>
                </a:moveTo>
                <a:cubicBezTo>
                  <a:pt x="53" y="417"/>
                  <a:pt x="65" y="405"/>
                  <a:pt x="80" y="405"/>
                </a:cubicBezTo>
                <a:cubicBezTo>
                  <a:pt x="95" y="405"/>
                  <a:pt x="107" y="417"/>
                  <a:pt x="107" y="432"/>
                </a:cubicBezTo>
                <a:cubicBezTo>
                  <a:pt x="107" y="447"/>
                  <a:pt x="95" y="459"/>
                  <a:pt x="80" y="459"/>
                </a:cubicBezTo>
                <a:cubicBezTo>
                  <a:pt x="65" y="459"/>
                  <a:pt x="53" y="447"/>
                  <a:pt x="53" y="432"/>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pPr>
              <a:defRPr/>
            </a:pPr>
            <a:endParaRPr lang="zh-CN" altLang="en-US" sz="1350">
              <a:solidFill>
                <a:srgbClr val="2E2E2E"/>
              </a:solidFill>
            </a:endParaRPr>
          </a:p>
        </p:txBody>
      </p:sp>
      <p:sp>
        <p:nvSpPr>
          <p:cNvPr id="52" name="矩形 51">
            <a:extLst>
              <a:ext uri="{FF2B5EF4-FFF2-40B4-BE49-F238E27FC236}">
                <a16:creationId xmlns:a16="http://schemas.microsoft.com/office/drawing/2014/main" id="{A9B44262-B6CC-4182-84F6-82D9370D6F1A}"/>
              </a:ext>
            </a:extLst>
          </p:cNvPr>
          <p:cNvSpPr/>
          <p:nvPr/>
        </p:nvSpPr>
        <p:spPr>
          <a:xfrm>
            <a:off x="674376" y="2562320"/>
            <a:ext cx="860736" cy="1270604"/>
          </a:xfrm>
          <a:prstGeom prst="rect">
            <a:avLst/>
          </a:prstGeom>
        </p:spPr>
        <p:txBody>
          <a:bodyPr wrap="square">
            <a:spAutoFit/>
          </a:bodyPr>
          <a:lstStyle/>
          <a:p>
            <a:pPr indent="266700" algn="just">
              <a:lnSpc>
                <a:spcPct val="229000"/>
              </a:lnSpc>
              <a:defRPr/>
            </a:pPr>
            <a:r>
              <a:rPr lang="en-US" altLang="zh-CN" sz="4000" kern="100" dirty="0" smtClean="0">
                <a:solidFill>
                  <a:srgbClr val="FF0000"/>
                </a:solidFill>
                <a:latin typeface="微软雅黑"/>
                <a:cs typeface="Times New Roman" panose="02020603050405020304" pitchFamily="18" charset="0"/>
                <a:sym typeface="Wingdings" panose="05000000000000000000" pitchFamily="2" charset="2"/>
              </a:rPr>
              <a:t></a:t>
            </a:r>
            <a:endParaRPr lang="en-US" altLang="zh-CN" sz="4000" kern="100" dirty="0" smtClean="0">
              <a:solidFill>
                <a:srgbClr val="FF0000"/>
              </a:solidFill>
              <a:latin typeface="微软雅黑"/>
              <a:cs typeface="Times New Roman" panose="02020603050405020304" pitchFamily="18" charset="0"/>
            </a:endParaRPr>
          </a:p>
        </p:txBody>
      </p:sp>
    </p:spTree>
    <p:extLst>
      <p:ext uri="{BB962C8B-B14F-4D97-AF65-F5344CB8AC3E}">
        <p14:creationId xmlns:p14="http://schemas.microsoft.com/office/powerpoint/2010/main" val="281057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条件表达式</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7BA77F9-15CC-4F4F-9C10-6000390376F7}"/>
              </a:ext>
            </a:extLst>
          </p:cNvPr>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en-US" sz="2800" b="1" kern="100" dirty="0">
                <a:latin typeface="+mn-ea"/>
                <a:cs typeface="Times New Roman" panose="02020603050405020304" pitchFamily="18" charset="0"/>
              </a:rPr>
              <a:t>逻辑</a:t>
            </a:r>
            <a:r>
              <a:rPr lang="zh-CN" altLang="zh-CN" sz="2800" b="1" kern="100" dirty="0">
                <a:latin typeface="+mn-ea"/>
                <a:cs typeface="Times New Roman" panose="02020603050405020304" pitchFamily="18" charset="0"/>
              </a:rPr>
              <a:t>运算符</a:t>
            </a:r>
          </a:p>
        </p:txBody>
      </p:sp>
      <p:sp>
        <p:nvSpPr>
          <p:cNvPr id="3" name="矩形 2">
            <a:extLst>
              <a:ext uri="{FF2B5EF4-FFF2-40B4-BE49-F238E27FC236}">
                <a16:creationId xmlns:a16="http://schemas.microsoft.com/office/drawing/2014/main" id="{36AC5070-DEB7-4C19-BC01-CF00E0AF5707}"/>
              </a:ext>
            </a:extLst>
          </p:cNvPr>
          <p:cNvSpPr/>
          <p:nvPr/>
        </p:nvSpPr>
        <p:spPr>
          <a:xfrm>
            <a:off x="477215" y="1630833"/>
            <a:ext cx="11237570" cy="1135054"/>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当需要形成更复杂的条件表达式的时候，会使用到逻辑运算符</a:t>
            </a:r>
            <a:r>
              <a:rPr lang="en-US" altLang="zh-CN" sz="2400" kern="100" dirty="0">
                <a:solidFill>
                  <a:srgbClr val="FF0000"/>
                </a:solidFill>
                <a:latin typeface="+mn-ea"/>
                <a:cs typeface="Times New Roman" panose="02020603050405020304" pitchFamily="18" charset="0"/>
              </a:rPr>
              <a:t>and</a:t>
            </a:r>
            <a:r>
              <a:rPr lang="zh-CN" altLang="zh-CN" sz="2400" kern="100" dirty="0">
                <a:latin typeface="+mn-ea"/>
                <a:cs typeface="Times New Roman" panose="02020603050405020304" pitchFamily="18" charset="0"/>
              </a:rPr>
              <a:t>（并且），</a:t>
            </a:r>
            <a:r>
              <a:rPr lang="en-US" altLang="zh-CN" sz="2400" kern="100" dirty="0">
                <a:solidFill>
                  <a:srgbClr val="FF0000"/>
                </a:solidFill>
                <a:latin typeface="+mn-ea"/>
                <a:cs typeface="Times New Roman" panose="02020603050405020304" pitchFamily="18" charset="0"/>
              </a:rPr>
              <a:t>or</a:t>
            </a:r>
            <a:r>
              <a:rPr lang="zh-CN" altLang="zh-CN" sz="2400" kern="100" dirty="0">
                <a:latin typeface="+mn-ea"/>
                <a:cs typeface="Times New Roman" panose="02020603050405020304" pitchFamily="18" charset="0"/>
              </a:rPr>
              <a:t>（或者）和</a:t>
            </a:r>
            <a:r>
              <a:rPr lang="en-US" altLang="zh-CN" sz="2400" kern="100" dirty="0">
                <a:solidFill>
                  <a:srgbClr val="FF0000"/>
                </a:solidFill>
                <a:latin typeface="+mn-ea"/>
                <a:cs typeface="Times New Roman" panose="02020603050405020304" pitchFamily="18" charset="0"/>
              </a:rPr>
              <a:t>not</a:t>
            </a:r>
            <a:r>
              <a:rPr lang="zh-CN" altLang="zh-CN" sz="2400" kern="100" dirty="0">
                <a:latin typeface="+mn-ea"/>
                <a:cs typeface="Times New Roman" panose="02020603050405020304" pitchFamily="18" charset="0"/>
              </a:rPr>
              <a:t>（取反）。</a:t>
            </a:r>
          </a:p>
        </p:txBody>
      </p:sp>
      <p:pic>
        <p:nvPicPr>
          <p:cNvPr id="6" name="图片 5">
            <a:extLst>
              <a:ext uri="{FF2B5EF4-FFF2-40B4-BE49-F238E27FC236}">
                <a16:creationId xmlns:a16="http://schemas.microsoft.com/office/drawing/2014/main" id="{2A1E2FF0-466E-4874-A727-15459F6FC167}"/>
              </a:ext>
            </a:extLst>
          </p:cNvPr>
          <p:cNvPicPr>
            <a:picLocks noChangeAspect="1"/>
          </p:cNvPicPr>
          <p:nvPr/>
        </p:nvPicPr>
        <p:blipFill>
          <a:blip r:embed="rId3"/>
          <a:stretch>
            <a:fillRect/>
          </a:stretch>
        </p:blipFill>
        <p:spPr>
          <a:xfrm>
            <a:off x="674376" y="2953101"/>
            <a:ext cx="9523172" cy="278704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8590280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条件表达式</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5763886"/>
          </a:xfrm>
          <a:prstGeom prst="rect">
            <a:avLst/>
          </a:prstGeom>
        </p:spPr>
        <p:txBody>
          <a:bodyPr wrap="square">
            <a:spAutoFit/>
          </a:bodyPr>
          <a:lstStyle/>
          <a:p>
            <a:pPr>
              <a:lnSpc>
                <a:spcPts val="3400"/>
              </a:lnSpc>
              <a:spcAft>
                <a:spcPts val="1200"/>
              </a:spcAft>
            </a:pPr>
            <a:r>
              <a:rPr lang="zh-CN" altLang="zh-CN" sz="2400" dirty="0">
                <a:latin typeface="+mn-ea"/>
              </a:rPr>
              <a:t>使用各种运算符可以构建不同的条件表达式，例如：</a:t>
            </a:r>
          </a:p>
          <a:p>
            <a:pPr>
              <a:lnSpc>
                <a:spcPts val="3400"/>
              </a:lnSpc>
              <a:spcAft>
                <a:spcPts val="1200"/>
              </a:spcAft>
            </a:pPr>
            <a:r>
              <a:rPr lang="en-US" altLang="zh-CN" sz="2400" dirty="0">
                <a:latin typeface="+mn-ea"/>
              </a:rPr>
              <a:t>1</a:t>
            </a:r>
            <a:r>
              <a:rPr lang="zh-CN" altLang="zh-CN" sz="2400" dirty="0">
                <a:latin typeface="+mn-ea"/>
              </a:rPr>
              <a:t>）假设有整数</a:t>
            </a:r>
            <a:r>
              <a:rPr lang="en-US" altLang="zh-CN" sz="2400" dirty="0">
                <a:latin typeface="+mn-ea"/>
              </a:rPr>
              <a:t>x</a:t>
            </a:r>
            <a:r>
              <a:rPr lang="zh-CN" altLang="zh-CN" sz="2400" dirty="0">
                <a:latin typeface="+mn-ea"/>
              </a:rPr>
              <a:t>，表示</a:t>
            </a:r>
            <a:r>
              <a:rPr lang="en-US" altLang="zh-CN" sz="2400" dirty="0">
                <a:latin typeface="+mn-ea"/>
              </a:rPr>
              <a:t>x</a:t>
            </a:r>
            <a:r>
              <a:rPr lang="zh-CN" altLang="zh-CN" sz="2400" dirty="0">
                <a:latin typeface="+mn-ea"/>
              </a:rPr>
              <a:t>为一个偶数。</a:t>
            </a:r>
            <a:r>
              <a:rPr lang="en-US" altLang="zh-CN" sz="2400" dirty="0">
                <a:latin typeface="+mn-ea"/>
              </a:rPr>
              <a:t/>
            </a:r>
            <a:br>
              <a:rPr lang="en-US" altLang="zh-CN" sz="2400" dirty="0">
                <a:latin typeface="+mn-ea"/>
              </a:rPr>
            </a:br>
            <a:r>
              <a:rPr lang="en-US" altLang="zh-CN" sz="2400" dirty="0">
                <a:latin typeface="+mn-ea"/>
              </a:rPr>
              <a:t>       </a:t>
            </a:r>
            <a:r>
              <a:rPr lang="en-US" altLang="zh-CN" sz="2400" b="1" dirty="0">
                <a:solidFill>
                  <a:srgbClr val="0070C0"/>
                </a:solidFill>
                <a:latin typeface="+mn-ea"/>
              </a:rPr>
              <a:t>x % 2 == 0</a:t>
            </a:r>
            <a:endParaRPr lang="zh-CN" altLang="zh-CN" sz="2400" b="1" dirty="0">
              <a:solidFill>
                <a:srgbClr val="0070C0"/>
              </a:solidFill>
              <a:latin typeface="+mn-ea"/>
            </a:endParaRPr>
          </a:p>
          <a:p>
            <a:pPr>
              <a:lnSpc>
                <a:spcPts val="3400"/>
              </a:lnSpc>
              <a:spcAft>
                <a:spcPts val="1200"/>
              </a:spcAft>
            </a:pPr>
            <a:r>
              <a:rPr lang="en-US" altLang="zh-CN" sz="2400" dirty="0">
                <a:latin typeface="+mn-ea"/>
              </a:rPr>
              <a:t>2</a:t>
            </a:r>
            <a:r>
              <a:rPr lang="zh-CN" altLang="zh-CN" sz="2400" dirty="0">
                <a:latin typeface="+mn-ea"/>
              </a:rPr>
              <a:t>）假设有整数</a:t>
            </a:r>
            <a:r>
              <a:rPr lang="en-US" altLang="zh-CN" sz="2400" dirty="0">
                <a:latin typeface="+mn-ea"/>
              </a:rPr>
              <a:t>x</a:t>
            </a:r>
            <a:r>
              <a:rPr lang="zh-CN" altLang="zh-CN" sz="2400" dirty="0">
                <a:latin typeface="+mn-ea"/>
              </a:rPr>
              <a:t>，表示</a:t>
            </a:r>
            <a:r>
              <a:rPr lang="en-US" altLang="zh-CN" sz="2400" dirty="0">
                <a:latin typeface="+mn-ea"/>
              </a:rPr>
              <a:t>x</a:t>
            </a:r>
            <a:r>
              <a:rPr lang="zh-CN" altLang="zh-CN" sz="2400" dirty="0">
                <a:latin typeface="+mn-ea"/>
              </a:rPr>
              <a:t>是</a:t>
            </a:r>
            <a:r>
              <a:rPr lang="en-US" altLang="zh-CN" sz="2400" dirty="0">
                <a:latin typeface="+mn-ea"/>
              </a:rPr>
              <a:t>3</a:t>
            </a:r>
            <a:r>
              <a:rPr lang="zh-CN" altLang="zh-CN" sz="2400" dirty="0">
                <a:latin typeface="+mn-ea"/>
              </a:rPr>
              <a:t>的倍数且个位上数字为</a:t>
            </a:r>
            <a:r>
              <a:rPr lang="en-US" altLang="zh-CN" sz="2400" dirty="0">
                <a:latin typeface="+mn-ea"/>
              </a:rPr>
              <a:t>5</a:t>
            </a:r>
            <a:r>
              <a:rPr lang="zh-CN" altLang="zh-CN" sz="2400" dirty="0">
                <a:latin typeface="+mn-ea"/>
              </a:rPr>
              <a:t>。</a:t>
            </a:r>
            <a:r>
              <a:rPr lang="en-US" altLang="zh-CN" sz="2400" dirty="0">
                <a:latin typeface="+mn-ea"/>
              </a:rPr>
              <a:t/>
            </a:r>
            <a:br>
              <a:rPr lang="en-US" altLang="zh-CN" sz="2400" dirty="0">
                <a:latin typeface="+mn-ea"/>
              </a:rPr>
            </a:br>
            <a:r>
              <a:rPr lang="en-US" altLang="zh-CN" sz="2400" dirty="0">
                <a:latin typeface="+mn-ea"/>
              </a:rPr>
              <a:t>       </a:t>
            </a:r>
            <a:r>
              <a:rPr lang="en-US" altLang="zh-CN" sz="2400" b="1" dirty="0">
                <a:solidFill>
                  <a:srgbClr val="0070C0"/>
                </a:solidFill>
                <a:latin typeface="+mn-ea"/>
              </a:rPr>
              <a:t>x % 3 == 0 and x % 10 == 5</a:t>
            </a:r>
            <a:endParaRPr lang="zh-CN" altLang="zh-CN" sz="2400" b="1" dirty="0">
              <a:solidFill>
                <a:srgbClr val="0070C0"/>
              </a:solidFill>
              <a:latin typeface="+mn-ea"/>
            </a:endParaRPr>
          </a:p>
          <a:p>
            <a:pPr>
              <a:lnSpc>
                <a:spcPts val="3400"/>
              </a:lnSpc>
              <a:spcAft>
                <a:spcPts val="1200"/>
              </a:spcAft>
            </a:pPr>
            <a:r>
              <a:rPr lang="en-US" altLang="zh-CN" sz="2400" dirty="0">
                <a:latin typeface="+mn-ea"/>
              </a:rPr>
              <a:t>3</a:t>
            </a:r>
            <a:r>
              <a:rPr lang="zh-CN" altLang="zh-CN" sz="2400" dirty="0">
                <a:latin typeface="+mn-ea"/>
              </a:rPr>
              <a:t>）假设三角形的</a:t>
            </a:r>
            <a:r>
              <a:rPr lang="en-US" altLang="zh-CN" sz="2400" dirty="0">
                <a:latin typeface="+mn-ea"/>
              </a:rPr>
              <a:t>3</a:t>
            </a:r>
            <a:r>
              <a:rPr lang="zh-CN" altLang="zh-CN" sz="2400" dirty="0">
                <a:latin typeface="+mn-ea"/>
              </a:rPr>
              <a:t>条边分别为</a:t>
            </a:r>
            <a:r>
              <a:rPr lang="en-US" altLang="zh-CN" sz="2400" dirty="0">
                <a:latin typeface="+mn-ea"/>
              </a:rPr>
              <a:t>a</a:t>
            </a:r>
            <a:r>
              <a:rPr lang="zh-CN" altLang="zh-CN" sz="2400" dirty="0">
                <a:latin typeface="+mn-ea"/>
              </a:rPr>
              <a:t>，</a:t>
            </a:r>
            <a:r>
              <a:rPr lang="en-US" altLang="zh-CN" sz="2400" dirty="0">
                <a:latin typeface="+mn-ea"/>
              </a:rPr>
              <a:t>b</a:t>
            </a:r>
            <a:r>
              <a:rPr lang="zh-CN" altLang="zh-CN" sz="2400" dirty="0">
                <a:latin typeface="+mn-ea"/>
              </a:rPr>
              <a:t>，</a:t>
            </a:r>
            <a:r>
              <a:rPr lang="en-US" altLang="zh-CN" sz="2400" dirty="0">
                <a:latin typeface="+mn-ea"/>
              </a:rPr>
              <a:t>c</a:t>
            </a:r>
            <a:r>
              <a:rPr lang="zh-CN" altLang="zh-CN" sz="2400" dirty="0">
                <a:latin typeface="+mn-ea"/>
              </a:rPr>
              <a:t>，表示</a:t>
            </a:r>
            <a:r>
              <a:rPr lang="en-US" altLang="zh-CN" sz="2400" dirty="0">
                <a:latin typeface="+mn-ea"/>
              </a:rPr>
              <a:t>a</a:t>
            </a:r>
            <a:r>
              <a:rPr lang="zh-CN" altLang="zh-CN" sz="2400" dirty="0">
                <a:latin typeface="+mn-ea"/>
              </a:rPr>
              <a:t>，</a:t>
            </a:r>
            <a:r>
              <a:rPr lang="en-US" altLang="zh-CN" sz="2400" dirty="0">
                <a:latin typeface="+mn-ea"/>
              </a:rPr>
              <a:t>b</a:t>
            </a:r>
            <a:r>
              <a:rPr lang="zh-CN" altLang="zh-CN" sz="2400" dirty="0">
                <a:latin typeface="+mn-ea"/>
              </a:rPr>
              <a:t>，</a:t>
            </a:r>
            <a:r>
              <a:rPr lang="en-US" altLang="zh-CN" sz="2400" dirty="0">
                <a:latin typeface="+mn-ea"/>
              </a:rPr>
              <a:t>c</a:t>
            </a:r>
            <a:r>
              <a:rPr lang="zh-CN" altLang="zh-CN" sz="2400" dirty="0">
                <a:latin typeface="+mn-ea"/>
              </a:rPr>
              <a:t>能构成一个三角形。</a:t>
            </a:r>
            <a:r>
              <a:rPr lang="en-US" altLang="zh-CN" sz="2400" dirty="0">
                <a:latin typeface="+mn-ea"/>
              </a:rPr>
              <a:t/>
            </a:r>
            <a:br>
              <a:rPr lang="en-US" altLang="zh-CN" sz="2400" dirty="0">
                <a:latin typeface="+mn-ea"/>
              </a:rPr>
            </a:br>
            <a:r>
              <a:rPr lang="en-US" altLang="zh-CN" sz="2400" dirty="0">
                <a:latin typeface="+mn-ea"/>
              </a:rPr>
              <a:t>      </a:t>
            </a:r>
            <a:r>
              <a:rPr lang="en-US" altLang="zh-CN" sz="2400" b="1" dirty="0">
                <a:solidFill>
                  <a:srgbClr val="0070C0"/>
                </a:solidFill>
                <a:latin typeface="+mn-ea"/>
              </a:rPr>
              <a:t>(</a:t>
            </a:r>
            <a:r>
              <a:rPr lang="en-US" altLang="zh-CN" sz="2400" b="1" dirty="0" err="1">
                <a:solidFill>
                  <a:srgbClr val="0070C0"/>
                </a:solidFill>
                <a:latin typeface="+mn-ea"/>
              </a:rPr>
              <a:t>a+b</a:t>
            </a:r>
            <a:r>
              <a:rPr lang="en-US" altLang="zh-CN" sz="2400" b="1" dirty="0">
                <a:solidFill>
                  <a:srgbClr val="0070C0"/>
                </a:solidFill>
                <a:latin typeface="+mn-ea"/>
              </a:rPr>
              <a:t>&gt;c) and (</a:t>
            </a:r>
            <a:r>
              <a:rPr lang="en-US" altLang="zh-CN" sz="2400" b="1" dirty="0" err="1">
                <a:solidFill>
                  <a:srgbClr val="0070C0"/>
                </a:solidFill>
                <a:latin typeface="+mn-ea"/>
              </a:rPr>
              <a:t>b+c</a:t>
            </a:r>
            <a:r>
              <a:rPr lang="en-US" altLang="zh-CN" sz="2400" b="1" dirty="0">
                <a:solidFill>
                  <a:srgbClr val="0070C0"/>
                </a:solidFill>
                <a:latin typeface="+mn-ea"/>
              </a:rPr>
              <a:t>&gt;a) and (</a:t>
            </a:r>
            <a:r>
              <a:rPr lang="en-US" altLang="zh-CN" sz="2400" b="1" dirty="0" err="1">
                <a:solidFill>
                  <a:srgbClr val="0070C0"/>
                </a:solidFill>
                <a:latin typeface="+mn-ea"/>
              </a:rPr>
              <a:t>a+c</a:t>
            </a:r>
            <a:r>
              <a:rPr lang="en-US" altLang="zh-CN" sz="2400" b="1" dirty="0">
                <a:solidFill>
                  <a:srgbClr val="0070C0"/>
                </a:solidFill>
                <a:latin typeface="+mn-ea"/>
              </a:rPr>
              <a:t>&gt;b) and (a&gt;0) and (b&gt;0) and (c&gt;0)</a:t>
            </a:r>
            <a:endParaRPr lang="zh-CN" altLang="zh-CN" sz="2400" b="1" dirty="0">
              <a:solidFill>
                <a:srgbClr val="0070C0"/>
              </a:solidFill>
              <a:latin typeface="+mn-ea"/>
            </a:endParaRPr>
          </a:p>
          <a:p>
            <a:pPr>
              <a:lnSpc>
                <a:spcPts val="3400"/>
              </a:lnSpc>
              <a:spcAft>
                <a:spcPts val="1200"/>
              </a:spcAft>
            </a:pPr>
            <a:r>
              <a:rPr lang="en-US" altLang="zh-CN" sz="2400" dirty="0">
                <a:latin typeface="+mn-ea"/>
              </a:rPr>
              <a:t>4</a:t>
            </a:r>
            <a:r>
              <a:rPr lang="zh-CN" altLang="zh-CN" sz="2400" dirty="0">
                <a:latin typeface="+mn-ea"/>
              </a:rPr>
              <a:t>）假设年份</a:t>
            </a:r>
            <a:r>
              <a:rPr lang="en-US" altLang="zh-CN" sz="2400" dirty="0">
                <a:latin typeface="+mn-ea"/>
              </a:rPr>
              <a:t>year</a:t>
            </a:r>
            <a:r>
              <a:rPr lang="zh-CN" altLang="zh-CN" sz="2400" dirty="0">
                <a:latin typeface="+mn-ea"/>
              </a:rPr>
              <a:t>，则表示</a:t>
            </a:r>
            <a:r>
              <a:rPr lang="en-US" altLang="zh-CN" sz="2400" dirty="0">
                <a:latin typeface="+mn-ea"/>
              </a:rPr>
              <a:t>year</a:t>
            </a:r>
            <a:r>
              <a:rPr lang="zh-CN" altLang="zh-CN" sz="2400" dirty="0">
                <a:latin typeface="+mn-ea"/>
              </a:rPr>
              <a:t>为闰年条件是：如果</a:t>
            </a:r>
            <a:r>
              <a:rPr lang="en-US" altLang="zh-CN" sz="2400" dirty="0">
                <a:latin typeface="+mn-ea"/>
              </a:rPr>
              <a:t>year</a:t>
            </a:r>
            <a:r>
              <a:rPr lang="zh-CN" altLang="zh-CN" sz="2400" dirty="0">
                <a:latin typeface="+mn-ea"/>
              </a:rPr>
              <a:t>是</a:t>
            </a:r>
            <a:r>
              <a:rPr lang="en-US" altLang="zh-CN" sz="2400" dirty="0">
                <a:latin typeface="+mn-ea"/>
              </a:rPr>
              <a:t>4</a:t>
            </a:r>
            <a:r>
              <a:rPr lang="zh-CN" altLang="zh-CN" sz="2400" dirty="0">
                <a:latin typeface="+mn-ea"/>
              </a:rPr>
              <a:t>的倍数且不是</a:t>
            </a:r>
            <a:r>
              <a:rPr lang="en-US" altLang="zh-CN" sz="2400" dirty="0">
                <a:latin typeface="+mn-ea"/>
              </a:rPr>
              <a:t>100</a:t>
            </a:r>
            <a:r>
              <a:rPr lang="zh-CN" altLang="zh-CN" sz="2400" dirty="0">
                <a:latin typeface="+mn-ea"/>
              </a:rPr>
              <a:t>的倍数，或者</a:t>
            </a:r>
            <a:r>
              <a:rPr lang="en-US" altLang="zh-CN" sz="2400" dirty="0">
                <a:latin typeface="+mn-ea"/>
              </a:rPr>
              <a:t>year</a:t>
            </a:r>
            <a:r>
              <a:rPr lang="zh-CN" altLang="zh-CN" sz="2400" dirty="0">
                <a:latin typeface="+mn-ea"/>
              </a:rPr>
              <a:t>是</a:t>
            </a:r>
            <a:r>
              <a:rPr lang="en-US" altLang="zh-CN" sz="2400" dirty="0">
                <a:latin typeface="+mn-ea"/>
              </a:rPr>
              <a:t>400</a:t>
            </a:r>
            <a:r>
              <a:rPr lang="zh-CN" altLang="zh-CN" sz="2400" dirty="0">
                <a:latin typeface="+mn-ea"/>
              </a:rPr>
              <a:t>的倍数，那么</a:t>
            </a:r>
            <a:r>
              <a:rPr lang="en-US" altLang="zh-CN" sz="2400" dirty="0">
                <a:latin typeface="+mn-ea"/>
              </a:rPr>
              <a:t>year</a:t>
            </a:r>
            <a:r>
              <a:rPr lang="zh-CN" altLang="zh-CN" sz="2400" dirty="0">
                <a:latin typeface="+mn-ea"/>
              </a:rPr>
              <a:t>即为闰年。</a:t>
            </a:r>
            <a:r>
              <a:rPr lang="en-US" altLang="zh-CN" sz="2400" dirty="0">
                <a:latin typeface="+mn-ea"/>
              </a:rPr>
              <a:t/>
            </a:r>
            <a:br>
              <a:rPr lang="en-US" altLang="zh-CN" sz="2400" dirty="0">
                <a:latin typeface="+mn-ea"/>
              </a:rPr>
            </a:br>
            <a:r>
              <a:rPr lang="en-US" altLang="zh-CN" sz="2400" dirty="0">
                <a:latin typeface="+mn-ea"/>
              </a:rPr>
              <a:t>      </a:t>
            </a:r>
            <a:r>
              <a:rPr lang="en-US" altLang="zh-CN" sz="2400" b="1" dirty="0">
                <a:solidFill>
                  <a:srgbClr val="0070C0"/>
                </a:solidFill>
                <a:latin typeface="+mn-ea"/>
              </a:rPr>
              <a:t>(year % 4 == 0 and year % 100 != 0) or (year % 400 == 0)</a:t>
            </a:r>
            <a:endParaRPr lang="zh-CN" altLang="zh-CN" sz="2400" b="1" dirty="0">
              <a:solidFill>
                <a:srgbClr val="0070C0"/>
              </a:solidFill>
              <a:latin typeface="+mn-ea"/>
            </a:endParaRPr>
          </a:p>
          <a:p>
            <a:pPr>
              <a:lnSpc>
                <a:spcPts val="3400"/>
              </a:lnSpc>
              <a:spcAft>
                <a:spcPts val="1200"/>
              </a:spcAft>
            </a:pPr>
            <a:r>
              <a:rPr lang="zh-CN" altLang="zh-CN" sz="2000" b="1" dirty="0">
                <a:solidFill>
                  <a:srgbClr val="FF0000"/>
                </a:solidFill>
                <a:latin typeface="+mn-ea"/>
              </a:rPr>
              <a:t>这里注意关系运算符“</a:t>
            </a:r>
            <a:r>
              <a:rPr lang="en-US" altLang="zh-CN" sz="2000" b="1" dirty="0">
                <a:solidFill>
                  <a:srgbClr val="FF0000"/>
                </a:solidFill>
                <a:latin typeface="+mn-ea"/>
              </a:rPr>
              <a:t>==</a:t>
            </a:r>
            <a:r>
              <a:rPr lang="zh-CN" altLang="zh-CN" sz="2000" b="1" dirty="0">
                <a:solidFill>
                  <a:srgbClr val="FF0000"/>
                </a:solidFill>
                <a:latin typeface="+mn-ea"/>
              </a:rPr>
              <a:t>”和赋值符号“</a:t>
            </a:r>
            <a:r>
              <a:rPr lang="en-US" altLang="zh-CN" sz="2000" b="1" dirty="0">
                <a:solidFill>
                  <a:srgbClr val="FF0000"/>
                </a:solidFill>
                <a:latin typeface="+mn-ea"/>
              </a:rPr>
              <a:t>=</a:t>
            </a:r>
            <a:r>
              <a:rPr lang="zh-CN" altLang="zh-CN" sz="2000" b="1" dirty="0">
                <a:solidFill>
                  <a:srgbClr val="FF0000"/>
                </a:solidFill>
                <a:latin typeface="+mn-ea"/>
              </a:rPr>
              <a:t>”的区别。</a:t>
            </a:r>
          </a:p>
        </p:txBody>
      </p:sp>
    </p:spTree>
    <p:extLst>
      <p:ext uri="{BB962C8B-B14F-4D97-AF65-F5344CB8AC3E}">
        <p14:creationId xmlns:p14="http://schemas.microsoft.com/office/powerpoint/2010/main" val="116961582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选择结构</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02</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5" name="矩形 74">
            <a:extLst>
              <a:ext uri="{FF2B5EF4-FFF2-40B4-BE49-F238E27FC236}">
                <a16:creationId xmlns:a16="http://schemas.microsoft.com/office/drawing/2014/main" id="{36AC5070-DEB7-4C19-BC01-CF00E0AF5707}"/>
              </a:ext>
            </a:extLst>
          </p:cNvPr>
          <p:cNvSpPr/>
          <p:nvPr/>
        </p:nvSpPr>
        <p:spPr>
          <a:xfrm>
            <a:off x="3988682" y="3497774"/>
            <a:ext cx="3467195" cy="2298065"/>
          </a:xfrm>
          <a:prstGeom prst="rect">
            <a:avLst/>
          </a:prstGeom>
        </p:spPr>
        <p:txBody>
          <a:bodyPr wrap="square">
            <a:spAutoFit/>
          </a:bodyPr>
          <a:lstStyle/>
          <a:p>
            <a:pPr marL="342900" indent="-342900">
              <a:lnSpc>
                <a:spcPts val="3400"/>
              </a:lnSpc>
              <a:spcAft>
                <a:spcPts val="1200"/>
              </a:spcAft>
              <a:buFont typeface="Arial" panose="020B0604020202020204" pitchFamily="34" charset="0"/>
              <a:buChar char="•"/>
            </a:pPr>
            <a:r>
              <a:rPr lang="zh-CN" altLang="en-US" sz="2400" b="1" dirty="0">
                <a:solidFill>
                  <a:schemeClr val="bg1">
                    <a:lumMod val="95000"/>
                  </a:schemeClr>
                </a:solidFill>
                <a:latin typeface="+mn-ea"/>
              </a:rPr>
              <a:t>单分支</a:t>
            </a:r>
            <a:r>
              <a:rPr lang="zh-CN" altLang="en-US" sz="2400" b="1" dirty="0" smtClean="0">
                <a:solidFill>
                  <a:schemeClr val="bg1">
                    <a:lumMod val="95000"/>
                  </a:schemeClr>
                </a:solidFill>
                <a:latin typeface="+mn-ea"/>
              </a:rPr>
              <a:t>结构</a:t>
            </a:r>
            <a:endParaRPr lang="en-US" altLang="zh-CN" sz="2400" b="1" dirty="0" smtClean="0">
              <a:solidFill>
                <a:schemeClr val="bg1">
                  <a:lumMod val="95000"/>
                </a:schemeClr>
              </a:solidFill>
              <a:latin typeface="+mn-ea"/>
            </a:endParaRPr>
          </a:p>
          <a:p>
            <a:pPr marL="342900" indent="-342900">
              <a:lnSpc>
                <a:spcPts val="3400"/>
              </a:lnSpc>
              <a:spcAft>
                <a:spcPts val="1200"/>
              </a:spcAft>
              <a:buFont typeface="Arial" panose="020B0604020202020204" pitchFamily="34" charset="0"/>
              <a:buChar char="•"/>
            </a:pPr>
            <a:r>
              <a:rPr lang="zh-CN" altLang="en-US" sz="2400" b="1" dirty="0" smtClean="0">
                <a:solidFill>
                  <a:schemeClr val="bg1">
                    <a:lumMod val="95000"/>
                  </a:schemeClr>
                </a:solidFill>
                <a:latin typeface="+mn-ea"/>
              </a:rPr>
              <a:t>双</a:t>
            </a:r>
            <a:r>
              <a:rPr lang="zh-CN" altLang="en-US" sz="2400" b="1" dirty="0">
                <a:solidFill>
                  <a:schemeClr val="bg1">
                    <a:lumMod val="95000"/>
                  </a:schemeClr>
                </a:solidFill>
                <a:latin typeface="+mn-ea"/>
              </a:rPr>
              <a:t>分支</a:t>
            </a:r>
            <a:r>
              <a:rPr lang="zh-CN" altLang="en-US" sz="2400" b="1" dirty="0" smtClean="0">
                <a:solidFill>
                  <a:schemeClr val="bg1">
                    <a:lumMod val="95000"/>
                  </a:schemeClr>
                </a:solidFill>
                <a:latin typeface="+mn-ea"/>
              </a:rPr>
              <a:t>结构</a:t>
            </a:r>
            <a:endParaRPr lang="en-US" altLang="zh-CN" sz="2400" b="1" dirty="0" smtClean="0">
              <a:solidFill>
                <a:schemeClr val="bg1">
                  <a:lumMod val="95000"/>
                </a:schemeClr>
              </a:solidFill>
              <a:latin typeface="+mn-ea"/>
            </a:endParaRPr>
          </a:p>
          <a:p>
            <a:pPr marL="342900" indent="-342900">
              <a:lnSpc>
                <a:spcPts val="3400"/>
              </a:lnSpc>
              <a:spcAft>
                <a:spcPts val="1200"/>
              </a:spcAft>
              <a:buFont typeface="Arial" panose="020B0604020202020204" pitchFamily="34" charset="0"/>
              <a:buChar char="•"/>
            </a:pPr>
            <a:r>
              <a:rPr lang="zh-CN" altLang="en-US" sz="2400" b="1" dirty="0" smtClean="0">
                <a:solidFill>
                  <a:schemeClr val="bg1">
                    <a:lumMod val="95000"/>
                  </a:schemeClr>
                </a:solidFill>
                <a:latin typeface="+mn-ea"/>
              </a:rPr>
              <a:t>多</a:t>
            </a:r>
            <a:r>
              <a:rPr lang="zh-CN" altLang="en-US" sz="2400" b="1" dirty="0">
                <a:solidFill>
                  <a:schemeClr val="bg1">
                    <a:lumMod val="95000"/>
                  </a:schemeClr>
                </a:solidFill>
                <a:latin typeface="+mn-ea"/>
              </a:rPr>
              <a:t>分支</a:t>
            </a:r>
            <a:r>
              <a:rPr lang="zh-CN" altLang="en-US" sz="2400" b="1" dirty="0" smtClean="0">
                <a:solidFill>
                  <a:schemeClr val="bg1">
                    <a:lumMod val="95000"/>
                  </a:schemeClr>
                </a:solidFill>
                <a:latin typeface="+mn-ea"/>
              </a:rPr>
              <a:t>结构</a:t>
            </a:r>
            <a:endParaRPr lang="en-US" altLang="zh-CN" sz="2400" b="1" dirty="0">
              <a:solidFill>
                <a:schemeClr val="bg1">
                  <a:lumMod val="95000"/>
                </a:schemeClr>
              </a:solidFill>
              <a:latin typeface="+mn-ea"/>
            </a:endParaRPr>
          </a:p>
          <a:p>
            <a:pPr marL="342900" indent="-342900">
              <a:lnSpc>
                <a:spcPts val="3400"/>
              </a:lnSpc>
              <a:spcAft>
                <a:spcPts val="1200"/>
              </a:spcAft>
              <a:buFont typeface="Arial" panose="020B0604020202020204" pitchFamily="34" charset="0"/>
              <a:buChar char="•"/>
            </a:pPr>
            <a:r>
              <a:rPr lang="en-US" altLang="zh-CN" sz="2400" b="1" dirty="0" smtClean="0">
                <a:solidFill>
                  <a:schemeClr val="bg1">
                    <a:lumMod val="95000"/>
                  </a:schemeClr>
                </a:solidFill>
                <a:latin typeface="+mn-ea"/>
              </a:rPr>
              <a:t>if </a:t>
            </a:r>
            <a:r>
              <a:rPr lang="zh-CN" altLang="en-US" sz="2400" b="1" dirty="0">
                <a:solidFill>
                  <a:schemeClr val="bg1">
                    <a:lumMod val="95000"/>
                  </a:schemeClr>
                </a:solidFill>
                <a:latin typeface="+mn-ea"/>
              </a:rPr>
              <a:t>语句的</a:t>
            </a:r>
            <a:r>
              <a:rPr lang="zh-CN" altLang="en-US" sz="2400" b="1" dirty="0" smtClean="0">
                <a:solidFill>
                  <a:schemeClr val="bg1">
                    <a:lumMod val="95000"/>
                  </a:schemeClr>
                </a:solidFill>
                <a:latin typeface="+mn-ea"/>
              </a:rPr>
              <a:t>嵌套</a:t>
            </a:r>
            <a:endParaRPr lang="en-US" altLang="zh-CN" sz="2400" b="1" dirty="0">
              <a:solidFill>
                <a:schemeClr val="bg1">
                  <a:lumMod val="95000"/>
                </a:schemeClr>
              </a:solidFill>
              <a:latin typeface="+mn-ea"/>
            </a:endParaRPr>
          </a:p>
        </p:txBody>
      </p:sp>
    </p:spTree>
    <p:extLst>
      <p:ext uri="{BB962C8B-B14F-4D97-AF65-F5344CB8AC3E}">
        <p14:creationId xmlns:p14="http://schemas.microsoft.com/office/powerpoint/2010/main" val="23677812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问题</a:t>
            </a:r>
            <a:r>
              <a:rPr lang="zh-CN" altLang="en-US" sz="2400" dirty="0">
                <a:latin typeface="+mn-ea"/>
              </a:rPr>
              <a:t>：</a:t>
            </a:r>
            <a:r>
              <a:rPr lang="zh-CN" altLang="zh-CN" sz="2400" dirty="0"/>
              <a:t>输入三角形三条边的边长，计算三角形的面积。</a:t>
            </a:r>
            <a:endParaRPr lang="en-US" altLang="zh-CN" sz="2400" dirty="0"/>
          </a:p>
        </p:txBody>
      </p:sp>
      <p:sp>
        <p:nvSpPr>
          <p:cNvPr id="2" name="矩形 1">
            <a:extLst>
              <a:ext uri="{FF2B5EF4-FFF2-40B4-BE49-F238E27FC236}">
                <a16:creationId xmlns:a16="http://schemas.microsoft.com/office/drawing/2014/main" id="{C7540D27-3026-4488-90D0-BEFB5C908857}"/>
              </a:ext>
            </a:extLst>
          </p:cNvPr>
          <p:cNvSpPr/>
          <p:nvPr/>
        </p:nvSpPr>
        <p:spPr>
          <a:xfrm>
            <a:off x="530360" y="1474137"/>
            <a:ext cx="8421756"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solidFill>
                  <a:srgbClr val="FF9900"/>
                </a:solidFill>
                <a:latin typeface="Consolas" panose="020B0609020204030204" pitchFamily="49" charset="0"/>
              </a:rPr>
              <a:t>import</a:t>
            </a:r>
            <a:r>
              <a:rPr lang="zh-CN" altLang="en-US" sz="2400" dirty="0">
                <a:latin typeface="Consolas" panose="020B0609020204030204" pitchFamily="49" charset="0"/>
              </a:rPr>
              <a:t> math</a:t>
            </a:r>
          </a:p>
          <a:p>
            <a:pPr>
              <a:lnSpc>
                <a:spcPct val="150000"/>
              </a:lnSpc>
            </a:pPr>
            <a:r>
              <a:rPr lang="zh-CN" altLang="en-US" sz="2400" dirty="0">
                <a:latin typeface="Consolas" panose="020B0609020204030204" pitchFamily="49" charset="0"/>
              </a:rPr>
              <a:t>a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b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"请输入三角形的边长b："</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c = </a:t>
            </a:r>
            <a:r>
              <a:rPr lang="zh-CN" altLang="en-US" sz="2400" dirty="0">
                <a:solidFill>
                  <a:srgbClr val="7030A0"/>
                </a:solidFill>
                <a:latin typeface="Consolas" panose="020B0609020204030204" pitchFamily="49" charset="0"/>
              </a:rPr>
              <a:t>float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"请输入三角形的边长c："</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h = (a+b+c)/2</a:t>
            </a:r>
          </a:p>
          <a:p>
            <a:pPr>
              <a:lnSpc>
                <a:spcPct val="150000"/>
              </a:lnSpc>
            </a:pPr>
            <a:r>
              <a:rPr lang="zh-CN" altLang="en-US" sz="2400" dirty="0">
                <a:latin typeface="Consolas" panose="020B0609020204030204" pitchFamily="49" charset="0"/>
              </a:rPr>
              <a:t>area = math.sqrt(h*(h-a)*(h-b)*(h-c))</a:t>
            </a:r>
          </a:p>
          <a:p>
            <a:pPr>
              <a:lnSpc>
                <a:spcPct val="150000"/>
              </a:lnSpc>
            </a:pPr>
            <a:r>
              <a:rPr lang="zh-CN" altLang="en-US" sz="2400" dirty="0">
                <a:latin typeface="Consolas" panose="020B0609020204030204" pitchFamily="49" charset="0"/>
              </a:rPr>
              <a:t>print(</a:t>
            </a:r>
            <a:r>
              <a:rPr lang="zh-CN" altLang="en-US" sz="2400" dirty="0">
                <a:solidFill>
                  <a:srgbClr val="00B050"/>
                </a:solidFill>
                <a:latin typeface="Consolas" panose="020B0609020204030204" pitchFamily="49" charset="0"/>
              </a:rPr>
              <a:t>"三角形的面积为：{:.2f}".</a:t>
            </a:r>
            <a:r>
              <a:rPr lang="zh-CN" altLang="en-US" sz="2400" dirty="0">
                <a:latin typeface="Consolas" panose="020B0609020204030204" pitchFamily="49" charset="0"/>
              </a:rPr>
              <a:t>format(area))</a:t>
            </a:r>
          </a:p>
        </p:txBody>
      </p:sp>
      <p:pic>
        <p:nvPicPr>
          <p:cNvPr id="5" name="图片 4">
            <a:extLst>
              <a:ext uri="{FF2B5EF4-FFF2-40B4-BE49-F238E27FC236}">
                <a16:creationId xmlns:a16="http://schemas.microsoft.com/office/drawing/2014/main" id="{FB98A8C2-10D3-40E0-A635-ADF43C6D6C89}"/>
              </a:ext>
            </a:extLst>
          </p:cNvPr>
          <p:cNvPicPr>
            <a:picLocks noChangeAspect="1"/>
          </p:cNvPicPr>
          <p:nvPr/>
        </p:nvPicPr>
        <p:blipFill rotWithShape="1">
          <a:blip r:embed="rId3"/>
          <a:srcRect t="2548"/>
          <a:stretch/>
        </p:blipFill>
        <p:spPr>
          <a:xfrm>
            <a:off x="2727876" y="4290630"/>
            <a:ext cx="9209019" cy="2481430"/>
          </a:xfrm>
          <a:prstGeom prst="rect">
            <a:avLst/>
          </a:prstGeom>
          <a:ln>
            <a:solidFill>
              <a:schemeClr val="tx1"/>
            </a:solidFill>
          </a:ln>
          <a:effectLst>
            <a:outerShdw blurRad="50800" dist="38100" dir="2700000" algn="tl" rotWithShape="0">
              <a:prstClr val="black">
                <a:alpha val="40000"/>
              </a:prstClr>
            </a:outerShdw>
          </a:effectLst>
        </p:spPr>
      </p:pic>
      <p:sp>
        <p:nvSpPr>
          <p:cNvPr id="10" name="标注: 线形 9">
            <a:extLst>
              <a:ext uri="{FF2B5EF4-FFF2-40B4-BE49-F238E27FC236}">
                <a16:creationId xmlns:a16="http://schemas.microsoft.com/office/drawing/2014/main" id="{6187286C-B992-4CC1-B357-9A90BB4F1B6A}"/>
              </a:ext>
            </a:extLst>
          </p:cNvPr>
          <p:cNvSpPr/>
          <p:nvPr/>
        </p:nvSpPr>
        <p:spPr>
          <a:xfrm>
            <a:off x="7825289" y="3001416"/>
            <a:ext cx="4191119" cy="1061653"/>
          </a:xfrm>
          <a:prstGeom prst="borderCallout1">
            <a:avLst>
              <a:gd name="adj1" fmla="val 48708"/>
              <a:gd name="adj2" fmla="val 224"/>
              <a:gd name="adj3" fmla="val 159310"/>
              <a:gd name="adj4" fmla="val -30589"/>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000" dirty="0">
                <a:latin typeface="+mn-ea"/>
              </a:rPr>
              <a:t>运行后程序报错，原因是输入的数据无法构成一个三角形，输入有误！</a:t>
            </a:r>
            <a:endParaRPr lang="zh-CN" altLang="en-US" dirty="0"/>
          </a:p>
        </p:txBody>
      </p:sp>
    </p:spTree>
    <p:extLst>
      <p:ext uri="{BB962C8B-B14F-4D97-AF65-F5344CB8AC3E}">
        <p14:creationId xmlns:p14="http://schemas.microsoft.com/office/powerpoint/2010/main" val="347015289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问题</a:t>
            </a:r>
            <a:r>
              <a:rPr lang="zh-CN" altLang="en-US" sz="2400" dirty="0">
                <a:latin typeface="+mn-ea"/>
              </a:rPr>
              <a:t>：</a:t>
            </a:r>
            <a:r>
              <a:rPr lang="zh-CN" altLang="zh-CN" sz="2400" dirty="0"/>
              <a:t>输入三角形三条边的边长，计算三角形的面积。</a:t>
            </a:r>
            <a:endParaRPr lang="en-US" altLang="zh-CN" sz="2400" dirty="0"/>
          </a:p>
        </p:txBody>
      </p:sp>
      <p:sp>
        <p:nvSpPr>
          <p:cNvPr id="2" name="矩形 1">
            <a:extLst>
              <a:ext uri="{FF2B5EF4-FFF2-40B4-BE49-F238E27FC236}">
                <a16:creationId xmlns:a16="http://schemas.microsoft.com/office/drawing/2014/main" id="{C7540D27-3026-4488-90D0-BEFB5C908857}"/>
              </a:ext>
            </a:extLst>
          </p:cNvPr>
          <p:cNvSpPr/>
          <p:nvPr/>
        </p:nvSpPr>
        <p:spPr>
          <a:xfrm>
            <a:off x="530360" y="1474138"/>
            <a:ext cx="6181158" cy="332398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000" dirty="0">
                <a:solidFill>
                  <a:srgbClr val="FFC000"/>
                </a:solidFill>
                <a:latin typeface="Consolas" panose="020B0609020204030204" pitchFamily="49" charset="0"/>
              </a:rPr>
              <a:t>import</a:t>
            </a:r>
            <a:r>
              <a:rPr lang="zh-CN" altLang="en-US" sz="2000" dirty="0">
                <a:latin typeface="Consolas" panose="020B0609020204030204" pitchFamily="49" charset="0"/>
              </a:rPr>
              <a:t> math</a:t>
            </a:r>
          </a:p>
          <a:p>
            <a:pPr>
              <a:lnSpc>
                <a:spcPct val="150000"/>
              </a:lnSpc>
            </a:pPr>
            <a:r>
              <a:rPr lang="zh-CN" altLang="en-US" sz="2000" dirty="0">
                <a:latin typeface="Consolas" panose="020B0609020204030204" pitchFamily="49" charset="0"/>
              </a:rPr>
              <a:t>a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"请输入三角形的边长a："</a:t>
            </a:r>
            <a:r>
              <a:rPr lang="zh-CN" altLang="en-US" sz="2000" dirty="0">
                <a:latin typeface="Consolas" panose="020B0609020204030204" pitchFamily="49" charset="0"/>
              </a:rPr>
              <a:t>))</a:t>
            </a:r>
          </a:p>
          <a:p>
            <a:pPr>
              <a:lnSpc>
                <a:spcPct val="150000"/>
              </a:lnSpc>
            </a:pPr>
            <a:r>
              <a:rPr lang="zh-CN" altLang="en-US" sz="2000" dirty="0">
                <a:latin typeface="Consolas" panose="020B0609020204030204" pitchFamily="49" charset="0"/>
              </a:rPr>
              <a:t>b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"请输入三角形的边长b："</a:t>
            </a:r>
            <a:r>
              <a:rPr lang="zh-CN" altLang="en-US" sz="2000" dirty="0">
                <a:latin typeface="Consolas" panose="020B0609020204030204" pitchFamily="49" charset="0"/>
              </a:rPr>
              <a:t>))</a:t>
            </a:r>
          </a:p>
          <a:p>
            <a:pPr>
              <a:lnSpc>
                <a:spcPct val="150000"/>
              </a:lnSpc>
            </a:pPr>
            <a:r>
              <a:rPr lang="zh-CN" altLang="en-US" sz="2000" dirty="0">
                <a:latin typeface="Consolas" panose="020B0609020204030204" pitchFamily="49" charset="0"/>
              </a:rPr>
              <a:t>c = </a:t>
            </a:r>
            <a:r>
              <a:rPr lang="zh-CN" altLang="en-US" sz="2000" dirty="0">
                <a:solidFill>
                  <a:srgbClr val="7030A0"/>
                </a:solidFill>
                <a:latin typeface="Consolas" panose="020B0609020204030204" pitchFamily="49" charset="0"/>
              </a:rPr>
              <a:t>float</a:t>
            </a:r>
            <a:r>
              <a:rPr lang="zh-CN" altLang="en-US" sz="2000" dirty="0">
                <a:latin typeface="Consolas" panose="020B0609020204030204" pitchFamily="49" charset="0"/>
              </a:rPr>
              <a:t>(</a:t>
            </a:r>
            <a:r>
              <a:rPr lang="zh-CN" altLang="en-US" sz="2000" dirty="0">
                <a:solidFill>
                  <a:srgbClr val="7030A0"/>
                </a:solidFill>
                <a:latin typeface="Consolas" panose="020B0609020204030204" pitchFamily="49" charset="0"/>
              </a:rPr>
              <a:t>input</a:t>
            </a:r>
            <a:r>
              <a:rPr lang="zh-CN" altLang="en-US" sz="2000" dirty="0">
                <a:latin typeface="Consolas" panose="020B0609020204030204" pitchFamily="49" charset="0"/>
              </a:rPr>
              <a:t>(</a:t>
            </a:r>
            <a:r>
              <a:rPr lang="zh-CN" altLang="en-US" sz="2000" dirty="0">
                <a:solidFill>
                  <a:srgbClr val="00B050"/>
                </a:solidFill>
                <a:latin typeface="Consolas" panose="020B0609020204030204" pitchFamily="49" charset="0"/>
              </a:rPr>
              <a:t>"请输入三角形的边长c："</a:t>
            </a:r>
            <a:r>
              <a:rPr lang="zh-CN" altLang="en-US" sz="2000" dirty="0">
                <a:latin typeface="Consolas" panose="020B0609020204030204" pitchFamily="49" charset="0"/>
              </a:rPr>
              <a:t>))</a:t>
            </a:r>
          </a:p>
          <a:p>
            <a:pPr>
              <a:lnSpc>
                <a:spcPct val="150000"/>
              </a:lnSpc>
            </a:pPr>
            <a:r>
              <a:rPr lang="zh-CN" altLang="en-US" sz="2000" dirty="0">
                <a:latin typeface="Consolas" panose="020B0609020204030204" pitchFamily="49" charset="0"/>
              </a:rPr>
              <a:t>h = (a+b+c)/2</a:t>
            </a:r>
          </a:p>
          <a:p>
            <a:pPr>
              <a:lnSpc>
                <a:spcPct val="150000"/>
              </a:lnSpc>
            </a:pPr>
            <a:r>
              <a:rPr lang="zh-CN" altLang="en-US" sz="2000" dirty="0">
                <a:latin typeface="Consolas" panose="020B0609020204030204" pitchFamily="49" charset="0"/>
              </a:rPr>
              <a:t>area = math.sqrt(h*(h-a)*(h-b)*(h-c))</a:t>
            </a:r>
          </a:p>
          <a:p>
            <a:pPr>
              <a:lnSpc>
                <a:spcPct val="150000"/>
              </a:lnSpc>
            </a:pPr>
            <a:r>
              <a:rPr lang="zh-CN" altLang="en-US" sz="2000" dirty="0">
                <a:latin typeface="Consolas" panose="020B0609020204030204" pitchFamily="49" charset="0"/>
              </a:rPr>
              <a:t>print(</a:t>
            </a:r>
            <a:r>
              <a:rPr lang="zh-CN" altLang="en-US" sz="2000" dirty="0">
                <a:solidFill>
                  <a:srgbClr val="00B050"/>
                </a:solidFill>
                <a:latin typeface="Consolas" panose="020B0609020204030204" pitchFamily="49" charset="0"/>
              </a:rPr>
              <a:t>"三角形的面积为：{:.2f}".</a:t>
            </a:r>
            <a:r>
              <a:rPr lang="zh-CN" altLang="en-US" sz="2000" dirty="0">
                <a:latin typeface="Consolas" panose="020B0609020204030204" pitchFamily="49" charset="0"/>
              </a:rPr>
              <a:t>format(area))</a:t>
            </a:r>
          </a:p>
        </p:txBody>
      </p:sp>
      <p:sp>
        <p:nvSpPr>
          <p:cNvPr id="6" name="矩形 5">
            <a:extLst>
              <a:ext uri="{FF2B5EF4-FFF2-40B4-BE49-F238E27FC236}">
                <a16:creationId xmlns:a16="http://schemas.microsoft.com/office/drawing/2014/main" id="{D401949E-C56B-4256-8FD4-F40D8A8B22D4}"/>
              </a:ext>
            </a:extLst>
          </p:cNvPr>
          <p:cNvSpPr/>
          <p:nvPr/>
        </p:nvSpPr>
        <p:spPr>
          <a:xfrm>
            <a:off x="7036904" y="1792189"/>
            <a:ext cx="4744279" cy="2797048"/>
          </a:xfrm>
          <a:prstGeom prst="rect">
            <a:avLst/>
          </a:prstGeom>
        </p:spPr>
        <p:txBody>
          <a:bodyPr wrap="square">
            <a:spAutoFit/>
          </a:bodyPr>
          <a:lstStyle/>
          <a:p>
            <a:pPr>
              <a:lnSpc>
                <a:spcPct val="150000"/>
              </a:lnSpc>
            </a:pPr>
            <a:r>
              <a:rPr lang="zh-CN" altLang="zh-CN" sz="2400" dirty="0">
                <a:latin typeface="+mn-ea"/>
                <a:cs typeface="Times New Roman" panose="02020603050405020304" pitchFamily="18" charset="0"/>
              </a:rPr>
              <a:t>程序就必须根据不同的情况做出不同的处理，程序出现了</a:t>
            </a:r>
            <a:r>
              <a:rPr lang="zh-CN" altLang="zh-CN" sz="2400" dirty="0">
                <a:solidFill>
                  <a:srgbClr val="FF0000"/>
                </a:solidFill>
                <a:latin typeface="+mn-ea"/>
                <a:cs typeface="Times New Roman" panose="02020603050405020304" pitchFamily="18" charset="0"/>
              </a:rPr>
              <a:t>分支</a:t>
            </a:r>
            <a:r>
              <a:rPr lang="zh-CN" altLang="zh-CN" sz="2400" dirty="0">
                <a:latin typeface="+mn-ea"/>
                <a:cs typeface="Times New Roman" panose="02020603050405020304" pitchFamily="18" charset="0"/>
              </a:rPr>
              <a:t>，</a:t>
            </a:r>
            <a:r>
              <a:rPr lang="zh-CN" altLang="en-US" sz="2400" dirty="0">
                <a:solidFill>
                  <a:srgbClr val="FF0000"/>
                </a:solidFill>
                <a:latin typeface="+mn-ea"/>
                <a:cs typeface="Times New Roman" panose="02020603050405020304" pitchFamily="18" charset="0"/>
              </a:rPr>
              <a:t>如果</a:t>
            </a:r>
            <a:r>
              <a:rPr lang="zh-CN" altLang="zh-CN" sz="2400" dirty="0">
                <a:latin typeface="+mn-ea"/>
                <a:cs typeface="Times New Roman" panose="02020603050405020304" pitchFamily="18" charset="0"/>
              </a:rPr>
              <a:t>输入的三角形三边边长为合法数据时，程序才会求面积值，</a:t>
            </a:r>
            <a:r>
              <a:rPr lang="zh-CN" altLang="zh-CN" sz="2400" dirty="0">
                <a:solidFill>
                  <a:srgbClr val="FF0000"/>
                </a:solidFill>
                <a:latin typeface="+mn-ea"/>
                <a:cs typeface="Times New Roman" panose="02020603050405020304" pitchFamily="18" charset="0"/>
              </a:rPr>
              <a:t>否则</a:t>
            </a:r>
            <a:r>
              <a:rPr lang="zh-CN" altLang="zh-CN" sz="2400" dirty="0">
                <a:latin typeface="+mn-ea"/>
                <a:cs typeface="Times New Roman" panose="02020603050405020304" pitchFamily="18" charset="0"/>
              </a:rPr>
              <a:t>应该告诉用户“数据有误”</a:t>
            </a:r>
            <a:endParaRPr lang="zh-CN" altLang="en-US" sz="2400" dirty="0">
              <a:latin typeface="+mn-ea"/>
            </a:endParaRPr>
          </a:p>
        </p:txBody>
      </p:sp>
    </p:spTree>
    <p:extLst>
      <p:ext uri="{BB962C8B-B14F-4D97-AF65-F5344CB8AC3E}">
        <p14:creationId xmlns:p14="http://schemas.microsoft.com/office/powerpoint/2010/main" val="547067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498855"/>
          </a:xfrm>
          <a:prstGeom prst="rect">
            <a:avLst/>
          </a:prstGeom>
        </p:spPr>
        <p:txBody>
          <a:bodyPr wrap="square">
            <a:spAutoFit/>
          </a:bodyPr>
          <a:lstStyle/>
          <a:p>
            <a:pPr>
              <a:lnSpc>
                <a:spcPts val="3400"/>
              </a:lnSpc>
              <a:spcAft>
                <a:spcPts val="1200"/>
              </a:spcAft>
            </a:pPr>
            <a:r>
              <a:rPr lang="zh-CN" altLang="en-US" sz="2400" b="1" dirty="0">
                <a:latin typeface="+mn-ea"/>
              </a:rPr>
              <a:t>单分支结构：</a:t>
            </a:r>
            <a:r>
              <a:rPr lang="en-US" altLang="zh-CN" sz="2400" b="1" dirty="0">
                <a:latin typeface="+mn-ea"/>
              </a:rPr>
              <a:t>if </a:t>
            </a:r>
            <a:r>
              <a:rPr lang="zh-CN" altLang="en-US" sz="2400" b="1" dirty="0">
                <a:latin typeface="+mn-ea"/>
              </a:rPr>
              <a:t>语句</a:t>
            </a:r>
            <a:endParaRPr lang="en-US" altLang="zh-CN" sz="2400" dirty="0"/>
          </a:p>
        </p:txBody>
      </p:sp>
      <p:sp>
        <p:nvSpPr>
          <p:cNvPr id="2" name="矩形 1">
            <a:extLst>
              <a:ext uri="{FF2B5EF4-FFF2-40B4-BE49-F238E27FC236}">
                <a16:creationId xmlns:a16="http://schemas.microsoft.com/office/drawing/2014/main" id="{C7540D27-3026-4488-90D0-BEFB5C908857}"/>
              </a:ext>
            </a:extLst>
          </p:cNvPr>
          <p:cNvSpPr/>
          <p:nvPr/>
        </p:nvSpPr>
        <p:spPr>
          <a:xfrm>
            <a:off x="530360" y="1474138"/>
            <a:ext cx="3405536" cy="140660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800" dirty="0">
                <a:latin typeface="Consolas" panose="020B0609020204030204" pitchFamily="49" charset="0"/>
              </a:rPr>
              <a:t>if  </a:t>
            </a:r>
            <a:r>
              <a:rPr lang="zh-CN" altLang="zh-CN" sz="2800" dirty="0">
                <a:latin typeface="Consolas" panose="020B0609020204030204" pitchFamily="49" charset="0"/>
              </a:rPr>
              <a:t>条件表达式</a:t>
            </a:r>
            <a:r>
              <a:rPr lang="en-US" altLang="zh-CN" sz="3200" b="1" dirty="0">
                <a:solidFill>
                  <a:srgbClr val="FF0000"/>
                </a:solidFill>
                <a:latin typeface="Consolas" panose="020B0609020204030204" pitchFamily="49" charset="0"/>
              </a:rPr>
              <a:t>:</a:t>
            </a:r>
            <a:endParaRPr lang="zh-CN" altLang="zh-CN" sz="2800" b="1" dirty="0">
              <a:solidFill>
                <a:srgbClr val="FF0000"/>
              </a:solidFill>
              <a:latin typeface="Consolas" panose="020B0609020204030204" pitchFamily="49" charset="0"/>
            </a:endParaRPr>
          </a:p>
          <a:p>
            <a:pPr>
              <a:lnSpc>
                <a:spcPct val="150000"/>
              </a:lnSpc>
            </a:pPr>
            <a:r>
              <a:rPr lang="en-US" altLang="zh-CN" sz="2800" dirty="0">
                <a:latin typeface="Consolas" panose="020B0609020204030204" pitchFamily="49" charset="0"/>
              </a:rPr>
              <a:t>	</a:t>
            </a:r>
            <a:r>
              <a:rPr lang="zh-CN" altLang="zh-CN" sz="2800" dirty="0">
                <a:latin typeface="Consolas" panose="020B0609020204030204" pitchFamily="49" charset="0"/>
              </a:rPr>
              <a:t>语句块</a:t>
            </a:r>
          </a:p>
        </p:txBody>
      </p:sp>
      <p:sp>
        <p:nvSpPr>
          <p:cNvPr id="10" name="标注: 线形 9">
            <a:extLst>
              <a:ext uri="{FF2B5EF4-FFF2-40B4-BE49-F238E27FC236}">
                <a16:creationId xmlns:a16="http://schemas.microsoft.com/office/drawing/2014/main" id="{B4F8D2F3-95A2-4F3C-BA40-BA008DD6E72E}"/>
              </a:ext>
            </a:extLst>
          </p:cNvPr>
          <p:cNvSpPr/>
          <p:nvPr/>
        </p:nvSpPr>
        <p:spPr>
          <a:xfrm>
            <a:off x="4196669" y="578040"/>
            <a:ext cx="6326232" cy="883415"/>
          </a:xfrm>
          <a:prstGeom prst="borderCallout1">
            <a:avLst>
              <a:gd name="adj1" fmla="val 48708"/>
              <a:gd name="adj2" fmla="val 224"/>
              <a:gd name="adj3" fmla="val 141670"/>
              <a:gd name="adj4" fmla="val -1429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2400" dirty="0">
                <a:latin typeface="+mn-ea"/>
              </a:rPr>
              <a:t>条件表达式后面的</a:t>
            </a:r>
            <a:r>
              <a:rPr lang="zh-CN" altLang="zh-CN" sz="2400" dirty="0">
                <a:solidFill>
                  <a:srgbClr val="FF0000"/>
                </a:solidFill>
                <a:latin typeface="+mn-ea"/>
              </a:rPr>
              <a:t>“</a:t>
            </a:r>
            <a:r>
              <a:rPr lang="en-US" altLang="zh-CN" sz="2400" dirty="0">
                <a:solidFill>
                  <a:srgbClr val="FF0000"/>
                </a:solidFill>
                <a:latin typeface="+mn-ea"/>
              </a:rPr>
              <a:t>:</a:t>
            </a:r>
            <a:r>
              <a:rPr lang="zh-CN" altLang="zh-CN" sz="2400" dirty="0">
                <a:solidFill>
                  <a:srgbClr val="FF0000"/>
                </a:solidFill>
                <a:latin typeface="+mn-ea"/>
              </a:rPr>
              <a:t>”</a:t>
            </a:r>
            <a:r>
              <a:rPr lang="zh-CN" altLang="zh-CN" sz="2400" dirty="0">
                <a:latin typeface="+mn-ea"/>
              </a:rPr>
              <a:t>不可缺少</a:t>
            </a:r>
            <a:r>
              <a:rPr lang="zh-CN" altLang="en-US" sz="2400" dirty="0">
                <a:latin typeface="+mn-ea"/>
              </a:rPr>
              <a:t>。</a:t>
            </a:r>
            <a:endParaRPr lang="zh-CN" altLang="zh-CN" sz="2400" dirty="0">
              <a:latin typeface="+mn-ea"/>
            </a:endParaRPr>
          </a:p>
        </p:txBody>
      </p:sp>
      <p:sp>
        <p:nvSpPr>
          <p:cNvPr id="11" name="标注: 线形 10">
            <a:extLst>
              <a:ext uri="{FF2B5EF4-FFF2-40B4-BE49-F238E27FC236}">
                <a16:creationId xmlns:a16="http://schemas.microsoft.com/office/drawing/2014/main" id="{A1881154-04B5-48A2-B282-E118E7137A3F}"/>
              </a:ext>
            </a:extLst>
          </p:cNvPr>
          <p:cNvSpPr/>
          <p:nvPr/>
        </p:nvSpPr>
        <p:spPr>
          <a:xfrm>
            <a:off x="4390143" y="1707672"/>
            <a:ext cx="6132758" cy="1173070"/>
          </a:xfrm>
          <a:prstGeom prst="borderCallout1">
            <a:avLst>
              <a:gd name="adj1" fmla="val 49884"/>
              <a:gd name="adj2" fmla="val -262"/>
              <a:gd name="adj3" fmla="val 72184"/>
              <a:gd name="adj4" fmla="val -28917"/>
            </a:avLst>
          </a:prstGeom>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spcAft>
                <a:spcPts val="1200"/>
              </a:spcAft>
            </a:pPr>
            <a:r>
              <a:rPr lang="zh-CN" altLang="zh-CN" sz="2400" dirty="0">
                <a:latin typeface="+mn-ea"/>
              </a:rPr>
              <a:t>在写“语句块”的时候，务必注意代码</a:t>
            </a:r>
            <a:r>
              <a:rPr lang="zh-CN" altLang="zh-CN" sz="2400" dirty="0">
                <a:solidFill>
                  <a:srgbClr val="FF0000"/>
                </a:solidFill>
                <a:latin typeface="+mn-ea"/>
              </a:rPr>
              <a:t>缩进</a:t>
            </a:r>
            <a:r>
              <a:rPr lang="zh-CN" altLang="zh-CN" sz="2400" dirty="0">
                <a:latin typeface="+mn-ea"/>
              </a:rPr>
              <a:t>，且同一个代码块必须保证相同的缩进量。</a:t>
            </a:r>
          </a:p>
        </p:txBody>
      </p:sp>
      <p:sp>
        <p:nvSpPr>
          <p:cNvPr id="12" name="矩形 11">
            <a:extLst>
              <a:ext uri="{FF2B5EF4-FFF2-40B4-BE49-F238E27FC236}">
                <a16:creationId xmlns:a16="http://schemas.microsoft.com/office/drawing/2014/main" id="{D401949E-C56B-4256-8FD4-F40D8A8B22D4}"/>
              </a:ext>
            </a:extLst>
          </p:cNvPr>
          <p:cNvSpPr/>
          <p:nvPr/>
        </p:nvSpPr>
        <p:spPr>
          <a:xfrm>
            <a:off x="422347" y="3099547"/>
            <a:ext cx="6732737" cy="3351046"/>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400" dirty="0">
                <a:latin typeface="+mn-ea"/>
              </a:rPr>
              <a:t>当条件表达式成立，结果为</a:t>
            </a:r>
            <a:r>
              <a:rPr lang="en-US" altLang="zh-CN" sz="2400" dirty="0">
                <a:latin typeface="+mn-ea"/>
              </a:rPr>
              <a:t>True</a:t>
            </a:r>
            <a:r>
              <a:rPr lang="zh-CN" altLang="zh-CN" sz="2400" dirty="0">
                <a:latin typeface="+mn-ea"/>
              </a:rPr>
              <a:t>的时候，语句块将被执行</a:t>
            </a:r>
            <a:r>
              <a:rPr lang="zh-CN" altLang="en-US" sz="2400" dirty="0">
                <a:latin typeface="+mn-ea"/>
              </a:rPr>
              <a:t>。</a:t>
            </a:r>
            <a:endParaRPr lang="en-US" altLang="zh-CN" sz="2400" dirty="0">
              <a:latin typeface="+mn-ea"/>
            </a:endParaRPr>
          </a:p>
          <a:p>
            <a:pPr marL="342900" indent="-342900">
              <a:lnSpc>
                <a:spcPct val="150000"/>
              </a:lnSpc>
              <a:buFont typeface="Arial" panose="020B0604020202020204" pitchFamily="34" charset="0"/>
              <a:buChar char="•"/>
            </a:pPr>
            <a:r>
              <a:rPr lang="zh-CN" altLang="zh-CN" sz="2400" dirty="0">
                <a:latin typeface="+mn-ea"/>
              </a:rPr>
              <a:t>如果条件表达式不成立，语句块不会被执行，程序会继续执行后面的语句（如果有）。</a:t>
            </a:r>
            <a:endParaRPr lang="en-US" altLang="zh-CN" sz="2400" dirty="0">
              <a:latin typeface="+mn-ea"/>
            </a:endParaRPr>
          </a:p>
          <a:p>
            <a:pPr marL="342900" indent="-342900">
              <a:lnSpc>
                <a:spcPct val="150000"/>
              </a:lnSpc>
              <a:buFont typeface="Arial" panose="020B0604020202020204" pitchFamily="34" charset="0"/>
              <a:buChar char="•"/>
            </a:pPr>
            <a:r>
              <a:rPr lang="zh-CN" altLang="zh-CN" sz="2400" dirty="0">
                <a:latin typeface="+mn-ea"/>
              </a:rPr>
              <a:t>在这里，语句块有可能被执行，也有可能不被执行，是否执行依赖于</a:t>
            </a:r>
            <a:r>
              <a:rPr lang="zh-CN" altLang="zh-CN" sz="2400" dirty="0">
                <a:solidFill>
                  <a:srgbClr val="FF0000"/>
                </a:solidFill>
                <a:latin typeface="+mn-ea"/>
              </a:rPr>
              <a:t>条件表达式</a:t>
            </a:r>
            <a:r>
              <a:rPr lang="zh-CN" altLang="zh-CN" sz="2400" dirty="0">
                <a:latin typeface="+mn-ea"/>
              </a:rPr>
              <a:t>的判断结果。</a:t>
            </a:r>
          </a:p>
        </p:txBody>
      </p:sp>
      <p:pic>
        <p:nvPicPr>
          <p:cNvPr id="13" name="图片 4"/>
          <p:cNvPicPr>
            <a:picLocks noChangeAspect="1" noChangeArrowheads="1"/>
          </p:cNvPicPr>
          <p:nvPr/>
        </p:nvPicPr>
        <p:blipFill rotWithShape="1">
          <a:blip r:embed="rId3">
            <a:extLst>
              <a:ext uri="{28A0092B-C50C-407E-A947-70E740481C1C}">
                <a14:useLocalDpi xmlns:a14="http://schemas.microsoft.com/office/drawing/2010/main" val="0"/>
              </a:ext>
            </a:extLst>
          </a:blip>
          <a:srcRect r="57601"/>
          <a:stretch/>
        </p:blipFill>
        <p:spPr bwMode="auto">
          <a:xfrm>
            <a:off x="8384428" y="3257054"/>
            <a:ext cx="2322365" cy="3193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27261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animEffect transition="in" filter="fade">
                                      <p:cBhvr>
                                        <p:cTn id="23" dur="500"/>
                                        <p:tgtEl>
                                          <p:spTgt spid="1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xEl>
                                              <p:pRg st="1" end="1"/>
                                            </p:txEl>
                                          </p:spTgt>
                                        </p:tgtEl>
                                        <p:attrNameLst>
                                          <p:attrName>style.visibility</p:attrName>
                                        </p:attrNameLst>
                                      </p:cBhvr>
                                      <p:to>
                                        <p:strVal val="visible"/>
                                      </p:to>
                                    </p:set>
                                    <p:animEffect transition="in" filter="fade">
                                      <p:cBhvr>
                                        <p:cTn id="28" dur="500"/>
                                        <p:tgtEl>
                                          <p:spTgt spid="12">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animEffect transition="in" filter="fade">
                                      <p:cBhvr>
                                        <p:cTn id="33"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程序流程控制</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B8D97126-B16B-47C5-9313-C5740A7E571D}"/>
              </a:ext>
            </a:extLst>
          </p:cNvPr>
          <p:cNvGrpSpPr/>
          <p:nvPr/>
        </p:nvGrpSpPr>
        <p:grpSpPr>
          <a:xfrm>
            <a:off x="2178531" y="2348882"/>
            <a:ext cx="3779762" cy="615591"/>
            <a:chOff x="1908935" y="1619278"/>
            <a:chExt cx="6054746" cy="1231182"/>
          </a:xfrm>
        </p:grpSpPr>
        <p:sp>
          <p:nvSpPr>
            <p:cNvPr id="9" name="椭圆 8">
              <a:extLst>
                <a:ext uri="{FF2B5EF4-FFF2-40B4-BE49-F238E27FC236}">
                  <a16:creationId xmlns:a16="http://schemas.microsoft.com/office/drawing/2014/main" id="{4F2A0BB7-159C-4E8B-B99A-E844EB2704C8}"/>
                </a:ext>
              </a:extLst>
            </p:cNvPr>
            <p:cNvSpPr/>
            <p:nvPr/>
          </p:nvSpPr>
          <p:spPr>
            <a:xfrm>
              <a:off x="1908935" y="1619278"/>
              <a:ext cx="1149560" cy="1149470"/>
            </a:xfrm>
            <a:prstGeom prst="ellipse">
              <a:avLst/>
            </a:prstGeom>
            <a:solidFill>
              <a:srgbClr val="1E678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28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1</a:t>
              </a:r>
              <a:endParaRPr lang="zh-CN" altLang="en-US" sz="28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0" name="直接连接符 9">
              <a:extLst>
                <a:ext uri="{FF2B5EF4-FFF2-40B4-BE49-F238E27FC236}">
                  <a16:creationId xmlns:a16="http://schemas.microsoft.com/office/drawing/2014/main" id="{BADF11BB-395B-4DEA-9578-2BEC6AFACF03}"/>
                </a:ext>
              </a:extLst>
            </p:cNvPr>
            <p:cNvCxnSpPr/>
            <p:nvPr/>
          </p:nvCxnSpPr>
          <p:spPr>
            <a:xfrm>
              <a:off x="3221461" y="2194013"/>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文本框 2">
              <a:extLst>
                <a:ext uri="{FF2B5EF4-FFF2-40B4-BE49-F238E27FC236}">
                  <a16:creationId xmlns:a16="http://schemas.microsoft.com/office/drawing/2014/main" id="{C2D18244-5218-4AD9-84A5-ACEB087E6A27}"/>
                </a:ext>
              </a:extLst>
            </p:cNvPr>
            <p:cNvSpPr txBox="1"/>
            <p:nvPr/>
          </p:nvSpPr>
          <p:spPr>
            <a:xfrm>
              <a:off x="4562061" y="1804020"/>
              <a:ext cx="3401620" cy="104644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800" spc="600" dirty="0"/>
                <a:t>顺序结构</a:t>
              </a:r>
            </a:p>
          </p:txBody>
        </p:sp>
      </p:grpSp>
      <p:grpSp>
        <p:nvGrpSpPr>
          <p:cNvPr id="7" name="组合 6">
            <a:extLst>
              <a:ext uri="{FF2B5EF4-FFF2-40B4-BE49-F238E27FC236}">
                <a16:creationId xmlns:a16="http://schemas.microsoft.com/office/drawing/2014/main" id="{E0882916-F2D4-4840-AC5F-E12E306AE0FB}"/>
              </a:ext>
            </a:extLst>
          </p:cNvPr>
          <p:cNvGrpSpPr/>
          <p:nvPr/>
        </p:nvGrpSpPr>
        <p:grpSpPr>
          <a:xfrm>
            <a:off x="2186457" y="2964473"/>
            <a:ext cx="3771836" cy="649005"/>
            <a:chOff x="1921631" y="2972130"/>
            <a:chExt cx="6042050" cy="1298010"/>
          </a:xfrm>
        </p:grpSpPr>
        <p:sp>
          <p:nvSpPr>
            <p:cNvPr id="12" name="椭圆 11">
              <a:extLst>
                <a:ext uri="{FF2B5EF4-FFF2-40B4-BE49-F238E27FC236}">
                  <a16:creationId xmlns:a16="http://schemas.microsoft.com/office/drawing/2014/main" id="{31485000-8B22-41F5-A4AF-5605D3A5A726}"/>
                </a:ext>
              </a:extLst>
            </p:cNvPr>
            <p:cNvSpPr/>
            <p:nvPr/>
          </p:nvSpPr>
          <p:spPr>
            <a:xfrm>
              <a:off x="1921631" y="2972130"/>
              <a:ext cx="1149560" cy="1149470"/>
            </a:xfrm>
            <a:prstGeom prst="ellipse">
              <a:avLst/>
            </a:prstGeom>
            <a:solidFill>
              <a:srgbClr val="B3DF6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28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2</a:t>
              </a:r>
              <a:endParaRPr lang="zh-CN" altLang="en-US" sz="28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3" name="直接连接符 12">
              <a:extLst>
                <a:ext uri="{FF2B5EF4-FFF2-40B4-BE49-F238E27FC236}">
                  <a16:creationId xmlns:a16="http://schemas.microsoft.com/office/drawing/2014/main" id="{185EE8C7-2D6E-43EC-BB42-5AC882B410DD}"/>
                </a:ext>
              </a:extLst>
            </p:cNvPr>
            <p:cNvCxnSpPr/>
            <p:nvPr/>
          </p:nvCxnSpPr>
          <p:spPr>
            <a:xfrm>
              <a:off x="3221461" y="3546865"/>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文本框 20">
              <a:extLst>
                <a:ext uri="{FF2B5EF4-FFF2-40B4-BE49-F238E27FC236}">
                  <a16:creationId xmlns:a16="http://schemas.microsoft.com/office/drawing/2014/main" id="{FDE7EECC-2D33-4E1A-BD00-09CC33CECA6C}"/>
                </a:ext>
              </a:extLst>
            </p:cNvPr>
            <p:cNvSpPr txBox="1"/>
            <p:nvPr/>
          </p:nvSpPr>
          <p:spPr>
            <a:xfrm>
              <a:off x="4562061" y="3223700"/>
              <a:ext cx="3401620" cy="104644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800" spc="600" dirty="0"/>
                <a:t>分支结构</a:t>
              </a:r>
            </a:p>
          </p:txBody>
        </p:sp>
      </p:grpSp>
      <p:grpSp>
        <p:nvGrpSpPr>
          <p:cNvPr id="8" name="组合 7">
            <a:extLst>
              <a:ext uri="{FF2B5EF4-FFF2-40B4-BE49-F238E27FC236}">
                <a16:creationId xmlns:a16="http://schemas.microsoft.com/office/drawing/2014/main" id="{CBF52373-CB1B-4463-9F77-41BF82BE8AF1}"/>
              </a:ext>
            </a:extLst>
          </p:cNvPr>
          <p:cNvGrpSpPr/>
          <p:nvPr/>
        </p:nvGrpSpPr>
        <p:grpSpPr>
          <a:xfrm>
            <a:off x="2186457" y="3635152"/>
            <a:ext cx="3771836" cy="692011"/>
            <a:chOff x="1921631" y="4324982"/>
            <a:chExt cx="6042050" cy="1384022"/>
          </a:xfrm>
        </p:grpSpPr>
        <p:sp>
          <p:nvSpPr>
            <p:cNvPr id="14" name="椭圆 13">
              <a:extLst>
                <a:ext uri="{FF2B5EF4-FFF2-40B4-BE49-F238E27FC236}">
                  <a16:creationId xmlns:a16="http://schemas.microsoft.com/office/drawing/2014/main" id="{BE069451-7BAF-480B-A2E5-83CB4BDB524E}"/>
                </a:ext>
              </a:extLst>
            </p:cNvPr>
            <p:cNvSpPr/>
            <p:nvPr/>
          </p:nvSpPr>
          <p:spPr>
            <a:xfrm>
              <a:off x="1921631" y="4324982"/>
              <a:ext cx="1149560" cy="1149470"/>
            </a:xfrm>
            <a:prstGeom prst="ellipse">
              <a:avLst/>
            </a:prstGeom>
            <a:solidFill>
              <a:srgbClr val="1E678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0" tIns="45699" rIns="91400" bIns="45699" rtlCol="0" anchor="ctr"/>
            <a:lstStyle/>
            <a:p>
              <a:pPr algn="ctr"/>
              <a:r>
                <a:rPr lang="en-US" altLang="zh-CN" sz="28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rPr>
                <a:t>3</a:t>
              </a:r>
              <a:endParaRPr lang="zh-CN" altLang="en-US" sz="2800" b="1" dirty="0">
                <a:solidFill>
                  <a:prstClr val="white"/>
                </a:solidFill>
                <a:effectLst>
                  <a:outerShdw blurRad="38100" dist="38100" dir="2700000" algn="tl">
                    <a:srgbClr val="000000">
                      <a:alpha val="43137"/>
                    </a:srgbClr>
                  </a:outerShdw>
                </a:effectLst>
                <a:latin typeface="Impact MT Std" pitchFamily="34" charset="0"/>
                <a:ea typeface="微软雅黑" panose="020B0503020204020204" pitchFamily="34" charset="-122"/>
              </a:endParaRPr>
            </a:p>
          </p:txBody>
        </p:sp>
        <p:cxnSp>
          <p:nvCxnSpPr>
            <p:cNvPr id="15" name="直接连接符 14">
              <a:extLst>
                <a:ext uri="{FF2B5EF4-FFF2-40B4-BE49-F238E27FC236}">
                  <a16:creationId xmlns:a16="http://schemas.microsoft.com/office/drawing/2014/main" id="{687E6291-9804-4CCA-B93F-9CAE522E559F}"/>
                </a:ext>
              </a:extLst>
            </p:cNvPr>
            <p:cNvCxnSpPr/>
            <p:nvPr/>
          </p:nvCxnSpPr>
          <p:spPr>
            <a:xfrm>
              <a:off x="3221461" y="4926095"/>
              <a:ext cx="1006860" cy="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文本框 21">
              <a:extLst>
                <a:ext uri="{FF2B5EF4-FFF2-40B4-BE49-F238E27FC236}">
                  <a16:creationId xmlns:a16="http://schemas.microsoft.com/office/drawing/2014/main" id="{2C92EFF7-C741-4F8B-B13A-3B350F0FBC98}"/>
                </a:ext>
              </a:extLst>
            </p:cNvPr>
            <p:cNvSpPr txBox="1"/>
            <p:nvPr/>
          </p:nvSpPr>
          <p:spPr>
            <a:xfrm>
              <a:off x="4562061" y="4662564"/>
              <a:ext cx="3401620" cy="104644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zh-CN" altLang="en-US" sz="2800" spc="600" dirty="0"/>
                <a:t>循环结构</a:t>
              </a:r>
            </a:p>
          </p:txBody>
        </p:sp>
      </p:grpSp>
      <p:sp>
        <p:nvSpPr>
          <p:cNvPr id="19" name="矩形 1"/>
          <p:cNvSpPr>
            <a:spLocks noChangeArrowheads="1"/>
          </p:cNvSpPr>
          <p:nvPr/>
        </p:nvSpPr>
        <p:spPr bwMode="auto">
          <a:xfrm>
            <a:off x="1181685" y="893401"/>
            <a:ext cx="985549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r>
              <a:rPr lang="zh-CN" altLang="zh-CN" sz="2400" dirty="0">
                <a:latin typeface="微软雅黑" panose="020B0503020204020204" pitchFamily="34" charset="-122"/>
                <a:ea typeface="微软雅黑" panose="020B0503020204020204" pitchFamily="34" charset="-122"/>
              </a:rPr>
              <a:t>顺序结构是程序的基础，但单一的顺序结构不可能解决所有问题。</a:t>
            </a:r>
            <a:endParaRPr lang="zh-CN" altLang="en-US" sz="2400" dirty="0">
              <a:latin typeface="微软雅黑" panose="020B0503020204020204" pitchFamily="34" charset="-122"/>
              <a:ea typeface="微软雅黑" panose="020B0503020204020204" pitchFamily="34" charset="-122"/>
            </a:endParaRPr>
          </a:p>
          <a:p>
            <a:pPr>
              <a:lnSpc>
                <a:spcPct val="150000"/>
              </a:lnSpc>
              <a:spcBef>
                <a:spcPct val="0"/>
              </a:spcBef>
            </a:pPr>
            <a:r>
              <a:rPr lang="zh-CN" altLang="zh-CN" sz="2400" dirty="0">
                <a:latin typeface="微软雅黑" panose="020B0503020204020204" pitchFamily="34" charset="-122"/>
                <a:ea typeface="微软雅黑" panose="020B0503020204020204" pitchFamily="34" charset="-122"/>
              </a:rPr>
              <a:t>程序由三种基本结构组成</a:t>
            </a:r>
            <a:r>
              <a:rPr lang="zh-CN" altLang="zh-CN" sz="2400" dirty="0" smtClean="0">
                <a:latin typeface="微软雅黑" panose="020B0503020204020204" pitchFamily="34" charset="-122"/>
                <a:ea typeface="微软雅黑" panose="020B0503020204020204" pitchFamily="34" charset="-122"/>
              </a:rPr>
              <a:t>：</a:t>
            </a:r>
            <a:endParaRPr lang="zh-CN" altLang="zh-CN" sz="2400" dirty="0">
              <a:latin typeface="微软雅黑" panose="020B0503020204020204" pitchFamily="34" charset="-122"/>
              <a:ea typeface="微软雅黑" panose="020B0503020204020204" pitchFamily="34" charset="-122"/>
            </a:endParaRPr>
          </a:p>
        </p:txBody>
      </p:sp>
      <p:sp>
        <p:nvSpPr>
          <p:cNvPr id="23" name="矩形 1"/>
          <p:cNvSpPr>
            <a:spLocks noChangeArrowheads="1"/>
          </p:cNvSpPr>
          <p:nvPr/>
        </p:nvSpPr>
        <p:spPr bwMode="auto">
          <a:xfrm>
            <a:off x="1066323" y="4938056"/>
            <a:ext cx="920820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r>
              <a:rPr lang="zh-CN" altLang="zh-CN" sz="2400" dirty="0" smtClean="0">
                <a:latin typeface="微软雅黑" panose="020B0503020204020204" pitchFamily="34" charset="-122"/>
                <a:ea typeface="微软雅黑" panose="020B0503020204020204" pitchFamily="34" charset="-122"/>
              </a:rPr>
              <a:t>这些</a:t>
            </a:r>
            <a:r>
              <a:rPr lang="zh-CN" altLang="zh-CN" sz="2400" dirty="0">
                <a:latin typeface="微软雅黑" panose="020B0503020204020204" pitchFamily="34" charset="-122"/>
                <a:ea typeface="微软雅黑" panose="020B0503020204020204" pitchFamily="34" charset="-122"/>
              </a:rPr>
              <a:t>基本结构都有一个入口和一个出口</a:t>
            </a:r>
            <a:r>
              <a:rPr lang="zh-CN" altLang="zh-CN"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50000"/>
              </a:lnSpc>
              <a:spcBef>
                <a:spcPct val="0"/>
              </a:spcBef>
            </a:pPr>
            <a:r>
              <a:rPr lang="zh-CN" altLang="zh-CN" sz="2400" dirty="0" smtClean="0">
                <a:latin typeface="微软雅黑" panose="020B0503020204020204" pitchFamily="34" charset="-122"/>
                <a:ea typeface="微软雅黑" panose="020B0503020204020204" pitchFamily="34" charset="-122"/>
              </a:rPr>
              <a:t>任何</a:t>
            </a:r>
            <a:r>
              <a:rPr lang="zh-CN" altLang="zh-CN" sz="2400" dirty="0">
                <a:latin typeface="微软雅黑" panose="020B0503020204020204" pitchFamily="34" charset="-122"/>
                <a:ea typeface="微软雅黑" panose="020B0503020204020204" pitchFamily="34" charset="-122"/>
              </a:rPr>
              <a:t>程序都由这三种基本结构组合而成</a:t>
            </a:r>
          </a:p>
        </p:txBody>
      </p:sp>
    </p:spTree>
    <p:extLst>
      <p:ext uri="{BB962C8B-B14F-4D97-AF65-F5344CB8AC3E}">
        <p14:creationId xmlns:p14="http://schemas.microsoft.com/office/powerpoint/2010/main" val="342733563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1090491"/>
          </a:xfrm>
          <a:prstGeom prst="rect">
            <a:avLst/>
          </a:prstGeom>
        </p:spPr>
        <p:txBody>
          <a:bodyPr wrap="square">
            <a:spAutoFit/>
          </a:bodyPr>
          <a:lstStyle/>
          <a:p>
            <a:pPr>
              <a:lnSpc>
                <a:spcPts val="3400"/>
              </a:lnSpc>
              <a:spcAft>
                <a:spcPts val="1200"/>
              </a:spcAft>
            </a:pPr>
            <a:r>
              <a:rPr lang="zh-CN" altLang="en-US" sz="2400" b="1" dirty="0">
                <a:latin typeface="+mn-ea"/>
              </a:rPr>
              <a:t>单分支结构：</a:t>
            </a:r>
            <a:r>
              <a:rPr lang="en-US" altLang="zh-CN" sz="2400" b="1" dirty="0">
                <a:latin typeface="+mn-ea"/>
              </a:rPr>
              <a:t>if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用户从键盘输入两个任意整数</a:t>
            </a:r>
            <a:r>
              <a:rPr lang="en-US" altLang="zh-CN" sz="2400" dirty="0">
                <a:latin typeface="+mn-ea"/>
              </a:rPr>
              <a:t>a</a:t>
            </a:r>
            <a:r>
              <a:rPr lang="zh-CN" altLang="zh-CN" sz="2400" dirty="0">
                <a:latin typeface="+mn-ea"/>
              </a:rPr>
              <a:t>和</a:t>
            </a:r>
            <a:r>
              <a:rPr lang="en-US" altLang="zh-CN" sz="2400" dirty="0">
                <a:latin typeface="+mn-ea"/>
              </a:rPr>
              <a:t>b</a:t>
            </a:r>
            <a:r>
              <a:rPr lang="zh-CN" altLang="zh-CN" sz="2400" dirty="0">
                <a:latin typeface="+mn-ea"/>
              </a:rPr>
              <a:t>，比较</a:t>
            </a:r>
            <a:r>
              <a:rPr lang="en-US" altLang="zh-CN" sz="2400" dirty="0">
                <a:latin typeface="+mn-ea"/>
              </a:rPr>
              <a:t>a</a:t>
            </a:r>
            <a:r>
              <a:rPr lang="zh-CN" altLang="zh-CN" sz="2400" dirty="0">
                <a:latin typeface="+mn-ea"/>
              </a:rPr>
              <a:t>和</a:t>
            </a:r>
            <a:r>
              <a:rPr lang="en-US" altLang="zh-CN" sz="2400" dirty="0">
                <a:latin typeface="+mn-ea"/>
              </a:rPr>
              <a:t>b</a:t>
            </a:r>
            <a:r>
              <a:rPr lang="zh-CN" altLang="zh-CN" sz="2400" dirty="0">
                <a:latin typeface="+mn-ea"/>
              </a:rPr>
              <a:t>的大小，保证</a:t>
            </a:r>
            <a:r>
              <a:rPr lang="en-US" altLang="zh-CN" sz="2400" dirty="0">
                <a:latin typeface="+mn-ea"/>
              </a:rPr>
              <a:t>a</a:t>
            </a:r>
            <a:r>
              <a:rPr lang="zh-CN" altLang="zh-CN" sz="2400" dirty="0">
                <a:latin typeface="+mn-ea"/>
              </a:rPr>
              <a:t>大于</a:t>
            </a:r>
            <a:r>
              <a:rPr lang="en-US" altLang="zh-CN" sz="2400" dirty="0">
                <a:latin typeface="+mn-ea"/>
              </a:rPr>
              <a:t>b</a:t>
            </a:r>
            <a:r>
              <a:rPr lang="zh-CN" altLang="zh-CN" sz="2400" dirty="0">
                <a:latin typeface="+mn-ea"/>
              </a:rPr>
              <a:t>。</a:t>
            </a:r>
            <a:endParaRPr lang="en-US" altLang="zh-CN" sz="2400" dirty="0">
              <a:latin typeface="+mn-ea"/>
            </a:endParaRPr>
          </a:p>
        </p:txBody>
      </p:sp>
      <p:sp>
        <p:nvSpPr>
          <p:cNvPr id="5" name="矩形 4">
            <a:extLst>
              <a:ext uri="{FF2B5EF4-FFF2-40B4-BE49-F238E27FC236}">
                <a16:creationId xmlns:a16="http://schemas.microsoft.com/office/drawing/2014/main" id="{1D9C407B-898A-4DEE-A4E1-18904F582C66}"/>
              </a:ext>
            </a:extLst>
          </p:cNvPr>
          <p:cNvSpPr/>
          <p:nvPr/>
        </p:nvSpPr>
        <p:spPr>
          <a:xfrm>
            <a:off x="530360" y="2124454"/>
            <a:ext cx="8849094" cy="33557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a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"请输入整数a："</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b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"请输入整数b："</a:t>
            </a:r>
            <a:r>
              <a:rPr lang="zh-CN" altLang="en-US" sz="2400" dirty="0">
                <a:latin typeface="Consolas" panose="020B0609020204030204" pitchFamily="49" charset="0"/>
              </a:rPr>
              <a:t>))</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"输入值 a={},b={}"</a:t>
            </a:r>
            <a:r>
              <a:rPr lang="zh-CN" altLang="en-US" sz="2400" dirty="0">
                <a:latin typeface="Consolas" panose="020B0609020204030204" pitchFamily="49" charset="0"/>
              </a:rPr>
              <a:t>.format(a, b))</a:t>
            </a:r>
          </a:p>
          <a:p>
            <a:pPr>
              <a:lnSpc>
                <a:spcPct val="150000"/>
              </a:lnSpc>
            </a:pP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a &lt; b:</a:t>
            </a:r>
          </a:p>
          <a:p>
            <a:pPr>
              <a:lnSpc>
                <a:spcPct val="150000"/>
              </a:lnSpc>
            </a:pPr>
            <a:r>
              <a:rPr lang="zh-CN" altLang="en-US" sz="2400" dirty="0">
                <a:latin typeface="Consolas" panose="020B0609020204030204" pitchFamily="49" charset="0"/>
              </a:rPr>
              <a:t>    a, b = b, a</a:t>
            </a:r>
          </a:p>
          <a:p>
            <a:pPr>
              <a:lnSpc>
                <a:spcPct val="150000"/>
              </a:lnSpc>
            </a:pP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"比较后的值 a={},b={}"</a:t>
            </a:r>
            <a:r>
              <a:rPr lang="zh-CN" altLang="en-US" sz="2400" dirty="0">
                <a:latin typeface="Consolas" panose="020B0609020204030204" pitchFamily="49" charset="0"/>
              </a:rPr>
              <a:t>.format(a, b))</a:t>
            </a:r>
          </a:p>
        </p:txBody>
      </p:sp>
      <p:sp>
        <p:nvSpPr>
          <p:cNvPr id="7" name="矩形 6">
            <a:extLst>
              <a:ext uri="{FF2B5EF4-FFF2-40B4-BE49-F238E27FC236}">
                <a16:creationId xmlns:a16="http://schemas.microsoft.com/office/drawing/2014/main" id="{71E507D4-35EF-4888-AB12-28806B30004F}"/>
              </a:ext>
            </a:extLst>
          </p:cNvPr>
          <p:cNvSpPr/>
          <p:nvPr/>
        </p:nvSpPr>
        <p:spPr>
          <a:xfrm>
            <a:off x="599933" y="3896139"/>
            <a:ext cx="3027849" cy="1013791"/>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3BFB165-AEBF-4E20-A90B-478DCC9F1EB1}"/>
              </a:ext>
            </a:extLst>
          </p:cNvPr>
          <p:cNvSpPr txBox="1"/>
          <p:nvPr/>
        </p:nvSpPr>
        <p:spPr>
          <a:xfrm>
            <a:off x="3881572" y="4174435"/>
            <a:ext cx="5769324" cy="400110"/>
          </a:xfrm>
          <a:prstGeom prst="rect">
            <a:avLst/>
          </a:prstGeom>
          <a:solidFill>
            <a:schemeClr val="bg1"/>
          </a:solidFill>
          <a:ln>
            <a:solidFill>
              <a:srgbClr val="FF0000"/>
            </a:solidFill>
          </a:ln>
        </p:spPr>
        <p:txBody>
          <a:bodyPr wrap="square" rtlCol="0">
            <a:spAutoFit/>
          </a:bodyPr>
          <a:lstStyle/>
          <a:p>
            <a:r>
              <a:rPr lang="zh-CN" altLang="en-US" sz="2000" dirty="0">
                <a:solidFill>
                  <a:srgbClr val="FF0000"/>
                </a:solidFill>
                <a:latin typeface="+mn-ea"/>
              </a:rPr>
              <a:t>如果</a:t>
            </a:r>
            <a:r>
              <a:rPr lang="en-US" altLang="zh-CN" sz="2000" dirty="0">
                <a:solidFill>
                  <a:srgbClr val="FF0000"/>
                </a:solidFill>
                <a:latin typeface="+mn-ea"/>
              </a:rPr>
              <a:t>a</a:t>
            </a:r>
            <a:r>
              <a:rPr lang="zh-CN" altLang="en-US" sz="2000" dirty="0">
                <a:solidFill>
                  <a:srgbClr val="FF0000"/>
                </a:solidFill>
                <a:latin typeface="+mn-ea"/>
              </a:rPr>
              <a:t>小于</a:t>
            </a:r>
            <a:r>
              <a:rPr lang="en-US" altLang="zh-CN" sz="2000" dirty="0">
                <a:solidFill>
                  <a:srgbClr val="FF0000"/>
                </a:solidFill>
                <a:latin typeface="+mn-ea"/>
              </a:rPr>
              <a:t>b</a:t>
            </a:r>
            <a:r>
              <a:rPr lang="zh-CN" altLang="en-US" sz="2000" dirty="0">
                <a:solidFill>
                  <a:srgbClr val="FF0000"/>
                </a:solidFill>
                <a:latin typeface="+mn-ea"/>
              </a:rPr>
              <a:t>，就交换</a:t>
            </a:r>
            <a:r>
              <a:rPr lang="en-US" altLang="zh-CN" sz="2000" dirty="0">
                <a:solidFill>
                  <a:srgbClr val="FF0000"/>
                </a:solidFill>
                <a:latin typeface="+mn-ea"/>
              </a:rPr>
              <a:t>a</a:t>
            </a:r>
            <a:r>
              <a:rPr lang="zh-CN" altLang="en-US" sz="2000" dirty="0">
                <a:solidFill>
                  <a:srgbClr val="FF0000"/>
                </a:solidFill>
                <a:latin typeface="+mn-ea"/>
              </a:rPr>
              <a:t>和</a:t>
            </a:r>
            <a:r>
              <a:rPr lang="en-US" altLang="zh-CN" sz="2000" dirty="0">
                <a:solidFill>
                  <a:srgbClr val="FF0000"/>
                </a:solidFill>
                <a:latin typeface="+mn-ea"/>
              </a:rPr>
              <a:t>b</a:t>
            </a:r>
            <a:r>
              <a:rPr lang="zh-CN" altLang="en-US" sz="2000" dirty="0">
                <a:solidFill>
                  <a:srgbClr val="FF0000"/>
                </a:solidFill>
                <a:latin typeface="+mn-ea"/>
              </a:rPr>
              <a:t>的值，从而保证</a:t>
            </a:r>
            <a:r>
              <a:rPr lang="en-US" altLang="zh-CN" sz="2000" dirty="0">
                <a:solidFill>
                  <a:srgbClr val="FF0000"/>
                </a:solidFill>
                <a:latin typeface="+mn-ea"/>
              </a:rPr>
              <a:t>a</a:t>
            </a:r>
            <a:r>
              <a:rPr lang="zh-CN" altLang="en-US" sz="2000" dirty="0">
                <a:solidFill>
                  <a:srgbClr val="FF0000"/>
                </a:solidFill>
                <a:latin typeface="+mn-ea"/>
              </a:rPr>
              <a:t>大于</a:t>
            </a:r>
            <a:r>
              <a:rPr lang="en-US" altLang="zh-CN" sz="2000" dirty="0">
                <a:solidFill>
                  <a:srgbClr val="FF0000"/>
                </a:solidFill>
                <a:latin typeface="+mn-ea"/>
              </a:rPr>
              <a:t>b</a:t>
            </a:r>
            <a:endParaRPr lang="zh-CN" altLang="en-US" sz="2000" dirty="0">
              <a:solidFill>
                <a:srgbClr val="FF0000"/>
              </a:solidFill>
              <a:latin typeface="+mn-ea"/>
            </a:endParaRPr>
          </a:p>
        </p:txBody>
      </p:sp>
    </p:spTree>
    <p:extLst>
      <p:ext uri="{BB962C8B-B14F-4D97-AF65-F5344CB8AC3E}">
        <p14:creationId xmlns:p14="http://schemas.microsoft.com/office/powerpoint/2010/main" val="169530097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矩形 14"/>
          <p:cNvSpPr/>
          <p:nvPr/>
        </p:nvSpPr>
        <p:spPr>
          <a:xfrm>
            <a:off x="776096" y="1427439"/>
            <a:ext cx="10978099" cy="4893647"/>
          </a:xfrm>
          <a:prstGeom prst="rect">
            <a:avLst/>
          </a:prstGeom>
        </p:spPr>
        <p:txBody>
          <a:bodyPr wrap="square">
            <a:spAutoFit/>
          </a:bodyPr>
          <a:lstStyle/>
          <a:p>
            <a:pPr>
              <a:lnSpc>
                <a:spcPct val="200000"/>
              </a:lnSpc>
            </a:pPr>
            <a:r>
              <a:rPr lang="en-US" altLang="zh-CN" sz="2800" kern="100" dirty="0" smtClean="0">
                <a:solidFill>
                  <a:prstClr val="black"/>
                </a:solidFill>
                <a:latin typeface="微软雅黑"/>
                <a:cs typeface="Times New Roman" panose="02020603050405020304" pitchFamily="18" charset="0"/>
              </a:rPr>
              <a:t>4</a:t>
            </a:r>
            <a:r>
              <a:rPr lang="zh-CN" altLang="en-US" sz="2800" kern="100" dirty="0" smtClean="0">
                <a:solidFill>
                  <a:prstClr val="black"/>
                </a:solidFill>
                <a:latin typeface="微软雅黑"/>
                <a:cs typeface="Times New Roman" panose="02020603050405020304" pitchFamily="18" charset="0"/>
              </a:rPr>
              <a:t>、</a:t>
            </a:r>
            <a:r>
              <a:rPr lang="zh-CN" altLang="zh-CN" sz="2800" kern="100" dirty="0" smtClean="0">
                <a:solidFill>
                  <a:prstClr val="black"/>
                </a:solidFill>
                <a:latin typeface="微软雅黑"/>
                <a:cs typeface="Times New Roman" panose="02020603050405020304" pitchFamily="18" charset="0"/>
              </a:rPr>
              <a:t>下面</a:t>
            </a:r>
            <a:r>
              <a:rPr lang="en-US" altLang="zh-CN" sz="2800" kern="100" dirty="0" smtClean="0">
                <a:solidFill>
                  <a:prstClr val="black"/>
                </a:solidFill>
                <a:latin typeface="微软雅黑"/>
                <a:cs typeface="Times New Roman" panose="02020603050405020304" pitchFamily="18" charset="0"/>
              </a:rPr>
              <a:t> if </a:t>
            </a:r>
            <a:r>
              <a:rPr lang="zh-CN" altLang="zh-CN" sz="2800" kern="100" dirty="0" smtClean="0">
                <a:solidFill>
                  <a:prstClr val="black"/>
                </a:solidFill>
                <a:latin typeface="微软雅黑"/>
                <a:cs typeface="Times New Roman" panose="02020603050405020304" pitchFamily="18" charset="0"/>
              </a:rPr>
              <a:t>语句</a:t>
            </a:r>
            <a:r>
              <a:rPr lang="zh-CN" altLang="zh-CN" sz="2800" kern="100" dirty="0">
                <a:solidFill>
                  <a:prstClr val="black"/>
                </a:solidFill>
                <a:latin typeface="微软雅黑"/>
                <a:cs typeface="Times New Roman" panose="02020603050405020304" pitchFamily="18" charset="0"/>
              </a:rPr>
              <a:t>统计</a:t>
            </a:r>
            <a:r>
              <a:rPr lang="en-US" altLang="zh-CN" sz="2800" kern="100" dirty="0">
                <a:solidFill>
                  <a:prstClr val="black"/>
                </a:solidFill>
                <a:latin typeface="微软雅黑"/>
                <a:cs typeface="Times New Roman" panose="02020603050405020304" pitchFamily="18" charset="0"/>
              </a:rPr>
              <a:t>“</a:t>
            </a:r>
            <a:r>
              <a:rPr lang="zh-CN" altLang="zh-CN" sz="2800" kern="100" dirty="0">
                <a:solidFill>
                  <a:prstClr val="black"/>
                </a:solidFill>
                <a:latin typeface="微软雅黑"/>
                <a:cs typeface="Times New Roman" panose="02020603050405020304" pitchFamily="18" charset="0"/>
              </a:rPr>
              <a:t>成绩（</a:t>
            </a:r>
            <a:r>
              <a:rPr lang="en-US" altLang="zh-CN" sz="2800" kern="100" dirty="0">
                <a:solidFill>
                  <a:prstClr val="black"/>
                </a:solidFill>
                <a:latin typeface="微软雅黑"/>
                <a:cs typeface="Times New Roman" panose="02020603050405020304" pitchFamily="18" charset="0"/>
              </a:rPr>
              <a:t>mark</a:t>
            </a:r>
            <a:r>
              <a:rPr lang="zh-CN" altLang="zh-CN" sz="2800" kern="100" dirty="0">
                <a:solidFill>
                  <a:prstClr val="black"/>
                </a:solidFill>
                <a:latin typeface="微软雅黑"/>
                <a:cs typeface="Times New Roman" panose="02020603050405020304" pitchFamily="18" charset="0"/>
              </a:rPr>
              <a:t>）优秀的男生以及不及格的男生</a:t>
            </a:r>
            <a:r>
              <a:rPr lang="en-US" altLang="zh-CN" sz="2800" kern="100" dirty="0">
                <a:solidFill>
                  <a:prstClr val="black"/>
                </a:solidFill>
                <a:latin typeface="微软雅黑"/>
                <a:cs typeface="Times New Roman" panose="02020603050405020304" pitchFamily="18" charset="0"/>
              </a:rPr>
              <a:t>”</a:t>
            </a:r>
            <a:r>
              <a:rPr lang="zh-CN" altLang="zh-CN" sz="2800" kern="100" dirty="0">
                <a:solidFill>
                  <a:prstClr val="black"/>
                </a:solidFill>
                <a:latin typeface="微软雅黑"/>
                <a:cs typeface="Times New Roman" panose="02020603050405020304" pitchFamily="18" charset="0"/>
              </a:rPr>
              <a:t>的人数，正确的语句为（）</a:t>
            </a:r>
            <a:r>
              <a:rPr lang="zh-CN" altLang="zh-CN" sz="2800" kern="100" dirty="0" smtClean="0">
                <a:solidFill>
                  <a:prstClr val="black"/>
                </a:solidFill>
                <a:latin typeface="微软雅黑"/>
                <a:cs typeface="Times New Roman" panose="02020603050405020304" pitchFamily="18" charset="0"/>
              </a:rPr>
              <a:t>。</a:t>
            </a:r>
            <a:endParaRPr lang="zh-CN" altLang="zh-CN" sz="2800" kern="100" dirty="0">
              <a:solidFill>
                <a:prstClr val="black"/>
              </a:solidFill>
              <a:latin typeface="微软雅黑"/>
              <a:cs typeface="Times New Roman" panose="02020603050405020304" pitchFamily="18" charset="0"/>
            </a:endParaRPr>
          </a:p>
          <a:p>
            <a:pPr>
              <a:lnSpc>
                <a:spcPct val="200000"/>
              </a:lnSpc>
            </a:pPr>
            <a:r>
              <a:rPr lang="en-US" altLang="zh-CN" sz="2800" kern="100" dirty="0" smtClean="0">
                <a:solidFill>
                  <a:prstClr val="black"/>
                </a:solidFill>
                <a:latin typeface="微软雅黑"/>
                <a:cs typeface="Times New Roman" panose="02020603050405020304" pitchFamily="18" charset="0"/>
              </a:rPr>
              <a:t>	</a:t>
            </a:r>
            <a:r>
              <a:rPr lang="en-US" altLang="zh-CN" sz="2400" kern="100" dirty="0" smtClean="0">
                <a:solidFill>
                  <a:prstClr val="black"/>
                </a:solidFill>
                <a:latin typeface="微软雅黑"/>
                <a:cs typeface="Times New Roman" panose="02020603050405020304" pitchFamily="18" charset="0"/>
              </a:rPr>
              <a:t>A</a:t>
            </a:r>
            <a:r>
              <a:rPr lang="zh-CN" altLang="en-US" sz="2400" kern="100" dirty="0" smtClean="0">
                <a:solidFill>
                  <a:prstClr val="black"/>
                </a:solidFill>
                <a:latin typeface="微软雅黑"/>
                <a:cs typeface="Times New Roman" panose="02020603050405020304" pitchFamily="18" charset="0"/>
              </a:rPr>
              <a:t>、</a:t>
            </a:r>
            <a:r>
              <a:rPr lang="en-US" altLang="zh-CN" sz="2400" kern="100" dirty="0" smtClean="0">
                <a:solidFill>
                  <a:prstClr val="black"/>
                </a:solidFill>
                <a:latin typeface="微软雅黑"/>
                <a:cs typeface="Times New Roman" panose="02020603050405020304" pitchFamily="18" charset="0"/>
              </a:rPr>
              <a:t>if(gender</a:t>
            </a:r>
            <a:r>
              <a:rPr lang="en-US" altLang="zh-CN" sz="2400" kern="100" dirty="0">
                <a:solidFill>
                  <a:prstClr val="black"/>
                </a:solidFill>
                <a:latin typeface="微软雅黑"/>
                <a:cs typeface="Times New Roman" panose="02020603050405020304" pitchFamily="18" charset="0"/>
              </a:rPr>
              <a:t>=="</a:t>
            </a:r>
            <a:r>
              <a:rPr lang="zh-CN" altLang="zh-CN" sz="2400" kern="100" dirty="0">
                <a:solidFill>
                  <a:prstClr val="black"/>
                </a:solidFill>
                <a:latin typeface="微软雅黑"/>
                <a:cs typeface="Times New Roman" panose="02020603050405020304" pitchFamily="18" charset="0"/>
              </a:rPr>
              <a:t>男</a:t>
            </a:r>
            <a:r>
              <a:rPr lang="en-US" altLang="zh-CN" sz="2400" kern="100" dirty="0">
                <a:solidFill>
                  <a:prstClr val="black"/>
                </a:solidFill>
                <a:latin typeface="微软雅黑"/>
                <a:cs typeface="Times New Roman" panose="02020603050405020304" pitchFamily="18" charset="0"/>
              </a:rPr>
              <a:t>" and mark&lt;60 or mark&gt;=90):n+=1</a:t>
            </a:r>
            <a:endParaRPr lang="zh-CN" altLang="zh-CN" sz="2400" kern="100" dirty="0">
              <a:solidFill>
                <a:prstClr val="black"/>
              </a:solidFill>
              <a:latin typeface="微软雅黑"/>
              <a:cs typeface="Times New Roman" panose="02020603050405020304" pitchFamily="18" charset="0"/>
            </a:endParaRPr>
          </a:p>
          <a:p>
            <a:pPr>
              <a:lnSpc>
                <a:spcPct val="200000"/>
              </a:lnSpc>
            </a:pPr>
            <a:r>
              <a:rPr lang="en-US" altLang="zh-CN" sz="2400" kern="100" dirty="0" smtClean="0">
                <a:solidFill>
                  <a:prstClr val="black"/>
                </a:solidFill>
                <a:latin typeface="微软雅黑"/>
                <a:cs typeface="Times New Roman" panose="02020603050405020304" pitchFamily="18" charset="0"/>
              </a:rPr>
              <a:t>	B</a:t>
            </a:r>
            <a:r>
              <a:rPr lang="zh-CN" altLang="en-US" sz="2400" kern="100" dirty="0" smtClean="0">
                <a:solidFill>
                  <a:prstClr val="black"/>
                </a:solidFill>
                <a:latin typeface="微软雅黑"/>
                <a:cs typeface="Times New Roman" panose="02020603050405020304" pitchFamily="18" charset="0"/>
              </a:rPr>
              <a:t>、</a:t>
            </a:r>
            <a:r>
              <a:rPr lang="en-US" altLang="zh-CN" sz="2400" kern="100" dirty="0" smtClean="0">
                <a:solidFill>
                  <a:prstClr val="black"/>
                </a:solidFill>
                <a:latin typeface="微软雅黑"/>
                <a:cs typeface="Times New Roman" panose="02020603050405020304" pitchFamily="18" charset="0"/>
              </a:rPr>
              <a:t>if(gender</a:t>
            </a:r>
            <a:r>
              <a:rPr lang="en-US" altLang="zh-CN" sz="2400" kern="100" dirty="0">
                <a:solidFill>
                  <a:prstClr val="black"/>
                </a:solidFill>
                <a:latin typeface="微软雅黑"/>
                <a:cs typeface="Times New Roman" panose="02020603050405020304" pitchFamily="18" charset="0"/>
              </a:rPr>
              <a:t>=="</a:t>
            </a:r>
            <a:r>
              <a:rPr lang="zh-CN" altLang="zh-CN" sz="2400" kern="100" dirty="0">
                <a:solidFill>
                  <a:prstClr val="black"/>
                </a:solidFill>
                <a:latin typeface="微软雅黑"/>
                <a:cs typeface="Times New Roman" panose="02020603050405020304" pitchFamily="18" charset="0"/>
              </a:rPr>
              <a:t>男</a:t>
            </a:r>
            <a:r>
              <a:rPr lang="en-US" altLang="zh-CN" sz="2400" kern="100" dirty="0">
                <a:solidFill>
                  <a:prstClr val="black"/>
                </a:solidFill>
                <a:latin typeface="微软雅黑"/>
                <a:cs typeface="Times New Roman" panose="02020603050405020304" pitchFamily="18" charset="0"/>
              </a:rPr>
              <a:t>" and mark&lt;60 and mark&gt;=90):n+=1</a:t>
            </a:r>
            <a:endParaRPr lang="zh-CN" altLang="zh-CN" sz="2400" kern="100" dirty="0">
              <a:solidFill>
                <a:prstClr val="black"/>
              </a:solidFill>
              <a:latin typeface="微软雅黑"/>
              <a:cs typeface="Times New Roman" panose="02020603050405020304" pitchFamily="18" charset="0"/>
            </a:endParaRPr>
          </a:p>
          <a:p>
            <a:pPr>
              <a:lnSpc>
                <a:spcPct val="200000"/>
              </a:lnSpc>
            </a:pPr>
            <a:r>
              <a:rPr lang="en-US" altLang="zh-CN" sz="2400" kern="100" dirty="0" smtClean="0">
                <a:solidFill>
                  <a:prstClr val="black"/>
                </a:solidFill>
                <a:latin typeface="微软雅黑"/>
                <a:cs typeface="Times New Roman" panose="02020603050405020304" pitchFamily="18" charset="0"/>
              </a:rPr>
              <a:t>	C</a:t>
            </a:r>
            <a:r>
              <a:rPr lang="zh-CN" altLang="en-US" sz="2400" kern="100" dirty="0" smtClean="0">
                <a:solidFill>
                  <a:prstClr val="black"/>
                </a:solidFill>
                <a:latin typeface="微软雅黑"/>
                <a:cs typeface="Times New Roman" panose="02020603050405020304" pitchFamily="18" charset="0"/>
              </a:rPr>
              <a:t>、</a:t>
            </a:r>
            <a:r>
              <a:rPr lang="en-US" altLang="zh-CN" sz="2400" kern="100" dirty="0" smtClean="0">
                <a:solidFill>
                  <a:prstClr val="black"/>
                </a:solidFill>
                <a:latin typeface="微软雅黑"/>
                <a:cs typeface="Times New Roman" panose="02020603050405020304" pitchFamily="18" charset="0"/>
              </a:rPr>
              <a:t>if(gender</a:t>
            </a:r>
            <a:r>
              <a:rPr lang="en-US" altLang="zh-CN" sz="2400" kern="100" dirty="0">
                <a:solidFill>
                  <a:prstClr val="black"/>
                </a:solidFill>
                <a:latin typeface="微软雅黑"/>
                <a:cs typeface="Times New Roman" panose="02020603050405020304" pitchFamily="18" charset="0"/>
              </a:rPr>
              <a:t>=="</a:t>
            </a:r>
            <a:r>
              <a:rPr lang="zh-CN" altLang="zh-CN" sz="2400" kern="100" dirty="0">
                <a:solidFill>
                  <a:prstClr val="black"/>
                </a:solidFill>
                <a:latin typeface="微软雅黑"/>
                <a:cs typeface="Times New Roman" panose="02020603050405020304" pitchFamily="18" charset="0"/>
              </a:rPr>
              <a:t>男</a:t>
            </a:r>
            <a:r>
              <a:rPr lang="en-US" altLang="zh-CN" sz="2400" kern="100" dirty="0">
                <a:solidFill>
                  <a:prstClr val="black"/>
                </a:solidFill>
                <a:latin typeface="微软雅黑"/>
                <a:cs typeface="Times New Roman" panose="02020603050405020304" pitchFamily="18" charset="0"/>
              </a:rPr>
              <a:t>" and (mark&lt;60 or mark&gt;=90)):n+=1</a:t>
            </a:r>
            <a:endParaRPr lang="zh-CN" altLang="zh-CN" sz="2400" kern="100" dirty="0">
              <a:solidFill>
                <a:prstClr val="black"/>
              </a:solidFill>
              <a:latin typeface="微软雅黑"/>
              <a:cs typeface="Times New Roman" panose="02020603050405020304" pitchFamily="18" charset="0"/>
            </a:endParaRPr>
          </a:p>
          <a:p>
            <a:pPr>
              <a:lnSpc>
                <a:spcPct val="200000"/>
              </a:lnSpc>
            </a:pPr>
            <a:r>
              <a:rPr lang="en-US" altLang="zh-CN" sz="2400" kern="100" dirty="0" smtClean="0">
                <a:solidFill>
                  <a:prstClr val="black"/>
                </a:solidFill>
                <a:latin typeface="微软雅黑"/>
                <a:cs typeface="Times New Roman" panose="02020603050405020304" pitchFamily="18" charset="0"/>
              </a:rPr>
              <a:t>	D</a:t>
            </a:r>
            <a:r>
              <a:rPr lang="zh-CN" altLang="en-US" sz="2400" kern="100" dirty="0" smtClean="0">
                <a:solidFill>
                  <a:prstClr val="black"/>
                </a:solidFill>
                <a:latin typeface="微软雅黑"/>
                <a:cs typeface="Times New Roman" panose="02020603050405020304" pitchFamily="18" charset="0"/>
              </a:rPr>
              <a:t>、</a:t>
            </a:r>
            <a:r>
              <a:rPr lang="en-US" altLang="zh-CN" sz="2400" kern="100" dirty="0" smtClean="0">
                <a:solidFill>
                  <a:prstClr val="black"/>
                </a:solidFill>
                <a:latin typeface="微软雅黑"/>
                <a:cs typeface="Times New Roman" panose="02020603050405020304" pitchFamily="18" charset="0"/>
              </a:rPr>
              <a:t>if(gender</a:t>
            </a:r>
            <a:r>
              <a:rPr lang="en-US" altLang="zh-CN" sz="2400" kern="100" dirty="0">
                <a:solidFill>
                  <a:prstClr val="black"/>
                </a:solidFill>
                <a:latin typeface="微软雅黑"/>
                <a:cs typeface="Times New Roman" panose="02020603050405020304" pitchFamily="18" charset="0"/>
              </a:rPr>
              <a:t>=="</a:t>
            </a:r>
            <a:r>
              <a:rPr lang="zh-CN" altLang="zh-CN" sz="2400" kern="100" dirty="0">
                <a:solidFill>
                  <a:prstClr val="black"/>
                </a:solidFill>
                <a:latin typeface="微软雅黑"/>
                <a:cs typeface="Times New Roman" panose="02020603050405020304" pitchFamily="18" charset="0"/>
              </a:rPr>
              <a:t>男</a:t>
            </a:r>
            <a:r>
              <a:rPr lang="en-US" altLang="zh-CN" sz="2400" kern="100" dirty="0">
                <a:solidFill>
                  <a:prstClr val="black"/>
                </a:solidFill>
                <a:latin typeface="微软雅黑"/>
                <a:cs typeface="Times New Roman" panose="02020603050405020304" pitchFamily="18" charset="0"/>
              </a:rPr>
              <a:t>" or (mark&lt;60 or mark&gt;=90)):n+=1</a:t>
            </a:r>
            <a:endParaRPr lang="zh-CN" altLang="zh-CN" sz="2400" kern="100" dirty="0">
              <a:solidFill>
                <a:prstClr val="black"/>
              </a:solidFill>
              <a:latin typeface="微软雅黑"/>
              <a:cs typeface="Times New Roman" panose="02020603050405020304" pitchFamily="18" charset="0"/>
            </a:endParaRPr>
          </a:p>
        </p:txBody>
      </p:sp>
      <p:sp>
        <p:nvSpPr>
          <p:cNvPr id="4" name="TextBox 3"/>
          <p:cNvSpPr txBox="1"/>
          <p:nvPr/>
        </p:nvSpPr>
        <p:spPr>
          <a:xfrm>
            <a:off x="781968" y="189278"/>
            <a:ext cx="6254936" cy="461665"/>
          </a:xfrm>
          <a:prstGeom prst="rect">
            <a:avLst/>
          </a:prstGeom>
          <a:noFill/>
        </p:spPr>
        <p:txBody>
          <a:bodyPr wrap="square" rtlCol="0">
            <a:spAutoFit/>
          </a:bodyPr>
          <a:lstStyle/>
          <a:p>
            <a:pPr>
              <a:defRPr/>
            </a:pPr>
            <a:r>
              <a:rPr lang="zh-CN" altLang="en-US" sz="2400" b="1" spc="300" dirty="0" smtClean="0">
                <a:solidFill>
                  <a:srgbClr val="1E6787"/>
                </a:solidFill>
                <a:latin typeface="微软雅黑" pitchFamily="34" charset="-122"/>
              </a:rPr>
              <a:t>问题</a:t>
            </a:r>
            <a:r>
              <a:rPr lang="en-US" altLang="zh-CN" sz="2400" b="1" spc="300" dirty="0" smtClean="0">
                <a:solidFill>
                  <a:srgbClr val="1E6787"/>
                </a:solidFill>
                <a:latin typeface="微软雅黑" pitchFamily="34" charset="-122"/>
              </a:rPr>
              <a:t>4</a:t>
            </a:r>
            <a:endParaRPr lang="zh-CN" altLang="en-US" sz="2400" b="1" spc="300" dirty="0">
              <a:solidFill>
                <a:srgbClr val="1E6787"/>
              </a:solidFill>
              <a:latin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0" name="Freeform 30">
            <a:extLst>
              <a:ext uri="{FF2B5EF4-FFF2-40B4-BE49-F238E27FC236}">
                <a16:creationId xmlns:a16="http://schemas.microsoft.com/office/drawing/2014/main" id="{495061B8-7976-4AFA-A014-4176F5233C41}"/>
              </a:ext>
            </a:extLst>
          </p:cNvPr>
          <p:cNvSpPr>
            <a:spLocks noEditPoints="1"/>
          </p:cNvSpPr>
          <p:nvPr/>
        </p:nvSpPr>
        <p:spPr bwMode="auto">
          <a:xfrm>
            <a:off x="8692953" y="2284289"/>
            <a:ext cx="509509" cy="556063"/>
          </a:xfrm>
          <a:custGeom>
            <a:avLst/>
            <a:gdLst>
              <a:gd name="T0" fmla="*/ 0 w 512"/>
              <a:gd name="T1" fmla="*/ 437 h 517"/>
              <a:gd name="T2" fmla="*/ 75 w 512"/>
              <a:gd name="T3" fmla="*/ 512 h 517"/>
              <a:gd name="T4" fmla="*/ 128 w 512"/>
              <a:gd name="T5" fmla="*/ 491 h 517"/>
              <a:gd name="T6" fmla="*/ 264 w 512"/>
              <a:gd name="T7" fmla="*/ 354 h 517"/>
              <a:gd name="T8" fmla="*/ 301 w 512"/>
              <a:gd name="T9" fmla="*/ 391 h 517"/>
              <a:gd name="T10" fmla="*/ 315 w 512"/>
              <a:gd name="T11" fmla="*/ 443 h 517"/>
              <a:gd name="T12" fmla="*/ 367 w 512"/>
              <a:gd name="T13" fmla="*/ 496 h 517"/>
              <a:gd name="T14" fmla="*/ 443 w 512"/>
              <a:gd name="T15" fmla="*/ 497 h 517"/>
              <a:gd name="T16" fmla="*/ 443 w 512"/>
              <a:gd name="T17" fmla="*/ 421 h 517"/>
              <a:gd name="T18" fmla="*/ 390 w 512"/>
              <a:gd name="T19" fmla="*/ 368 h 517"/>
              <a:gd name="T20" fmla="*/ 338 w 512"/>
              <a:gd name="T21" fmla="*/ 354 h 517"/>
              <a:gd name="T22" fmla="*/ 301 w 512"/>
              <a:gd name="T23" fmla="*/ 318 h 517"/>
              <a:gd name="T24" fmla="*/ 325 w 512"/>
              <a:gd name="T25" fmla="*/ 294 h 517"/>
              <a:gd name="T26" fmla="*/ 468 w 512"/>
              <a:gd name="T27" fmla="*/ 255 h 517"/>
              <a:gd name="T28" fmla="*/ 512 w 512"/>
              <a:gd name="T29" fmla="*/ 161 h 517"/>
              <a:gd name="T30" fmla="*/ 512 w 512"/>
              <a:gd name="T31" fmla="*/ 160 h 517"/>
              <a:gd name="T32" fmla="*/ 491 w 512"/>
              <a:gd name="T33" fmla="*/ 139 h 517"/>
              <a:gd name="T34" fmla="*/ 475 w 512"/>
              <a:gd name="T35" fmla="*/ 145 h 517"/>
              <a:gd name="T36" fmla="*/ 469 w 512"/>
              <a:gd name="T37" fmla="*/ 151 h 517"/>
              <a:gd name="T38" fmla="*/ 448 w 512"/>
              <a:gd name="T39" fmla="*/ 172 h 517"/>
              <a:gd name="T40" fmla="*/ 394 w 512"/>
              <a:gd name="T41" fmla="*/ 193 h 517"/>
              <a:gd name="T42" fmla="*/ 341 w 512"/>
              <a:gd name="T43" fmla="*/ 171 h 517"/>
              <a:gd name="T44" fmla="*/ 319 w 512"/>
              <a:gd name="T45" fmla="*/ 118 h 517"/>
              <a:gd name="T46" fmla="*/ 340 w 512"/>
              <a:gd name="T47" fmla="*/ 64 h 517"/>
              <a:gd name="T48" fmla="*/ 361 w 512"/>
              <a:gd name="T49" fmla="*/ 43 h 517"/>
              <a:gd name="T50" fmla="*/ 367 w 512"/>
              <a:gd name="T51" fmla="*/ 37 h 517"/>
              <a:gd name="T52" fmla="*/ 373 w 512"/>
              <a:gd name="T53" fmla="*/ 21 h 517"/>
              <a:gd name="T54" fmla="*/ 352 w 512"/>
              <a:gd name="T55" fmla="*/ 0 h 517"/>
              <a:gd name="T56" fmla="*/ 351 w 512"/>
              <a:gd name="T57" fmla="*/ 0 h 517"/>
              <a:gd name="T58" fmla="*/ 257 w 512"/>
              <a:gd name="T59" fmla="*/ 44 h 517"/>
              <a:gd name="T60" fmla="*/ 218 w 512"/>
              <a:gd name="T61" fmla="*/ 187 h 517"/>
              <a:gd name="T62" fmla="*/ 194 w 512"/>
              <a:gd name="T63" fmla="*/ 211 h 517"/>
              <a:gd name="T64" fmla="*/ 96 w 512"/>
              <a:gd name="T65" fmla="*/ 112 h 517"/>
              <a:gd name="T66" fmla="*/ 96 w 512"/>
              <a:gd name="T67" fmla="*/ 85 h 517"/>
              <a:gd name="T68" fmla="*/ 32 w 512"/>
              <a:gd name="T69" fmla="*/ 53 h 517"/>
              <a:gd name="T70" fmla="*/ 0 w 512"/>
              <a:gd name="T71" fmla="*/ 85 h 517"/>
              <a:gd name="T72" fmla="*/ 32 w 512"/>
              <a:gd name="T73" fmla="*/ 149 h 517"/>
              <a:gd name="T74" fmla="*/ 59 w 512"/>
              <a:gd name="T75" fmla="*/ 149 h 517"/>
              <a:gd name="T76" fmla="*/ 157 w 512"/>
              <a:gd name="T77" fmla="*/ 248 h 517"/>
              <a:gd name="T78" fmla="*/ 21 w 512"/>
              <a:gd name="T79" fmla="*/ 384 h 517"/>
              <a:gd name="T80" fmla="*/ 0 w 512"/>
              <a:gd name="T81" fmla="*/ 437 h 517"/>
              <a:gd name="T82" fmla="*/ 53 w 512"/>
              <a:gd name="T83" fmla="*/ 432 h 517"/>
              <a:gd name="T84" fmla="*/ 80 w 512"/>
              <a:gd name="T85" fmla="*/ 405 h 517"/>
              <a:gd name="T86" fmla="*/ 107 w 512"/>
              <a:gd name="T87" fmla="*/ 432 h 517"/>
              <a:gd name="T88" fmla="*/ 80 w 512"/>
              <a:gd name="T89" fmla="*/ 459 h 517"/>
              <a:gd name="T90" fmla="*/ 53 w 512"/>
              <a:gd name="T91" fmla="*/ 43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7">
                <a:moveTo>
                  <a:pt x="0" y="437"/>
                </a:moveTo>
                <a:cubicBezTo>
                  <a:pt x="0" y="479"/>
                  <a:pt x="33" y="512"/>
                  <a:pt x="75" y="512"/>
                </a:cubicBezTo>
                <a:cubicBezTo>
                  <a:pt x="95" y="512"/>
                  <a:pt x="114" y="504"/>
                  <a:pt x="128" y="491"/>
                </a:cubicBezTo>
                <a:cubicBezTo>
                  <a:pt x="264" y="354"/>
                  <a:pt x="264" y="354"/>
                  <a:pt x="264" y="354"/>
                </a:cubicBezTo>
                <a:cubicBezTo>
                  <a:pt x="301" y="391"/>
                  <a:pt x="301" y="391"/>
                  <a:pt x="301" y="391"/>
                </a:cubicBezTo>
                <a:cubicBezTo>
                  <a:pt x="296" y="409"/>
                  <a:pt x="300" y="429"/>
                  <a:pt x="315" y="443"/>
                </a:cubicBezTo>
                <a:cubicBezTo>
                  <a:pt x="367" y="496"/>
                  <a:pt x="367" y="496"/>
                  <a:pt x="367" y="496"/>
                </a:cubicBezTo>
                <a:cubicBezTo>
                  <a:pt x="389" y="517"/>
                  <a:pt x="422" y="517"/>
                  <a:pt x="443" y="497"/>
                </a:cubicBezTo>
                <a:cubicBezTo>
                  <a:pt x="464" y="476"/>
                  <a:pt x="464" y="442"/>
                  <a:pt x="443" y="421"/>
                </a:cubicBezTo>
                <a:cubicBezTo>
                  <a:pt x="390" y="368"/>
                  <a:pt x="390" y="368"/>
                  <a:pt x="390" y="368"/>
                </a:cubicBezTo>
                <a:cubicBezTo>
                  <a:pt x="376" y="354"/>
                  <a:pt x="356" y="349"/>
                  <a:pt x="338" y="354"/>
                </a:cubicBezTo>
                <a:cubicBezTo>
                  <a:pt x="301" y="318"/>
                  <a:pt x="301" y="318"/>
                  <a:pt x="301" y="318"/>
                </a:cubicBezTo>
                <a:cubicBezTo>
                  <a:pt x="325" y="294"/>
                  <a:pt x="325" y="294"/>
                  <a:pt x="325" y="294"/>
                </a:cubicBezTo>
                <a:cubicBezTo>
                  <a:pt x="375" y="307"/>
                  <a:pt x="430" y="294"/>
                  <a:pt x="468" y="255"/>
                </a:cubicBezTo>
                <a:cubicBezTo>
                  <a:pt x="495" y="229"/>
                  <a:pt x="510" y="196"/>
                  <a:pt x="512" y="161"/>
                </a:cubicBezTo>
                <a:cubicBezTo>
                  <a:pt x="512" y="160"/>
                  <a:pt x="512" y="160"/>
                  <a:pt x="512" y="160"/>
                </a:cubicBezTo>
                <a:cubicBezTo>
                  <a:pt x="512" y="148"/>
                  <a:pt x="502" y="139"/>
                  <a:pt x="491" y="139"/>
                </a:cubicBezTo>
                <a:cubicBezTo>
                  <a:pt x="485" y="139"/>
                  <a:pt x="479" y="141"/>
                  <a:pt x="475" y="145"/>
                </a:cubicBezTo>
                <a:cubicBezTo>
                  <a:pt x="469" y="151"/>
                  <a:pt x="469" y="151"/>
                  <a:pt x="469" y="151"/>
                </a:cubicBezTo>
                <a:cubicBezTo>
                  <a:pt x="448" y="172"/>
                  <a:pt x="448" y="172"/>
                  <a:pt x="448" y="172"/>
                </a:cubicBezTo>
                <a:cubicBezTo>
                  <a:pt x="434" y="185"/>
                  <a:pt x="415" y="193"/>
                  <a:pt x="394" y="193"/>
                </a:cubicBezTo>
                <a:cubicBezTo>
                  <a:pt x="373" y="193"/>
                  <a:pt x="355" y="184"/>
                  <a:pt x="341" y="171"/>
                </a:cubicBezTo>
                <a:cubicBezTo>
                  <a:pt x="328" y="157"/>
                  <a:pt x="319" y="139"/>
                  <a:pt x="319" y="118"/>
                </a:cubicBezTo>
                <a:cubicBezTo>
                  <a:pt x="319" y="97"/>
                  <a:pt x="327" y="78"/>
                  <a:pt x="340" y="64"/>
                </a:cubicBezTo>
                <a:cubicBezTo>
                  <a:pt x="361" y="43"/>
                  <a:pt x="361" y="43"/>
                  <a:pt x="361" y="43"/>
                </a:cubicBezTo>
                <a:cubicBezTo>
                  <a:pt x="367" y="37"/>
                  <a:pt x="367" y="37"/>
                  <a:pt x="367" y="37"/>
                </a:cubicBezTo>
                <a:cubicBezTo>
                  <a:pt x="371" y="33"/>
                  <a:pt x="373" y="27"/>
                  <a:pt x="373" y="21"/>
                </a:cubicBezTo>
                <a:cubicBezTo>
                  <a:pt x="373" y="10"/>
                  <a:pt x="364" y="0"/>
                  <a:pt x="352" y="0"/>
                </a:cubicBezTo>
                <a:cubicBezTo>
                  <a:pt x="351" y="0"/>
                  <a:pt x="351" y="0"/>
                  <a:pt x="351" y="0"/>
                </a:cubicBezTo>
                <a:cubicBezTo>
                  <a:pt x="316" y="2"/>
                  <a:pt x="283" y="17"/>
                  <a:pt x="257" y="44"/>
                </a:cubicBezTo>
                <a:cubicBezTo>
                  <a:pt x="218" y="82"/>
                  <a:pt x="205" y="138"/>
                  <a:pt x="218" y="187"/>
                </a:cubicBezTo>
                <a:cubicBezTo>
                  <a:pt x="194" y="211"/>
                  <a:pt x="194" y="211"/>
                  <a:pt x="194" y="211"/>
                </a:cubicBezTo>
                <a:cubicBezTo>
                  <a:pt x="96" y="112"/>
                  <a:pt x="96" y="112"/>
                  <a:pt x="96" y="112"/>
                </a:cubicBezTo>
                <a:cubicBezTo>
                  <a:pt x="96" y="85"/>
                  <a:pt x="96" y="85"/>
                  <a:pt x="96" y="85"/>
                </a:cubicBezTo>
                <a:cubicBezTo>
                  <a:pt x="32" y="53"/>
                  <a:pt x="32" y="53"/>
                  <a:pt x="32" y="53"/>
                </a:cubicBezTo>
                <a:cubicBezTo>
                  <a:pt x="0" y="85"/>
                  <a:pt x="0" y="85"/>
                  <a:pt x="0" y="85"/>
                </a:cubicBezTo>
                <a:cubicBezTo>
                  <a:pt x="32" y="149"/>
                  <a:pt x="32" y="149"/>
                  <a:pt x="32" y="149"/>
                </a:cubicBezTo>
                <a:cubicBezTo>
                  <a:pt x="59" y="149"/>
                  <a:pt x="59" y="149"/>
                  <a:pt x="59" y="149"/>
                </a:cubicBezTo>
                <a:cubicBezTo>
                  <a:pt x="157" y="248"/>
                  <a:pt x="157" y="248"/>
                  <a:pt x="157" y="248"/>
                </a:cubicBezTo>
                <a:cubicBezTo>
                  <a:pt x="21" y="384"/>
                  <a:pt x="21" y="384"/>
                  <a:pt x="21" y="384"/>
                </a:cubicBezTo>
                <a:cubicBezTo>
                  <a:pt x="8" y="398"/>
                  <a:pt x="0" y="417"/>
                  <a:pt x="0" y="437"/>
                </a:cubicBezTo>
                <a:close/>
                <a:moveTo>
                  <a:pt x="53" y="432"/>
                </a:moveTo>
                <a:cubicBezTo>
                  <a:pt x="53" y="417"/>
                  <a:pt x="65" y="405"/>
                  <a:pt x="80" y="405"/>
                </a:cubicBezTo>
                <a:cubicBezTo>
                  <a:pt x="95" y="405"/>
                  <a:pt x="107" y="417"/>
                  <a:pt x="107" y="432"/>
                </a:cubicBezTo>
                <a:cubicBezTo>
                  <a:pt x="107" y="447"/>
                  <a:pt x="95" y="459"/>
                  <a:pt x="80" y="459"/>
                </a:cubicBezTo>
                <a:cubicBezTo>
                  <a:pt x="65" y="459"/>
                  <a:pt x="53" y="447"/>
                  <a:pt x="53" y="432"/>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pPr>
              <a:defRPr/>
            </a:pPr>
            <a:endParaRPr lang="zh-CN" altLang="en-US" sz="1350">
              <a:solidFill>
                <a:srgbClr val="2E2E2E"/>
              </a:solidFill>
            </a:endParaRPr>
          </a:p>
        </p:txBody>
      </p:sp>
      <p:sp>
        <p:nvSpPr>
          <p:cNvPr id="52" name="矩形 51">
            <a:extLst>
              <a:ext uri="{FF2B5EF4-FFF2-40B4-BE49-F238E27FC236}">
                <a16:creationId xmlns:a16="http://schemas.microsoft.com/office/drawing/2014/main" id="{A9B44262-B6CC-4182-84F6-82D9370D6F1A}"/>
              </a:ext>
            </a:extLst>
          </p:cNvPr>
          <p:cNvSpPr/>
          <p:nvPr/>
        </p:nvSpPr>
        <p:spPr>
          <a:xfrm>
            <a:off x="739108" y="4279121"/>
            <a:ext cx="860736" cy="1270604"/>
          </a:xfrm>
          <a:prstGeom prst="rect">
            <a:avLst/>
          </a:prstGeom>
        </p:spPr>
        <p:txBody>
          <a:bodyPr wrap="square">
            <a:spAutoFit/>
          </a:bodyPr>
          <a:lstStyle/>
          <a:p>
            <a:pPr indent="266700" algn="just">
              <a:lnSpc>
                <a:spcPct val="229000"/>
              </a:lnSpc>
              <a:defRPr/>
            </a:pPr>
            <a:r>
              <a:rPr lang="en-US" altLang="zh-CN" sz="4000" kern="100" dirty="0" smtClean="0">
                <a:solidFill>
                  <a:srgbClr val="FF0000"/>
                </a:solidFill>
                <a:latin typeface="微软雅黑"/>
                <a:cs typeface="Times New Roman" panose="02020603050405020304" pitchFamily="18" charset="0"/>
                <a:sym typeface="Wingdings" panose="05000000000000000000" pitchFamily="2" charset="2"/>
              </a:rPr>
              <a:t></a:t>
            </a:r>
            <a:endParaRPr lang="en-US" altLang="zh-CN" sz="4000" kern="100" dirty="0" smtClean="0">
              <a:solidFill>
                <a:srgbClr val="FF0000"/>
              </a:solidFill>
              <a:latin typeface="微软雅黑"/>
              <a:cs typeface="Times New Roman" panose="02020603050405020304" pitchFamily="18" charset="0"/>
            </a:endParaRPr>
          </a:p>
        </p:txBody>
      </p:sp>
    </p:spTree>
    <p:extLst>
      <p:ext uri="{BB962C8B-B14F-4D97-AF65-F5344CB8AC3E}">
        <p14:creationId xmlns:p14="http://schemas.microsoft.com/office/powerpoint/2010/main" val="81088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dirty="0">
              <a:latin typeface="+mn-ea"/>
            </a:endParaRPr>
          </a:p>
        </p:txBody>
      </p:sp>
      <p:sp>
        <p:nvSpPr>
          <p:cNvPr id="5" name="矩形 4">
            <a:extLst>
              <a:ext uri="{FF2B5EF4-FFF2-40B4-BE49-F238E27FC236}">
                <a16:creationId xmlns:a16="http://schemas.microsoft.com/office/drawing/2014/main" id="{1D9C407B-898A-4DEE-A4E1-18904F582C66}"/>
              </a:ext>
            </a:extLst>
          </p:cNvPr>
          <p:cNvSpPr/>
          <p:nvPr/>
        </p:nvSpPr>
        <p:spPr>
          <a:xfrm>
            <a:off x="530360" y="1635121"/>
            <a:ext cx="2912028" cy="233538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mn-ea"/>
              </a:rPr>
              <a:t>if  </a:t>
            </a:r>
            <a:r>
              <a:rPr lang="zh-CN" altLang="zh-CN" sz="2400" dirty="0">
                <a:latin typeface="+mn-ea"/>
              </a:rPr>
              <a:t>条件表达式</a:t>
            </a:r>
            <a:r>
              <a:rPr lang="en-US" altLang="zh-CN" sz="2400" dirty="0">
                <a:latin typeface="+mn-ea"/>
              </a:rPr>
              <a:t> </a:t>
            </a:r>
            <a:r>
              <a:rPr lang="en-US" altLang="zh-CN" sz="2400" b="1" dirty="0">
                <a:solidFill>
                  <a:srgbClr val="FF0000"/>
                </a:solidFill>
                <a:latin typeface="+mn-ea"/>
              </a:rPr>
              <a:t>:</a:t>
            </a:r>
            <a:endParaRPr lang="zh-CN" altLang="zh-CN" sz="20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r>
              <a:rPr lang="en-US" altLang="zh-CN" sz="2400" dirty="0">
                <a:latin typeface="+mn-ea"/>
              </a:rPr>
              <a:t>1</a:t>
            </a:r>
            <a:endParaRPr lang="zh-CN" altLang="zh-CN" sz="2400" dirty="0">
              <a:latin typeface="+mn-ea"/>
            </a:endParaRPr>
          </a:p>
          <a:p>
            <a:pPr>
              <a:lnSpc>
                <a:spcPct val="150000"/>
              </a:lnSpc>
            </a:pPr>
            <a:r>
              <a:rPr lang="en-US" altLang="zh-CN" sz="2400" dirty="0">
                <a:latin typeface="+mn-ea"/>
              </a:rPr>
              <a:t>else </a:t>
            </a:r>
            <a:r>
              <a:rPr lang="en-US" altLang="zh-CN" sz="2400" b="1" dirty="0" smtClean="0">
                <a:solidFill>
                  <a:srgbClr val="FF0000"/>
                </a:solidFill>
                <a:latin typeface="+mn-ea"/>
              </a:rPr>
              <a:t>:</a:t>
            </a:r>
            <a:endParaRPr lang="zh-CN" altLang="zh-CN" sz="2400" b="1" dirty="0" smtClean="0">
              <a:solidFill>
                <a:srgbClr val="FF0000"/>
              </a:solidFill>
              <a:latin typeface="+mn-ea"/>
            </a:endParaRPr>
          </a:p>
          <a:p>
            <a:pPr>
              <a:lnSpc>
                <a:spcPct val="150000"/>
              </a:lnSpc>
            </a:pPr>
            <a:r>
              <a:rPr lang="en-US" altLang="zh-CN" sz="2400" dirty="0" smtClean="0">
                <a:latin typeface="+mn-ea"/>
              </a:rPr>
              <a:t>	</a:t>
            </a:r>
            <a:r>
              <a:rPr lang="zh-CN" altLang="zh-CN" sz="2400" dirty="0" smtClean="0">
                <a:latin typeface="+mn-ea"/>
              </a:rPr>
              <a:t>语句块</a:t>
            </a:r>
            <a:r>
              <a:rPr lang="en-US" altLang="zh-CN" sz="2400" dirty="0" smtClean="0">
                <a:latin typeface="+mn-ea"/>
              </a:rPr>
              <a:t>2</a:t>
            </a:r>
            <a:endParaRPr lang="zh-CN" altLang="zh-CN" sz="2400" dirty="0">
              <a:latin typeface="+mn-ea"/>
            </a:endParaRPr>
          </a:p>
        </p:txBody>
      </p:sp>
      <p:sp>
        <p:nvSpPr>
          <p:cNvPr id="21" name="矩形 20">
            <a:extLst>
              <a:ext uri="{FF2B5EF4-FFF2-40B4-BE49-F238E27FC236}">
                <a16:creationId xmlns:a16="http://schemas.microsoft.com/office/drawing/2014/main" id="{9F0300F3-24B9-49F3-A85D-570815B58085}"/>
              </a:ext>
            </a:extLst>
          </p:cNvPr>
          <p:cNvSpPr/>
          <p:nvPr/>
        </p:nvSpPr>
        <p:spPr>
          <a:xfrm>
            <a:off x="530359" y="4265815"/>
            <a:ext cx="5964545" cy="2308324"/>
          </a:xfrm>
          <a:prstGeom prst="rect">
            <a:avLst/>
          </a:prstGeom>
        </p:spPr>
        <p:txBody>
          <a:bodyPr wrap="square">
            <a:spAutoFit/>
          </a:bodyPr>
          <a:lstStyle/>
          <a:p>
            <a:pPr marL="342900" indent="-342900" algn="just">
              <a:lnSpc>
                <a:spcPct val="150000"/>
              </a:lnSpc>
              <a:spcAft>
                <a:spcPts val="0"/>
              </a:spcAft>
              <a:buFont typeface="Arial" panose="020B0604020202020204" pitchFamily="34" charset="0"/>
              <a:buChar char="•"/>
            </a:pPr>
            <a:r>
              <a:rPr lang="zh-CN" altLang="en-US" sz="2400" kern="100" dirty="0">
                <a:latin typeface="+mn-ea"/>
                <a:cs typeface="Times New Roman" panose="02020603050405020304" pitchFamily="18" charset="0"/>
              </a:rPr>
              <a:t>如果</a:t>
            </a:r>
            <a:r>
              <a:rPr lang="zh-CN" altLang="zh-CN" sz="2400" kern="100" dirty="0">
                <a:latin typeface="+mn-ea"/>
                <a:cs typeface="Times New Roman" panose="02020603050405020304" pitchFamily="18" charset="0"/>
              </a:rPr>
              <a:t>条件表达式的值为</a:t>
            </a:r>
            <a:r>
              <a:rPr lang="en-US" altLang="zh-CN" sz="2400" kern="100" dirty="0">
                <a:solidFill>
                  <a:srgbClr val="FF0000"/>
                </a:solidFill>
                <a:latin typeface="+mn-ea"/>
                <a:cs typeface="Times New Roman" panose="02020603050405020304" pitchFamily="18" charset="0"/>
              </a:rPr>
              <a:t>True</a:t>
            </a:r>
            <a:r>
              <a:rPr lang="zh-CN" altLang="zh-CN" sz="2400" kern="100" dirty="0">
                <a:latin typeface="+mn-ea"/>
                <a:cs typeface="Times New Roman" panose="02020603050405020304" pitchFamily="18" charset="0"/>
              </a:rPr>
              <a:t>的</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执行语句块</a:t>
            </a: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否则执行语句块</a:t>
            </a: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a:t>
            </a:r>
            <a:endParaRPr lang="en-US" altLang="zh-CN" sz="2400" kern="100" dirty="0">
              <a:latin typeface="+mn-ea"/>
              <a:cs typeface="Times New Roman" panose="02020603050405020304" pitchFamily="18" charset="0"/>
            </a:endParaRPr>
          </a:p>
          <a:p>
            <a:pPr marL="342900" indent="-342900" algn="just">
              <a:lnSpc>
                <a:spcPct val="150000"/>
              </a:lnSpc>
              <a:spcAft>
                <a:spcPts val="0"/>
              </a:spcAft>
              <a:buFont typeface="Arial" panose="020B0604020202020204" pitchFamily="34" charset="0"/>
              <a:buChar char="•"/>
            </a:pPr>
            <a:r>
              <a:rPr lang="zh-CN" altLang="zh-CN" sz="2400" kern="100" dirty="0">
                <a:latin typeface="+mn-ea"/>
                <a:cs typeface="Times New Roman" panose="02020603050405020304" pitchFamily="18" charset="0"/>
              </a:rPr>
              <a:t>这里的语句块</a:t>
            </a:r>
            <a:r>
              <a:rPr lang="en-US" altLang="zh-CN" sz="2400" kern="100" dirty="0">
                <a:latin typeface="+mn-ea"/>
                <a:cs typeface="Times New Roman" panose="02020603050405020304" pitchFamily="18" charset="0"/>
              </a:rPr>
              <a:t>1</a:t>
            </a:r>
            <a:r>
              <a:rPr lang="zh-CN" altLang="zh-CN" sz="2400" kern="100" dirty="0">
                <a:latin typeface="+mn-ea"/>
                <a:cs typeface="Times New Roman" panose="02020603050405020304" pitchFamily="18" charset="0"/>
              </a:rPr>
              <a:t>和语句块</a:t>
            </a:r>
            <a:r>
              <a:rPr lang="en-US" altLang="zh-CN" sz="2400" kern="100" dirty="0">
                <a:latin typeface="+mn-ea"/>
                <a:cs typeface="Times New Roman" panose="02020603050405020304" pitchFamily="18" charset="0"/>
              </a:rPr>
              <a:t>2</a:t>
            </a:r>
            <a:r>
              <a:rPr lang="zh-CN" altLang="zh-CN" sz="2400" kern="100" dirty="0">
                <a:latin typeface="+mn-ea"/>
                <a:cs typeface="Times New Roman" panose="02020603050405020304" pitchFamily="18" charset="0"/>
              </a:rPr>
              <a:t>在一次运行过程中</a:t>
            </a:r>
            <a:r>
              <a:rPr lang="zh-CN" altLang="zh-CN" sz="2400" kern="100" dirty="0">
                <a:solidFill>
                  <a:srgbClr val="FF0000"/>
                </a:solidFill>
                <a:latin typeface="+mn-ea"/>
                <a:cs typeface="Times New Roman" panose="02020603050405020304" pitchFamily="18" charset="0"/>
              </a:rPr>
              <a:t>有且只有一个</a:t>
            </a:r>
            <a:r>
              <a:rPr lang="zh-CN" altLang="zh-CN" sz="2400" kern="100" dirty="0">
                <a:latin typeface="+mn-ea"/>
                <a:cs typeface="Times New Roman" panose="02020603050405020304" pitchFamily="18" charset="0"/>
              </a:rPr>
              <a:t>能被执行。</a:t>
            </a:r>
          </a:p>
        </p:txBody>
      </p:sp>
      <p:sp>
        <p:nvSpPr>
          <p:cNvPr id="16" name="矩形 15"/>
          <p:cNvSpPr/>
          <p:nvPr/>
        </p:nvSpPr>
        <p:spPr>
          <a:xfrm>
            <a:off x="3909436" y="2085886"/>
            <a:ext cx="2890376" cy="193899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nSpc>
                <a:spcPct val="150000"/>
              </a:lnSpc>
            </a:pPr>
            <a:r>
              <a:rPr lang="zh-CN" altLang="en-US" sz="2000" dirty="0" smtClean="0">
                <a:solidFill>
                  <a:srgbClr val="FF0000"/>
                </a:solidFill>
                <a:latin typeface="+mn-ea"/>
              </a:rPr>
              <a:t>注意：</a:t>
            </a:r>
            <a:endParaRPr lang="en-US" altLang="zh-CN" sz="2000" dirty="0" smtClean="0">
              <a:solidFill>
                <a:srgbClr val="FF0000"/>
              </a:solidFill>
              <a:latin typeface="+mn-ea"/>
            </a:endParaRPr>
          </a:p>
          <a:p>
            <a:pPr marL="285750" indent="-285750">
              <a:lnSpc>
                <a:spcPct val="150000"/>
              </a:lnSpc>
              <a:buFont typeface="Arial" panose="020B0604020202020204" pitchFamily="34" charset="0"/>
              <a:buChar char="•"/>
            </a:pPr>
            <a:r>
              <a:rPr lang="zh-CN" altLang="en-US" sz="2000" dirty="0" smtClean="0">
                <a:solidFill>
                  <a:schemeClr val="tx1"/>
                </a:solidFill>
                <a:latin typeface="+mn-ea"/>
              </a:rPr>
              <a:t>语句</a:t>
            </a:r>
            <a:r>
              <a:rPr lang="zh-CN" altLang="en-US" sz="2000" dirty="0">
                <a:solidFill>
                  <a:schemeClr val="tx1"/>
                </a:solidFill>
                <a:latin typeface="+mn-ea"/>
              </a:rPr>
              <a:t>块注意</a:t>
            </a:r>
            <a:r>
              <a:rPr lang="zh-CN" altLang="en-US" sz="2000" dirty="0" smtClean="0">
                <a:solidFill>
                  <a:schemeClr val="tx1"/>
                </a:solidFill>
                <a:latin typeface="+mn-ea"/>
              </a:rPr>
              <a:t>缩进</a:t>
            </a:r>
            <a:endParaRPr lang="en-US" altLang="zh-CN" sz="2000" dirty="0" smtClean="0">
              <a:solidFill>
                <a:schemeClr val="tx1"/>
              </a:solidFill>
              <a:latin typeface="+mn-ea"/>
            </a:endParaRPr>
          </a:p>
          <a:p>
            <a:pPr marL="285750" indent="-285750">
              <a:lnSpc>
                <a:spcPct val="150000"/>
              </a:lnSpc>
              <a:buFont typeface="Arial" panose="020B0604020202020204" pitchFamily="34" charset="0"/>
              <a:buChar char="•"/>
            </a:pPr>
            <a:r>
              <a:rPr lang="zh-CN" altLang="zh-CN" sz="2000" dirty="0">
                <a:solidFill>
                  <a:schemeClr val="tx1"/>
                </a:solidFill>
                <a:latin typeface="+mn-ea"/>
              </a:rPr>
              <a:t>条件表达式</a:t>
            </a:r>
            <a:r>
              <a:rPr lang="zh-CN" altLang="en-US" sz="2000" dirty="0">
                <a:solidFill>
                  <a:schemeClr val="tx1"/>
                </a:solidFill>
                <a:latin typeface="+mn-ea"/>
              </a:rPr>
              <a:t>和</a:t>
            </a:r>
            <a:r>
              <a:rPr lang="en-US" altLang="zh-CN" sz="2000" dirty="0">
                <a:solidFill>
                  <a:schemeClr val="tx1"/>
                </a:solidFill>
                <a:latin typeface="+mn-ea"/>
              </a:rPr>
              <a:t>else</a:t>
            </a:r>
            <a:r>
              <a:rPr lang="zh-CN" altLang="zh-CN" sz="2000" dirty="0">
                <a:solidFill>
                  <a:schemeClr val="tx1"/>
                </a:solidFill>
                <a:latin typeface="+mn-ea"/>
              </a:rPr>
              <a:t>后面的“</a:t>
            </a:r>
            <a:r>
              <a:rPr lang="en-US" altLang="zh-CN" sz="2000" b="1" dirty="0">
                <a:solidFill>
                  <a:schemeClr val="tx1"/>
                </a:solidFill>
                <a:latin typeface="+mn-ea"/>
              </a:rPr>
              <a:t>:</a:t>
            </a:r>
            <a:r>
              <a:rPr lang="zh-CN" altLang="zh-CN" sz="2000" dirty="0">
                <a:solidFill>
                  <a:schemeClr val="tx1"/>
                </a:solidFill>
                <a:latin typeface="+mn-ea"/>
              </a:rPr>
              <a:t>”不可缺少</a:t>
            </a:r>
            <a:r>
              <a:rPr lang="zh-CN" altLang="en-US" sz="2000" dirty="0" smtClean="0">
                <a:latin typeface="+mn-ea"/>
              </a:rPr>
              <a:t>。</a:t>
            </a:r>
            <a:endParaRPr lang="zh-CN" altLang="zh-CN" sz="2000" dirty="0">
              <a:latin typeface="+mn-ea"/>
            </a:endParaRPr>
          </a:p>
        </p:txBody>
      </p:sp>
      <p:pic>
        <p:nvPicPr>
          <p:cNvPr id="17" name="图片 4"/>
          <p:cNvPicPr>
            <a:picLocks noChangeAspect="1" noChangeArrowheads="1"/>
          </p:cNvPicPr>
          <p:nvPr/>
        </p:nvPicPr>
        <p:blipFill rotWithShape="1">
          <a:blip r:embed="rId3">
            <a:extLst>
              <a:ext uri="{28A0092B-C50C-407E-A947-70E740481C1C}">
                <a14:useLocalDpi xmlns:a14="http://schemas.microsoft.com/office/drawing/2010/main" val="0"/>
              </a:ext>
            </a:extLst>
          </a:blip>
          <a:srcRect l="46729"/>
          <a:stretch/>
        </p:blipFill>
        <p:spPr bwMode="auto">
          <a:xfrm>
            <a:off x="6935372" y="895009"/>
            <a:ext cx="4452129" cy="4872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35703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animEffect transition="in" filter="wipe(up)">
                                      <p:cBhvr>
                                        <p:cTn id="15" dur="500"/>
                                        <p:tgtEl>
                                          <p:spTgt spid="2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21">
                                            <p:txEl>
                                              <p:pRg st="1" end="1"/>
                                            </p:txEl>
                                          </p:spTgt>
                                        </p:tgtEl>
                                        <p:attrNameLst>
                                          <p:attrName>style.visibility</p:attrName>
                                        </p:attrNameLst>
                                      </p:cBhvr>
                                      <p:to>
                                        <p:strVal val="visible"/>
                                      </p:to>
                                    </p:set>
                                    <p:animEffect transition="in" filter="wipe(up)">
                                      <p:cBhvr>
                                        <p:cTn id="20"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1672381"/>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你能编写一段代码，来判断用户输入的字符串是否为回文吗？</a:t>
            </a:r>
          </a:p>
          <a:p>
            <a:pPr>
              <a:lnSpc>
                <a:spcPts val="3400"/>
              </a:lnSpc>
              <a:spcAft>
                <a:spcPts val="1200"/>
              </a:spcAft>
            </a:pPr>
            <a:endParaRPr lang="en-US" altLang="zh-CN" sz="2400" dirty="0">
              <a:latin typeface="+mn-ea"/>
            </a:endParaRPr>
          </a:p>
        </p:txBody>
      </p:sp>
      <p:sp>
        <p:nvSpPr>
          <p:cNvPr id="5" name="矩形 4">
            <a:extLst>
              <a:ext uri="{FF2B5EF4-FFF2-40B4-BE49-F238E27FC236}">
                <a16:creationId xmlns:a16="http://schemas.microsoft.com/office/drawing/2014/main" id="{1D9C407B-898A-4DEE-A4E1-18904F582C66}"/>
              </a:ext>
            </a:extLst>
          </p:cNvPr>
          <p:cNvSpPr/>
          <p:nvPr/>
        </p:nvSpPr>
        <p:spPr>
          <a:xfrm>
            <a:off x="477214" y="2114515"/>
            <a:ext cx="5307359" cy="280172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 = </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a:t>
            </a:r>
            <a:r>
              <a:rPr lang="zh-CN" altLang="en-US" sz="2400" dirty="0">
                <a:solidFill>
                  <a:srgbClr val="00B050"/>
                </a:solidFill>
                <a:latin typeface="Consolas" panose="020B0609020204030204" pitchFamily="49" charset="0"/>
              </a:rPr>
              <a:t>请输入字符串：</a:t>
            </a:r>
            <a:r>
              <a:rPr lang="en-US" altLang="zh-CN" sz="2400" dirty="0">
                <a:latin typeface="Consolas" panose="020B0609020204030204" pitchFamily="49" charset="0"/>
              </a:rPr>
              <a:t>")</a:t>
            </a:r>
          </a:p>
          <a:p>
            <a:pPr>
              <a:lnSpc>
                <a:spcPct val="150000"/>
              </a:lnSpc>
            </a:pP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 == </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[::-1]):</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为回文串</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str</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不是回文串</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zh-CN" altLang="zh-CN" sz="2400" dirty="0">
              <a:latin typeface="Consolas" panose="020B0609020204030204" pitchFamily="49" charset="0"/>
            </a:endParaRPr>
          </a:p>
        </p:txBody>
      </p:sp>
      <p:pic>
        <p:nvPicPr>
          <p:cNvPr id="6" name="图片 5">
            <a:extLst>
              <a:ext uri="{FF2B5EF4-FFF2-40B4-BE49-F238E27FC236}">
                <a16:creationId xmlns:a16="http://schemas.microsoft.com/office/drawing/2014/main" id="{73517640-A174-4F1C-B419-3EFCD90C480A}"/>
              </a:ext>
            </a:extLst>
          </p:cNvPr>
          <p:cNvPicPr>
            <a:picLocks noChangeAspect="1"/>
          </p:cNvPicPr>
          <p:nvPr/>
        </p:nvPicPr>
        <p:blipFill rotWithShape="1">
          <a:blip r:embed="rId3"/>
          <a:srcRect t="6275" b="1"/>
          <a:stretch/>
        </p:blipFill>
        <p:spPr>
          <a:xfrm>
            <a:off x="6244673" y="2176670"/>
            <a:ext cx="4095750" cy="928444"/>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F486550F-41BF-4F37-8868-930DAD243D8D}"/>
              </a:ext>
            </a:extLst>
          </p:cNvPr>
          <p:cNvPicPr>
            <a:picLocks noChangeAspect="1"/>
          </p:cNvPicPr>
          <p:nvPr/>
        </p:nvPicPr>
        <p:blipFill>
          <a:blip r:embed="rId4"/>
          <a:stretch>
            <a:fillRect/>
          </a:stretch>
        </p:blipFill>
        <p:spPr>
          <a:xfrm>
            <a:off x="6244673" y="3452540"/>
            <a:ext cx="4219575" cy="97155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1133125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1082476"/>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输入三角形三边，求三角形面积，对用户输入的数据做合法性检查。</a:t>
            </a:r>
            <a:endParaRPr lang="en-US" altLang="zh-CN" sz="2400" dirty="0">
              <a:latin typeface="+mn-ea"/>
            </a:endParaRPr>
          </a:p>
        </p:txBody>
      </p:sp>
      <p:sp>
        <p:nvSpPr>
          <p:cNvPr id="5" name="矩形 4">
            <a:extLst>
              <a:ext uri="{FF2B5EF4-FFF2-40B4-BE49-F238E27FC236}">
                <a16:creationId xmlns:a16="http://schemas.microsoft.com/office/drawing/2014/main" id="{1D9C407B-898A-4DEE-A4E1-18904F582C66}"/>
              </a:ext>
            </a:extLst>
          </p:cNvPr>
          <p:cNvSpPr/>
          <p:nvPr/>
        </p:nvSpPr>
        <p:spPr>
          <a:xfrm>
            <a:off x="530360" y="1940689"/>
            <a:ext cx="9796397" cy="46714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3600"/>
              </a:lnSpc>
            </a:pPr>
            <a:r>
              <a:rPr lang="en-US" altLang="zh-CN" sz="2400" dirty="0">
                <a:solidFill>
                  <a:srgbClr val="FF9900"/>
                </a:solidFill>
                <a:latin typeface="Consolas" panose="020B0609020204030204" pitchFamily="49" charset="0"/>
              </a:rPr>
              <a:t>import</a:t>
            </a:r>
            <a:r>
              <a:rPr lang="en-US" altLang="zh-CN" sz="2400" dirty="0">
                <a:solidFill>
                  <a:schemeClr val="tx1"/>
                </a:solidFill>
                <a:latin typeface="Consolas" panose="020B0609020204030204" pitchFamily="49" charset="0"/>
              </a:rPr>
              <a:t> math</a:t>
            </a:r>
          </a:p>
          <a:p>
            <a:pPr>
              <a:lnSpc>
                <a:spcPts val="3600"/>
              </a:lnSpc>
            </a:pPr>
            <a:r>
              <a:rPr lang="en-US" altLang="zh-CN" sz="2400" dirty="0">
                <a:solidFill>
                  <a:schemeClr val="tx1"/>
                </a:solidFill>
                <a:latin typeface="Consolas" panose="020B0609020204030204" pitchFamily="49" charset="0"/>
              </a:rPr>
              <a:t>a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a</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b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b</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c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c</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a+b</a:t>
            </a:r>
            <a:r>
              <a:rPr lang="en-US" altLang="zh-CN" sz="2400" dirty="0">
                <a:solidFill>
                  <a:schemeClr val="tx1"/>
                </a:solidFill>
                <a:latin typeface="Consolas" panose="020B0609020204030204" pitchFamily="49" charset="0"/>
              </a:rPr>
              <a:t>&gt;c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a+c</a:t>
            </a:r>
            <a:r>
              <a:rPr lang="en-US" altLang="zh-CN" sz="2400" dirty="0">
                <a:solidFill>
                  <a:schemeClr val="tx1"/>
                </a:solidFill>
                <a:latin typeface="Consolas" panose="020B0609020204030204" pitchFamily="49" charset="0"/>
              </a:rPr>
              <a:t>&gt;b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b+c</a:t>
            </a:r>
            <a:r>
              <a:rPr lang="en-US" altLang="zh-CN" sz="2400" dirty="0">
                <a:solidFill>
                  <a:schemeClr val="tx1"/>
                </a:solidFill>
                <a:latin typeface="Consolas" panose="020B0609020204030204" pitchFamily="49" charset="0"/>
              </a:rPr>
              <a:t>&gt;a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b&gt;0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c&gt;0):</a:t>
            </a:r>
          </a:p>
          <a:p>
            <a:pPr>
              <a:lnSpc>
                <a:spcPts val="3600"/>
              </a:lnSpc>
            </a:pPr>
            <a:r>
              <a:rPr lang="en-US" altLang="zh-CN" sz="2400" dirty="0">
                <a:solidFill>
                  <a:schemeClr val="tx1"/>
                </a:solidFill>
                <a:latin typeface="Consolas" panose="020B0609020204030204" pitchFamily="49" charset="0"/>
              </a:rPr>
              <a:t>    h = (</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)/2</a:t>
            </a:r>
          </a:p>
          <a:p>
            <a:pPr>
              <a:lnSpc>
                <a:spcPts val="3600"/>
              </a:lnSpc>
            </a:pPr>
            <a:r>
              <a:rPr lang="en-US" altLang="zh-CN" sz="2400" dirty="0">
                <a:solidFill>
                  <a:schemeClr val="tx1"/>
                </a:solidFill>
                <a:latin typeface="Consolas" panose="020B0609020204030204" pitchFamily="49" charset="0"/>
              </a:rPr>
              <a:t>    area = </a:t>
            </a:r>
            <a:r>
              <a:rPr lang="en-US" altLang="zh-CN" sz="2400" dirty="0" err="1">
                <a:solidFill>
                  <a:schemeClr val="tx1"/>
                </a:solidFill>
                <a:latin typeface="Consolas" panose="020B0609020204030204" pitchFamily="49" charset="0"/>
              </a:rPr>
              <a:t>math.sqrt</a:t>
            </a:r>
            <a:r>
              <a:rPr lang="en-US" altLang="zh-CN" sz="2400" dirty="0">
                <a:solidFill>
                  <a:schemeClr val="tx1"/>
                </a:solidFill>
                <a:latin typeface="Consolas" panose="020B0609020204030204" pitchFamily="49" charset="0"/>
              </a:rPr>
              <a:t>(h*(h-a)*(h-b)*(h-c))</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三角形的面积为：</a:t>
            </a:r>
            <a:r>
              <a:rPr lang="en-US" altLang="zh-CN" sz="2400" dirty="0">
                <a:solidFill>
                  <a:srgbClr val="00B050"/>
                </a:solidFill>
                <a:latin typeface="Consolas" panose="020B0609020204030204" pitchFamily="49" charset="0"/>
              </a:rPr>
              <a:t>{:.</a:t>
            </a:r>
            <a:r>
              <a:rPr lang="en-US" altLang="zh-CN" sz="2400" dirty="0" err="1">
                <a:solidFill>
                  <a:srgbClr val="00B050"/>
                </a:solidFill>
                <a:latin typeface="Consolas" panose="020B0609020204030204" pitchFamily="49" charset="0"/>
              </a:rPr>
              <a:t>2f</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.format(area))</a:t>
            </a:r>
          </a:p>
          <a:p>
            <a:pPr>
              <a:lnSpc>
                <a:spcPts val="3600"/>
              </a:lnSpc>
            </a:pPr>
            <a:r>
              <a:rPr lang="en-US" altLang="zh-CN" sz="2400" dirty="0">
                <a:solidFill>
                  <a:srgbClr val="FF9900"/>
                </a:solidFill>
                <a:latin typeface="Consolas" panose="020B0609020204030204" pitchFamily="49" charset="0"/>
              </a:rPr>
              <a:t>else</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用户输入数据有误！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zh-CN" altLang="zh-CN" sz="24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40142957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1082476"/>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a:latin typeface="+mn-ea"/>
              </a:rPr>
              <a:t>语句</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t>输入三角形三边，求三角形面积，对用户输入的数据做合法性检查。</a:t>
            </a:r>
            <a:endParaRPr lang="en-US" altLang="zh-CN" sz="2400" dirty="0">
              <a:latin typeface="+mn-ea"/>
            </a:endParaRPr>
          </a:p>
        </p:txBody>
      </p:sp>
      <p:sp>
        <p:nvSpPr>
          <p:cNvPr id="5" name="矩形 4">
            <a:extLst>
              <a:ext uri="{FF2B5EF4-FFF2-40B4-BE49-F238E27FC236}">
                <a16:creationId xmlns:a16="http://schemas.microsoft.com/office/drawing/2014/main" id="{1D9C407B-898A-4DEE-A4E1-18904F582C66}"/>
              </a:ext>
            </a:extLst>
          </p:cNvPr>
          <p:cNvSpPr/>
          <p:nvPr/>
        </p:nvSpPr>
        <p:spPr>
          <a:xfrm>
            <a:off x="530360" y="1940689"/>
            <a:ext cx="9796397" cy="467147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3600"/>
              </a:lnSpc>
            </a:pPr>
            <a:r>
              <a:rPr lang="en-US" altLang="zh-CN" sz="2400" dirty="0">
                <a:solidFill>
                  <a:srgbClr val="FF9900"/>
                </a:solidFill>
                <a:latin typeface="Consolas" panose="020B0609020204030204" pitchFamily="49" charset="0"/>
              </a:rPr>
              <a:t>import</a:t>
            </a:r>
            <a:r>
              <a:rPr lang="en-US" altLang="zh-CN" sz="2400" dirty="0">
                <a:solidFill>
                  <a:schemeClr val="tx1"/>
                </a:solidFill>
                <a:latin typeface="Consolas" panose="020B0609020204030204" pitchFamily="49" charset="0"/>
              </a:rPr>
              <a:t> math</a:t>
            </a:r>
          </a:p>
          <a:p>
            <a:pPr>
              <a:lnSpc>
                <a:spcPts val="3600"/>
              </a:lnSpc>
            </a:pPr>
            <a:r>
              <a:rPr lang="en-US" altLang="zh-CN" sz="2400" dirty="0">
                <a:solidFill>
                  <a:schemeClr val="tx1"/>
                </a:solidFill>
                <a:latin typeface="Consolas" panose="020B0609020204030204" pitchFamily="49" charset="0"/>
              </a:rPr>
              <a:t>a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a</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b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b</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c = </a:t>
            </a:r>
            <a:r>
              <a:rPr lang="en-US" altLang="zh-CN" sz="2400" dirty="0">
                <a:solidFill>
                  <a:srgbClr val="7030A0"/>
                </a:solidFill>
                <a:latin typeface="Consolas" panose="020B0609020204030204" pitchFamily="49" charset="0"/>
              </a:rPr>
              <a:t>float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请输入三角形的边长</a:t>
            </a:r>
            <a:r>
              <a:rPr lang="en-US" altLang="zh-CN" sz="2400" dirty="0">
                <a:solidFill>
                  <a:srgbClr val="00B050"/>
                </a:solidFill>
                <a:latin typeface="Consolas" panose="020B0609020204030204" pitchFamily="49" charset="0"/>
              </a:rPr>
              <a:t>c</a:t>
            </a:r>
            <a:r>
              <a:rPr lang="zh-CN" altLang="en-US" sz="2400" dirty="0">
                <a:solidFill>
                  <a:srgbClr val="00B050"/>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p>
          <a:p>
            <a:pPr>
              <a:lnSpc>
                <a:spcPts val="3600"/>
              </a:lnSpc>
            </a:pPr>
            <a:r>
              <a:rPr lang="en-US" altLang="zh-CN" sz="2400" dirty="0">
                <a:solidFill>
                  <a:srgbClr val="FF9900"/>
                </a:solidFill>
                <a:latin typeface="Consolas" panose="020B0609020204030204" pitchFamily="49" charset="0"/>
              </a:rPr>
              <a:t>if</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a+b</a:t>
            </a:r>
            <a:r>
              <a:rPr lang="en-US" altLang="zh-CN" sz="2400" dirty="0">
                <a:solidFill>
                  <a:schemeClr val="tx1"/>
                </a:solidFill>
                <a:latin typeface="Consolas" panose="020B0609020204030204" pitchFamily="49" charset="0"/>
              </a:rPr>
              <a:t>&gt;c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a+c</a:t>
            </a:r>
            <a:r>
              <a:rPr lang="en-US" altLang="zh-CN" sz="2400" dirty="0">
                <a:solidFill>
                  <a:schemeClr val="tx1"/>
                </a:solidFill>
                <a:latin typeface="Consolas" panose="020B0609020204030204" pitchFamily="49" charset="0"/>
              </a:rPr>
              <a:t>&gt;b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t>
            </a:r>
            <a:r>
              <a:rPr lang="en-US" altLang="zh-CN" sz="2400" dirty="0" err="1">
                <a:solidFill>
                  <a:schemeClr val="tx1"/>
                </a:solidFill>
                <a:latin typeface="Consolas" panose="020B0609020204030204" pitchFamily="49" charset="0"/>
              </a:rPr>
              <a:t>b+c</a:t>
            </a:r>
            <a:r>
              <a:rPr lang="en-US" altLang="zh-CN" sz="2400" dirty="0">
                <a:solidFill>
                  <a:schemeClr val="tx1"/>
                </a:solidFill>
                <a:latin typeface="Consolas" panose="020B0609020204030204" pitchFamily="49" charset="0"/>
              </a:rPr>
              <a:t>&gt;a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a&gt;0 </a:t>
            </a:r>
            <a:r>
              <a:rPr lang="en-US" altLang="zh-CN" sz="2400" dirty="0">
                <a:solidFill>
                  <a:srgbClr val="FF9900"/>
                </a:solidFill>
                <a:latin typeface="Consolas" panose="020B0609020204030204" pitchFamily="49" charset="0"/>
              </a:rPr>
              <a:t>and</a:t>
            </a:r>
            <a:r>
              <a:rPr lang="en-US" altLang="zh-CN" sz="2400" dirty="0">
                <a:solidFill>
                  <a:schemeClr val="tx1"/>
                </a:solidFill>
                <a:latin typeface="Consolas" panose="020B0609020204030204" pitchFamily="49" charset="0"/>
              </a:rPr>
              <a:t> b&gt;0 </a:t>
            </a:r>
            <a:r>
              <a:rPr lang="en-US" altLang="zh-CN" sz="2400" dirty="0">
                <a:solidFill>
                  <a:srgbClr val="FFC000"/>
                </a:solidFill>
                <a:latin typeface="Consolas" panose="020B0609020204030204" pitchFamily="49" charset="0"/>
              </a:rPr>
              <a:t>and</a:t>
            </a:r>
            <a:r>
              <a:rPr lang="en-US" altLang="zh-CN" sz="2400" dirty="0">
                <a:solidFill>
                  <a:schemeClr val="tx1"/>
                </a:solidFill>
                <a:latin typeface="Consolas" panose="020B0609020204030204" pitchFamily="49" charset="0"/>
              </a:rPr>
              <a:t> c&gt;0):</a:t>
            </a:r>
          </a:p>
          <a:p>
            <a:pPr>
              <a:lnSpc>
                <a:spcPts val="3600"/>
              </a:lnSpc>
            </a:pPr>
            <a:r>
              <a:rPr lang="en-US" altLang="zh-CN" sz="2400" dirty="0">
                <a:solidFill>
                  <a:schemeClr val="tx1"/>
                </a:solidFill>
                <a:latin typeface="Consolas" panose="020B0609020204030204" pitchFamily="49" charset="0"/>
              </a:rPr>
              <a:t>    h = (</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)/2</a:t>
            </a:r>
          </a:p>
          <a:p>
            <a:pPr>
              <a:lnSpc>
                <a:spcPts val="3600"/>
              </a:lnSpc>
            </a:pPr>
            <a:r>
              <a:rPr lang="en-US" altLang="zh-CN" sz="2400" dirty="0">
                <a:solidFill>
                  <a:schemeClr val="tx1"/>
                </a:solidFill>
                <a:latin typeface="Consolas" panose="020B0609020204030204" pitchFamily="49" charset="0"/>
              </a:rPr>
              <a:t>    area = </a:t>
            </a:r>
            <a:r>
              <a:rPr lang="en-US" altLang="zh-CN" sz="2400" dirty="0" err="1">
                <a:solidFill>
                  <a:schemeClr val="tx1"/>
                </a:solidFill>
                <a:latin typeface="Consolas" panose="020B0609020204030204" pitchFamily="49" charset="0"/>
              </a:rPr>
              <a:t>math.sqrt</a:t>
            </a:r>
            <a:r>
              <a:rPr lang="en-US" altLang="zh-CN" sz="2400" dirty="0">
                <a:solidFill>
                  <a:schemeClr val="tx1"/>
                </a:solidFill>
                <a:latin typeface="Consolas" panose="020B0609020204030204" pitchFamily="49" charset="0"/>
              </a:rPr>
              <a:t>(h*(h-a)*(h-b)*(h-c))</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三角形的面积为：</a:t>
            </a:r>
            <a:r>
              <a:rPr lang="en-US" altLang="zh-CN" sz="2400" dirty="0">
                <a:solidFill>
                  <a:srgbClr val="00B050"/>
                </a:solidFill>
                <a:latin typeface="Consolas" panose="020B0609020204030204" pitchFamily="49" charset="0"/>
              </a:rPr>
              <a:t>{:.</a:t>
            </a:r>
            <a:r>
              <a:rPr lang="en-US" altLang="zh-CN" sz="2400" dirty="0" err="1">
                <a:solidFill>
                  <a:srgbClr val="00B050"/>
                </a:solidFill>
                <a:latin typeface="Consolas" panose="020B0609020204030204" pitchFamily="49" charset="0"/>
              </a:rPr>
              <a:t>2f</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.format(area))</a:t>
            </a:r>
          </a:p>
          <a:p>
            <a:pPr>
              <a:lnSpc>
                <a:spcPts val="3600"/>
              </a:lnSpc>
            </a:pPr>
            <a:r>
              <a:rPr lang="en-US" altLang="zh-CN" sz="2400" dirty="0">
                <a:solidFill>
                  <a:srgbClr val="FF9900"/>
                </a:solidFill>
                <a:latin typeface="Consolas" panose="020B0609020204030204" pitchFamily="49" charset="0"/>
              </a:rPr>
              <a:t>else</a:t>
            </a:r>
            <a:r>
              <a:rPr lang="en-US" altLang="zh-CN" sz="2400" dirty="0">
                <a:solidFill>
                  <a:schemeClr val="tx1"/>
                </a:solidFill>
                <a:latin typeface="Consolas" panose="020B0609020204030204" pitchFamily="49" charset="0"/>
              </a:rPr>
              <a:t>:</a:t>
            </a:r>
          </a:p>
          <a:p>
            <a:pPr>
              <a:lnSpc>
                <a:spcPts val="3600"/>
              </a:lnSpc>
            </a:pPr>
            <a:r>
              <a:rPr lang="en-US" altLang="zh-CN" sz="2400" dirty="0">
                <a:solidFill>
                  <a:schemeClr val="tx1"/>
                </a:solidFill>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用户输入数据有误！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endParaRPr lang="zh-CN" altLang="zh-CN" sz="2400" dirty="0">
              <a:solidFill>
                <a:schemeClr val="tx1"/>
              </a:solidFill>
              <a:latin typeface="Consolas" panose="020B0609020204030204" pitchFamily="49" charset="0"/>
            </a:endParaRPr>
          </a:p>
        </p:txBody>
      </p:sp>
      <p:pic>
        <p:nvPicPr>
          <p:cNvPr id="2" name="图片 1">
            <a:extLst>
              <a:ext uri="{FF2B5EF4-FFF2-40B4-BE49-F238E27FC236}">
                <a16:creationId xmlns:a16="http://schemas.microsoft.com/office/drawing/2014/main" id="{4FAF82AB-C524-4EE9-AB5C-5E330397C5AA}"/>
              </a:ext>
            </a:extLst>
          </p:cNvPr>
          <p:cNvPicPr>
            <a:picLocks noChangeAspect="1"/>
          </p:cNvPicPr>
          <p:nvPr/>
        </p:nvPicPr>
        <p:blipFill>
          <a:blip r:embed="rId3"/>
          <a:stretch>
            <a:fillRect/>
          </a:stretch>
        </p:blipFill>
        <p:spPr>
          <a:xfrm>
            <a:off x="7661619" y="2657681"/>
            <a:ext cx="4124325" cy="1781175"/>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408361FA-8E5D-45E7-84BC-35F76B0423C4}"/>
              </a:ext>
            </a:extLst>
          </p:cNvPr>
          <p:cNvPicPr>
            <a:picLocks noChangeAspect="1"/>
          </p:cNvPicPr>
          <p:nvPr/>
        </p:nvPicPr>
        <p:blipFill rotWithShape="1">
          <a:blip r:embed="rId4"/>
          <a:srcRect t="3184"/>
          <a:stretch/>
        </p:blipFill>
        <p:spPr>
          <a:xfrm>
            <a:off x="7004394" y="4731026"/>
            <a:ext cx="4781550" cy="170601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8120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528350"/>
          </a:xfrm>
          <a:prstGeom prst="rect">
            <a:avLst/>
          </a:prstGeom>
        </p:spPr>
        <p:txBody>
          <a:bodyPr wrap="square">
            <a:spAutoFit/>
          </a:bodyPr>
          <a:lstStyle/>
          <a:p>
            <a:pPr>
              <a:lnSpc>
                <a:spcPts val="3400"/>
              </a:lnSpc>
              <a:spcAft>
                <a:spcPts val="1200"/>
              </a:spcAft>
            </a:pPr>
            <a:r>
              <a:rPr lang="zh-CN" altLang="en-US" sz="2400" b="1" dirty="0">
                <a:latin typeface="+mn-ea"/>
              </a:rPr>
              <a:t>双分支结构：</a:t>
            </a:r>
            <a:r>
              <a:rPr lang="en-US" altLang="zh-CN" sz="2400" b="1" dirty="0">
                <a:latin typeface="+mn-ea"/>
              </a:rPr>
              <a:t>if……else </a:t>
            </a:r>
            <a:r>
              <a:rPr lang="zh-CN" altLang="en-US" sz="2400" b="1" dirty="0" smtClean="0">
                <a:latin typeface="+mn-ea"/>
              </a:rPr>
              <a:t>语句的</a:t>
            </a:r>
            <a:r>
              <a:rPr lang="zh-CN" altLang="zh-CN" sz="2400" b="1" dirty="0" smtClean="0">
                <a:solidFill>
                  <a:srgbClr val="FF0000"/>
                </a:solidFill>
                <a:latin typeface="+mn-ea"/>
              </a:rPr>
              <a:t>简洁</a:t>
            </a:r>
            <a:r>
              <a:rPr lang="zh-CN" altLang="zh-CN" sz="2400" b="1" dirty="0">
                <a:solidFill>
                  <a:srgbClr val="FF0000"/>
                </a:solidFill>
                <a:latin typeface="+mn-ea"/>
              </a:rPr>
              <a:t>表达形式</a:t>
            </a:r>
            <a:endParaRPr lang="en-US" altLang="zh-CN" sz="2400" b="1" dirty="0">
              <a:solidFill>
                <a:srgbClr val="FF0000"/>
              </a:solidFill>
              <a:latin typeface="+mn-ea"/>
            </a:endParaRPr>
          </a:p>
        </p:txBody>
      </p:sp>
      <p:sp>
        <p:nvSpPr>
          <p:cNvPr id="5" name="矩形 4">
            <a:extLst>
              <a:ext uri="{FF2B5EF4-FFF2-40B4-BE49-F238E27FC236}">
                <a16:creationId xmlns:a16="http://schemas.microsoft.com/office/drawing/2014/main" id="{1D9C407B-898A-4DEE-A4E1-18904F582C66}"/>
              </a:ext>
            </a:extLst>
          </p:cNvPr>
          <p:cNvSpPr/>
          <p:nvPr/>
        </p:nvSpPr>
        <p:spPr>
          <a:xfrm>
            <a:off x="477215" y="1548337"/>
            <a:ext cx="11237570" cy="169277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200000"/>
              </a:lnSpc>
            </a:pPr>
            <a:r>
              <a:rPr lang="zh-CN" altLang="zh-CN" sz="2800" b="1" dirty="0">
                <a:latin typeface="+mn-ea"/>
              </a:rPr>
              <a:t>语法为</a:t>
            </a:r>
            <a:r>
              <a:rPr lang="zh-CN" altLang="zh-CN" sz="2800" dirty="0">
                <a:latin typeface="+mn-ea"/>
              </a:rPr>
              <a:t>：</a:t>
            </a:r>
            <a:r>
              <a:rPr lang="zh-CN" altLang="zh-CN" sz="2800" dirty="0">
                <a:solidFill>
                  <a:srgbClr val="FF0000"/>
                </a:solidFill>
                <a:latin typeface="+mn-ea"/>
              </a:rPr>
              <a:t>语句</a:t>
            </a:r>
            <a:r>
              <a:rPr lang="en-US" altLang="zh-CN" sz="2800" dirty="0">
                <a:solidFill>
                  <a:srgbClr val="FF0000"/>
                </a:solidFill>
                <a:latin typeface="+mn-ea"/>
              </a:rPr>
              <a:t>1  if  </a:t>
            </a:r>
            <a:r>
              <a:rPr lang="zh-CN" altLang="zh-CN" sz="2800" dirty="0">
                <a:solidFill>
                  <a:srgbClr val="FF0000"/>
                </a:solidFill>
                <a:latin typeface="+mn-ea"/>
              </a:rPr>
              <a:t>条件表达式</a:t>
            </a:r>
            <a:r>
              <a:rPr lang="en-US" altLang="zh-CN" sz="2800" dirty="0">
                <a:solidFill>
                  <a:srgbClr val="FF0000"/>
                </a:solidFill>
                <a:latin typeface="+mn-ea"/>
              </a:rPr>
              <a:t>  else  </a:t>
            </a:r>
            <a:r>
              <a:rPr lang="zh-CN" altLang="zh-CN" sz="2800" dirty="0">
                <a:solidFill>
                  <a:srgbClr val="FF0000"/>
                </a:solidFill>
                <a:latin typeface="+mn-ea"/>
              </a:rPr>
              <a:t>语句</a:t>
            </a:r>
            <a:r>
              <a:rPr lang="en-US" altLang="zh-CN" sz="2800" dirty="0">
                <a:solidFill>
                  <a:srgbClr val="FF0000"/>
                </a:solidFill>
                <a:latin typeface="+mn-ea"/>
              </a:rPr>
              <a:t>2</a:t>
            </a:r>
            <a:endParaRPr lang="zh-CN" altLang="zh-CN" sz="2800" dirty="0">
              <a:solidFill>
                <a:srgbClr val="FF0000"/>
              </a:solidFill>
              <a:latin typeface="+mn-ea"/>
            </a:endParaRPr>
          </a:p>
          <a:p>
            <a:pPr>
              <a:lnSpc>
                <a:spcPct val="200000"/>
              </a:lnSpc>
            </a:pPr>
            <a:r>
              <a:rPr lang="en-US" altLang="zh-CN" sz="2400" dirty="0" smtClean="0">
                <a:latin typeface="+mn-ea"/>
              </a:rPr>
              <a:t>	</a:t>
            </a:r>
            <a:r>
              <a:rPr lang="zh-CN" altLang="zh-CN" sz="2400" dirty="0" smtClean="0">
                <a:latin typeface="+mn-ea"/>
              </a:rPr>
              <a:t>当</a:t>
            </a:r>
            <a:r>
              <a:rPr lang="zh-CN" altLang="zh-CN" sz="2400" dirty="0">
                <a:latin typeface="+mn-ea"/>
              </a:rPr>
              <a:t>条件表达式的值为</a:t>
            </a:r>
            <a:r>
              <a:rPr lang="en-US" altLang="zh-CN" sz="2400" dirty="0">
                <a:latin typeface="+mn-ea"/>
              </a:rPr>
              <a:t>True</a:t>
            </a:r>
            <a:r>
              <a:rPr lang="zh-CN" altLang="zh-CN" sz="2400" dirty="0">
                <a:latin typeface="+mn-ea"/>
              </a:rPr>
              <a:t>时，执行语句</a:t>
            </a:r>
            <a:r>
              <a:rPr lang="en-US" altLang="zh-CN" sz="2400" dirty="0">
                <a:latin typeface="+mn-ea"/>
              </a:rPr>
              <a:t>1</a:t>
            </a:r>
            <a:r>
              <a:rPr lang="zh-CN" altLang="zh-CN" sz="2400" dirty="0">
                <a:latin typeface="+mn-ea"/>
              </a:rPr>
              <a:t>，否则执行语句</a:t>
            </a:r>
            <a:r>
              <a:rPr lang="en-US" altLang="zh-CN" sz="2400" dirty="0">
                <a:latin typeface="+mn-ea"/>
              </a:rPr>
              <a:t>2</a:t>
            </a:r>
            <a:r>
              <a:rPr lang="zh-CN" altLang="en-US" sz="2400" dirty="0">
                <a:latin typeface="+mn-ea"/>
              </a:rPr>
              <a:t>。</a:t>
            </a:r>
            <a:endParaRPr lang="en-US" altLang="zh-CN" sz="2400" dirty="0">
              <a:latin typeface="+mn-ea"/>
            </a:endParaRPr>
          </a:p>
        </p:txBody>
      </p:sp>
      <p:sp>
        <p:nvSpPr>
          <p:cNvPr id="11" name="矩形 10">
            <a:extLst>
              <a:ext uri="{FF2B5EF4-FFF2-40B4-BE49-F238E27FC236}">
                <a16:creationId xmlns:a16="http://schemas.microsoft.com/office/drawing/2014/main" id="{2FF0516C-D82E-44CF-B272-3F7E2D4D022E}"/>
              </a:ext>
            </a:extLst>
          </p:cNvPr>
          <p:cNvSpPr/>
          <p:nvPr/>
        </p:nvSpPr>
        <p:spPr>
          <a:xfrm>
            <a:off x="422348" y="3429000"/>
            <a:ext cx="11237570"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zh-CN" sz="2400" dirty="0">
                <a:latin typeface="+mn-ea"/>
              </a:rPr>
              <a:t>下面的求</a:t>
            </a:r>
            <a:r>
              <a:rPr lang="en-US" altLang="zh-CN" sz="2400" dirty="0">
                <a:latin typeface="+mn-ea"/>
              </a:rPr>
              <a:t>x</a:t>
            </a:r>
            <a:r>
              <a:rPr lang="zh-CN" altLang="zh-CN" sz="2400" dirty="0">
                <a:latin typeface="+mn-ea"/>
              </a:rPr>
              <a:t>的绝对值的代码演示</a:t>
            </a:r>
            <a:r>
              <a:rPr lang="en-US" altLang="zh-CN" sz="2400" dirty="0">
                <a:latin typeface="+mn-ea"/>
              </a:rPr>
              <a:t>if</a:t>
            </a:r>
            <a:r>
              <a:rPr lang="zh-CN" altLang="zh-CN" sz="2400" dirty="0">
                <a:latin typeface="+mn-ea"/>
              </a:rPr>
              <a:t>简洁形式的用法。</a:t>
            </a:r>
          </a:p>
          <a:p>
            <a:pPr>
              <a:lnSpc>
                <a:spcPct val="150000"/>
              </a:lnSpc>
            </a:pPr>
            <a:r>
              <a:rPr lang="en-US" altLang="zh-CN" sz="2400" dirty="0">
                <a:latin typeface="Consolas" panose="020B0609020204030204" pitchFamily="49" charset="0"/>
              </a:rPr>
              <a:t>x = </a:t>
            </a:r>
            <a:r>
              <a:rPr lang="en-US" altLang="zh-CN" sz="2400" dirty="0">
                <a:solidFill>
                  <a:srgbClr val="7030A0"/>
                </a:solidFill>
                <a:latin typeface="Consolas" panose="020B0609020204030204" pitchFamily="49" charset="0"/>
              </a:rPr>
              <a:t>int</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("x="))</a:t>
            </a:r>
            <a:endParaRPr lang="zh-CN" altLang="zh-CN" sz="2400" dirty="0">
              <a:latin typeface="Consolas" panose="020B0609020204030204" pitchFamily="49" charset="0"/>
            </a:endParaRPr>
          </a:p>
          <a:p>
            <a:pPr>
              <a:lnSpc>
                <a:spcPct val="150000"/>
              </a:lnSpc>
            </a:pP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(x) </a:t>
            </a: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x&gt;=0 </a:t>
            </a: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(-x)</a:t>
            </a:r>
            <a:endParaRPr lang="zh-CN" altLang="zh-CN" sz="2400" dirty="0">
              <a:latin typeface="Consolas" panose="020B0609020204030204" pitchFamily="49" charset="0"/>
            </a:endParaRPr>
          </a:p>
        </p:txBody>
      </p:sp>
    </p:spTree>
    <p:extLst>
      <p:ext uri="{BB962C8B-B14F-4D97-AF65-F5344CB8AC3E}">
        <p14:creationId xmlns:p14="http://schemas.microsoft.com/office/powerpoint/2010/main" val="2808603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矩形 14"/>
          <p:cNvSpPr/>
          <p:nvPr/>
        </p:nvSpPr>
        <p:spPr>
          <a:xfrm>
            <a:off x="776096" y="1427439"/>
            <a:ext cx="10978099" cy="4616648"/>
          </a:xfrm>
          <a:prstGeom prst="rect">
            <a:avLst/>
          </a:prstGeom>
        </p:spPr>
        <p:txBody>
          <a:bodyPr wrap="square">
            <a:spAutoFit/>
          </a:bodyPr>
          <a:lstStyle/>
          <a:p>
            <a:pPr>
              <a:lnSpc>
                <a:spcPct val="150000"/>
              </a:lnSpc>
            </a:pPr>
            <a:r>
              <a:rPr lang="en-US" altLang="zh-CN" sz="2800" kern="100" dirty="0" smtClean="0">
                <a:solidFill>
                  <a:prstClr val="black"/>
                </a:solidFill>
                <a:latin typeface="微软雅黑"/>
                <a:cs typeface="Times New Roman" panose="02020603050405020304" pitchFamily="18" charset="0"/>
              </a:rPr>
              <a:t>5</a:t>
            </a:r>
            <a:r>
              <a:rPr lang="zh-CN" altLang="en-US" sz="2800" kern="100" dirty="0" smtClean="0">
                <a:solidFill>
                  <a:prstClr val="black"/>
                </a:solidFill>
                <a:latin typeface="微软雅黑"/>
                <a:cs typeface="Times New Roman" panose="02020603050405020304" pitchFamily="18" charset="0"/>
              </a:rPr>
              <a:t>、</a:t>
            </a:r>
            <a:r>
              <a:rPr lang="zh-CN" altLang="zh-CN" sz="2800" kern="100" dirty="0">
                <a:solidFill>
                  <a:prstClr val="black"/>
                </a:solidFill>
                <a:latin typeface="微软雅黑"/>
                <a:cs typeface="Times New Roman" panose="02020603050405020304" pitchFamily="18" charset="0"/>
              </a:rPr>
              <a:t>下面程序段求</a:t>
            </a:r>
            <a:r>
              <a:rPr lang="en-US" altLang="zh-CN" sz="2800" kern="100" dirty="0">
                <a:solidFill>
                  <a:prstClr val="black"/>
                </a:solidFill>
                <a:latin typeface="微软雅黑"/>
                <a:cs typeface="Times New Roman" panose="02020603050405020304" pitchFamily="18" charset="0"/>
              </a:rPr>
              <a:t>x</a:t>
            </a:r>
            <a:r>
              <a:rPr lang="zh-CN" altLang="zh-CN" sz="2800" kern="100" dirty="0">
                <a:solidFill>
                  <a:prstClr val="black"/>
                </a:solidFill>
                <a:latin typeface="微软雅黑"/>
                <a:cs typeface="Times New Roman" panose="02020603050405020304" pitchFamily="18" charset="0"/>
              </a:rPr>
              <a:t>和</a:t>
            </a:r>
            <a:r>
              <a:rPr lang="en-US" altLang="zh-CN" sz="2800" kern="100" dirty="0">
                <a:solidFill>
                  <a:prstClr val="black"/>
                </a:solidFill>
                <a:latin typeface="微软雅黑"/>
                <a:cs typeface="Times New Roman" panose="02020603050405020304" pitchFamily="18" charset="0"/>
              </a:rPr>
              <a:t>y</a:t>
            </a:r>
            <a:r>
              <a:rPr lang="zh-CN" altLang="zh-CN" sz="2800" kern="100" dirty="0">
                <a:solidFill>
                  <a:prstClr val="black"/>
                </a:solidFill>
                <a:latin typeface="微软雅黑"/>
                <a:cs typeface="Times New Roman" panose="02020603050405020304" pitchFamily="18" charset="0"/>
              </a:rPr>
              <a:t>中的较大数，不正确的是（）</a:t>
            </a:r>
            <a:r>
              <a:rPr lang="zh-CN" altLang="zh-CN" sz="2800" kern="100" dirty="0" smtClean="0">
                <a:solidFill>
                  <a:prstClr val="black"/>
                </a:solidFill>
                <a:latin typeface="微软雅黑"/>
                <a:cs typeface="Times New Roman" panose="02020603050405020304" pitchFamily="18" charset="0"/>
              </a:rPr>
              <a:t>。</a:t>
            </a:r>
            <a:endParaRPr lang="zh-CN" altLang="zh-CN" sz="2800" kern="100" dirty="0">
              <a:solidFill>
                <a:prstClr val="black"/>
              </a:solidFill>
              <a:latin typeface="微软雅黑"/>
              <a:cs typeface="Times New Roman" panose="02020603050405020304" pitchFamily="18" charset="0"/>
            </a:endParaRPr>
          </a:p>
          <a:p>
            <a:pPr>
              <a:lnSpc>
                <a:spcPct val="150000"/>
              </a:lnSpc>
            </a:pPr>
            <a:r>
              <a:rPr lang="en-US" altLang="zh-CN" sz="2800" kern="100" dirty="0" smtClean="0">
                <a:solidFill>
                  <a:prstClr val="black"/>
                </a:solidFill>
                <a:latin typeface="微软雅黑"/>
                <a:cs typeface="Times New Roman" panose="02020603050405020304" pitchFamily="18" charset="0"/>
              </a:rPr>
              <a:t>	A</a:t>
            </a:r>
            <a:r>
              <a:rPr lang="zh-CN" altLang="en-US" sz="2800" kern="100" dirty="0" smtClean="0">
                <a:solidFill>
                  <a:prstClr val="black"/>
                </a:solidFill>
                <a:latin typeface="微软雅黑"/>
                <a:cs typeface="Times New Roman" panose="02020603050405020304" pitchFamily="18" charset="0"/>
              </a:rPr>
              <a:t>、</a:t>
            </a:r>
            <a:r>
              <a:rPr lang="en-US" altLang="zh-CN" sz="2800" kern="100" dirty="0" err="1" smtClean="0">
                <a:solidFill>
                  <a:prstClr val="black"/>
                </a:solidFill>
                <a:latin typeface="微软雅黑"/>
                <a:cs typeface="Times New Roman" panose="02020603050405020304" pitchFamily="18" charset="0"/>
              </a:rPr>
              <a:t>maxNum</a:t>
            </a:r>
            <a:r>
              <a:rPr lang="en-US" altLang="zh-CN" sz="2800" kern="100" dirty="0" smtClean="0">
                <a:solidFill>
                  <a:prstClr val="black"/>
                </a:solidFill>
                <a:latin typeface="微软雅黑"/>
                <a:cs typeface="Times New Roman" panose="02020603050405020304" pitchFamily="18" charset="0"/>
              </a:rPr>
              <a:t>=x </a:t>
            </a:r>
            <a:r>
              <a:rPr lang="en-US" altLang="zh-CN" sz="2800" kern="100" dirty="0">
                <a:solidFill>
                  <a:prstClr val="black"/>
                </a:solidFill>
                <a:latin typeface="微软雅黑"/>
                <a:cs typeface="Times New Roman" panose="02020603050405020304" pitchFamily="18" charset="0"/>
              </a:rPr>
              <a:t>if x&gt;y else y</a:t>
            </a:r>
            <a:endParaRPr lang="zh-CN" altLang="zh-CN" sz="2800" kern="100" dirty="0">
              <a:solidFill>
                <a:prstClr val="black"/>
              </a:solidFill>
              <a:latin typeface="微软雅黑"/>
              <a:cs typeface="Times New Roman" panose="02020603050405020304" pitchFamily="18" charset="0"/>
            </a:endParaRPr>
          </a:p>
          <a:p>
            <a:pPr>
              <a:lnSpc>
                <a:spcPct val="150000"/>
              </a:lnSpc>
            </a:pPr>
            <a:r>
              <a:rPr lang="en-US" altLang="zh-CN" sz="2800" kern="100" dirty="0" smtClean="0">
                <a:solidFill>
                  <a:prstClr val="black"/>
                </a:solidFill>
                <a:latin typeface="微软雅黑"/>
                <a:cs typeface="Times New Roman" panose="02020603050405020304" pitchFamily="18" charset="0"/>
              </a:rPr>
              <a:t>	B</a:t>
            </a:r>
            <a:r>
              <a:rPr lang="zh-CN" altLang="en-US" sz="2800" kern="100" dirty="0" smtClean="0">
                <a:solidFill>
                  <a:prstClr val="black"/>
                </a:solidFill>
                <a:latin typeface="微软雅黑"/>
                <a:cs typeface="Times New Roman" panose="02020603050405020304" pitchFamily="18" charset="0"/>
              </a:rPr>
              <a:t>、</a:t>
            </a:r>
            <a:r>
              <a:rPr lang="en-US" altLang="zh-CN" sz="2800" kern="100" dirty="0" err="1" smtClean="0">
                <a:solidFill>
                  <a:prstClr val="black"/>
                </a:solidFill>
                <a:latin typeface="微软雅黑"/>
                <a:cs typeface="Times New Roman" panose="02020603050405020304" pitchFamily="18" charset="0"/>
              </a:rPr>
              <a:t>maxNum</a:t>
            </a:r>
            <a:r>
              <a:rPr lang="en-US" altLang="zh-CN" sz="2800" kern="100" dirty="0" smtClean="0">
                <a:solidFill>
                  <a:prstClr val="black"/>
                </a:solidFill>
                <a:latin typeface="微软雅黑"/>
                <a:cs typeface="Times New Roman" panose="02020603050405020304" pitchFamily="18" charset="0"/>
              </a:rPr>
              <a:t>=max(</a:t>
            </a:r>
            <a:r>
              <a:rPr lang="en-US" altLang="zh-CN" sz="2800" kern="100" dirty="0" err="1" smtClean="0">
                <a:solidFill>
                  <a:prstClr val="black"/>
                </a:solidFill>
                <a:latin typeface="微软雅黑"/>
                <a:cs typeface="Times New Roman" panose="02020603050405020304" pitchFamily="18" charset="0"/>
              </a:rPr>
              <a:t>x,y</a:t>
            </a:r>
            <a:r>
              <a:rPr lang="en-US" altLang="zh-CN" sz="2800" kern="100" dirty="0">
                <a:solidFill>
                  <a:prstClr val="black"/>
                </a:solidFill>
                <a:latin typeface="微软雅黑"/>
                <a:cs typeface="Times New Roman" panose="02020603050405020304" pitchFamily="18" charset="0"/>
              </a:rPr>
              <a:t>)</a:t>
            </a:r>
            <a:endParaRPr lang="zh-CN" altLang="zh-CN" sz="2800" kern="100" dirty="0">
              <a:solidFill>
                <a:prstClr val="black"/>
              </a:solidFill>
              <a:latin typeface="微软雅黑"/>
              <a:cs typeface="Times New Roman" panose="02020603050405020304" pitchFamily="18" charset="0"/>
            </a:endParaRPr>
          </a:p>
          <a:p>
            <a:pPr>
              <a:lnSpc>
                <a:spcPct val="150000"/>
              </a:lnSpc>
            </a:pPr>
            <a:r>
              <a:rPr lang="en-US" altLang="zh-CN" sz="2800" kern="100" dirty="0" smtClean="0">
                <a:solidFill>
                  <a:prstClr val="black"/>
                </a:solidFill>
                <a:latin typeface="微软雅黑"/>
                <a:cs typeface="Times New Roman" panose="02020603050405020304" pitchFamily="18" charset="0"/>
              </a:rPr>
              <a:t>	C</a:t>
            </a:r>
            <a:r>
              <a:rPr lang="zh-CN" altLang="en-US" sz="2800" kern="100" dirty="0" smtClean="0">
                <a:solidFill>
                  <a:prstClr val="black"/>
                </a:solidFill>
                <a:latin typeface="微软雅黑"/>
                <a:cs typeface="Times New Roman" panose="02020603050405020304" pitchFamily="18" charset="0"/>
              </a:rPr>
              <a:t>、</a:t>
            </a:r>
            <a:r>
              <a:rPr lang="en-US" altLang="zh-CN" sz="2800" kern="100" dirty="0" smtClean="0">
                <a:solidFill>
                  <a:prstClr val="black"/>
                </a:solidFill>
                <a:latin typeface="微软雅黑"/>
                <a:cs typeface="Times New Roman" panose="02020603050405020304" pitchFamily="18" charset="0"/>
              </a:rPr>
              <a:t>if(x&gt;y</a:t>
            </a:r>
            <a:r>
              <a:rPr lang="en-US" altLang="zh-CN" sz="2800" kern="100" dirty="0">
                <a:solidFill>
                  <a:prstClr val="black"/>
                </a:solidFill>
                <a:latin typeface="微软雅黑"/>
                <a:cs typeface="Times New Roman" panose="02020603050405020304" pitchFamily="18" charset="0"/>
              </a:rPr>
              <a:t>):maxNum=x</a:t>
            </a:r>
            <a:endParaRPr lang="zh-CN" altLang="zh-CN" sz="2800" kern="100" dirty="0">
              <a:solidFill>
                <a:prstClr val="black"/>
              </a:solidFill>
              <a:latin typeface="微软雅黑"/>
              <a:cs typeface="Times New Roman" panose="02020603050405020304" pitchFamily="18" charset="0"/>
            </a:endParaRPr>
          </a:p>
          <a:p>
            <a:pPr>
              <a:lnSpc>
                <a:spcPct val="150000"/>
              </a:lnSpc>
            </a:pPr>
            <a:r>
              <a:rPr lang="en-US" altLang="zh-CN" sz="2800" kern="100" dirty="0">
                <a:solidFill>
                  <a:prstClr val="black"/>
                </a:solidFill>
                <a:latin typeface="微软雅黑"/>
                <a:cs typeface="Times New Roman" panose="02020603050405020304" pitchFamily="18" charset="0"/>
              </a:rPr>
              <a:t>  </a:t>
            </a:r>
            <a:r>
              <a:rPr lang="en-US" altLang="zh-CN" sz="2800" kern="100" dirty="0" smtClean="0">
                <a:solidFill>
                  <a:prstClr val="black"/>
                </a:solidFill>
                <a:latin typeface="微软雅黑"/>
                <a:cs typeface="Times New Roman" panose="02020603050405020304" pitchFamily="18" charset="0"/>
              </a:rPr>
              <a:t>	     </a:t>
            </a:r>
            <a:r>
              <a:rPr lang="en-US" altLang="zh-CN" sz="2800" kern="100" dirty="0" err="1" smtClean="0">
                <a:solidFill>
                  <a:prstClr val="black"/>
                </a:solidFill>
                <a:latin typeface="微软雅黑"/>
                <a:cs typeface="Times New Roman" panose="02020603050405020304" pitchFamily="18" charset="0"/>
              </a:rPr>
              <a:t>else:maxNum</a:t>
            </a:r>
            <a:r>
              <a:rPr lang="en-US" altLang="zh-CN" sz="2800" kern="100" dirty="0" smtClean="0">
                <a:solidFill>
                  <a:prstClr val="black"/>
                </a:solidFill>
                <a:latin typeface="微软雅黑"/>
                <a:cs typeface="Times New Roman" panose="02020603050405020304" pitchFamily="18" charset="0"/>
              </a:rPr>
              <a:t>=y</a:t>
            </a:r>
            <a:endParaRPr lang="zh-CN" altLang="zh-CN" sz="2800" kern="100" dirty="0">
              <a:solidFill>
                <a:prstClr val="black"/>
              </a:solidFill>
              <a:latin typeface="微软雅黑"/>
              <a:cs typeface="Times New Roman" panose="02020603050405020304" pitchFamily="18" charset="0"/>
            </a:endParaRPr>
          </a:p>
          <a:p>
            <a:pPr>
              <a:lnSpc>
                <a:spcPct val="150000"/>
              </a:lnSpc>
            </a:pPr>
            <a:r>
              <a:rPr lang="en-US" altLang="zh-CN" sz="2800" kern="100" dirty="0" smtClean="0">
                <a:solidFill>
                  <a:prstClr val="black"/>
                </a:solidFill>
                <a:latin typeface="微软雅黑"/>
                <a:cs typeface="Times New Roman" panose="02020603050405020304" pitchFamily="18" charset="0"/>
              </a:rPr>
              <a:t>	D</a:t>
            </a:r>
            <a:r>
              <a:rPr lang="zh-CN" altLang="en-US" sz="2800" kern="100" dirty="0" smtClean="0">
                <a:solidFill>
                  <a:prstClr val="black"/>
                </a:solidFill>
                <a:latin typeface="微软雅黑"/>
                <a:cs typeface="Times New Roman" panose="02020603050405020304" pitchFamily="18" charset="0"/>
              </a:rPr>
              <a:t>、</a:t>
            </a:r>
            <a:r>
              <a:rPr lang="en-US" altLang="zh-CN" sz="2800" kern="100" dirty="0" smtClean="0">
                <a:solidFill>
                  <a:prstClr val="black"/>
                </a:solidFill>
                <a:latin typeface="微软雅黑"/>
                <a:cs typeface="Times New Roman" panose="02020603050405020304" pitchFamily="18" charset="0"/>
              </a:rPr>
              <a:t>if(y</a:t>
            </a:r>
            <a:r>
              <a:rPr lang="en-US" altLang="zh-CN" sz="2800" kern="100" dirty="0">
                <a:solidFill>
                  <a:prstClr val="black"/>
                </a:solidFill>
                <a:latin typeface="微软雅黑"/>
                <a:cs typeface="Times New Roman" panose="02020603050405020304" pitchFamily="18" charset="0"/>
              </a:rPr>
              <a:t>&gt;=x):maxNum=y</a:t>
            </a:r>
            <a:endParaRPr lang="zh-CN" altLang="zh-CN" sz="2800" kern="100" dirty="0">
              <a:solidFill>
                <a:prstClr val="black"/>
              </a:solidFill>
              <a:latin typeface="微软雅黑"/>
              <a:cs typeface="Times New Roman" panose="02020603050405020304" pitchFamily="18" charset="0"/>
            </a:endParaRPr>
          </a:p>
          <a:p>
            <a:pPr>
              <a:lnSpc>
                <a:spcPct val="150000"/>
              </a:lnSpc>
            </a:pPr>
            <a:r>
              <a:rPr lang="en-US" altLang="zh-CN" sz="2800" kern="100" dirty="0">
                <a:solidFill>
                  <a:prstClr val="black"/>
                </a:solidFill>
                <a:latin typeface="微软雅黑"/>
                <a:cs typeface="Times New Roman" panose="02020603050405020304" pitchFamily="18" charset="0"/>
              </a:rPr>
              <a:t>  </a:t>
            </a:r>
            <a:r>
              <a:rPr lang="en-US" altLang="zh-CN" sz="2800" kern="100" dirty="0" smtClean="0">
                <a:solidFill>
                  <a:prstClr val="black"/>
                </a:solidFill>
                <a:latin typeface="微软雅黑"/>
                <a:cs typeface="Times New Roman" panose="02020603050405020304" pitchFamily="18" charset="0"/>
              </a:rPr>
              <a:t>	      </a:t>
            </a:r>
            <a:r>
              <a:rPr lang="en-US" altLang="zh-CN" sz="2800" kern="100" dirty="0" err="1" smtClean="0">
                <a:solidFill>
                  <a:prstClr val="black"/>
                </a:solidFill>
                <a:latin typeface="微软雅黑"/>
                <a:cs typeface="Times New Roman" panose="02020603050405020304" pitchFamily="18" charset="0"/>
              </a:rPr>
              <a:t>maxNum</a:t>
            </a:r>
            <a:r>
              <a:rPr lang="en-US" altLang="zh-CN" sz="2800" kern="100" dirty="0" smtClean="0">
                <a:solidFill>
                  <a:prstClr val="black"/>
                </a:solidFill>
                <a:latin typeface="微软雅黑"/>
                <a:cs typeface="Times New Roman" panose="02020603050405020304" pitchFamily="18" charset="0"/>
              </a:rPr>
              <a:t>=x</a:t>
            </a:r>
            <a:endParaRPr lang="zh-CN" altLang="zh-CN" sz="2800" kern="100" dirty="0">
              <a:solidFill>
                <a:prstClr val="black"/>
              </a:solidFill>
              <a:latin typeface="微软雅黑"/>
              <a:cs typeface="Times New Roman" panose="02020603050405020304" pitchFamily="18" charset="0"/>
            </a:endParaRPr>
          </a:p>
        </p:txBody>
      </p:sp>
      <p:sp>
        <p:nvSpPr>
          <p:cNvPr id="4" name="TextBox 3"/>
          <p:cNvSpPr txBox="1"/>
          <p:nvPr/>
        </p:nvSpPr>
        <p:spPr>
          <a:xfrm>
            <a:off x="781968" y="189278"/>
            <a:ext cx="6254936" cy="461665"/>
          </a:xfrm>
          <a:prstGeom prst="rect">
            <a:avLst/>
          </a:prstGeom>
          <a:noFill/>
        </p:spPr>
        <p:txBody>
          <a:bodyPr wrap="square" rtlCol="0">
            <a:spAutoFit/>
          </a:bodyPr>
          <a:lstStyle/>
          <a:p>
            <a:pPr>
              <a:defRPr/>
            </a:pPr>
            <a:r>
              <a:rPr lang="zh-CN" altLang="en-US" sz="2400" b="1" spc="300" dirty="0" smtClean="0">
                <a:solidFill>
                  <a:srgbClr val="1E6787"/>
                </a:solidFill>
                <a:latin typeface="微软雅黑" pitchFamily="34" charset="-122"/>
              </a:rPr>
              <a:t>问题</a:t>
            </a:r>
            <a:r>
              <a:rPr lang="en-US" altLang="zh-CN" sz="2400" b="1" spc="300" dirty="0" smtClean="0">
                <a:solidFill>
                  <a:srgbClr val="1E6787"/>
                </a:solidFill>
                <a:latin typeface="微软雅黑" pitchFamily="34" charset="-122"/>
              </a:rPr>
              <a:t>5</a:t>
            </a:r>
            <a:endParaRPr lang="zh-CN" altLang="en-US" sz="2400" b="1" spc="300" dirty="0">
              <a:solidFill>
                <a:srgbClr val="1E6787"/>
              </a:solidFill>
              <a:latin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dirty="0">
                <a:solidFill>
                  <a:prstClr val="white"/>
                </a:solidFill>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a:solidFill>
                  <a:prstClr val="white"/>
                </a:solidFill>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0" name="Freeform 30">
            <a:extLst>
              <a:ext uri="{FF2B5EF4-FFF2-40B4-BE49-F238E27FC236}">
                <a16:creationId xmlns:a16="http://schemas.microsoft.com/office/drawing/2014/main" id="{495061B8-7976-4AFA-A014-4176F5233C41}"/>
              </a:ext>
            </a:extLst>
          </p:cNvPr>
          <p:cNvSpPr>
            <a:spLocks noEditPoints="1"/>
          </p:cNvSpPr>
          <p:nvPr/>
        </p:nvSpPr>
        <p:spPr bwMode="auto">
          <a:xfrm>
            <a:off x="8692953" y="2284289"/>
            <a:ext cx="509509" cy="556063"/>
          </a:xfrm>
          <a:custGeom>
            <a:avLst/>
            <a:gdLst>
              <a:gd name="T0" fmla="*/ 0 w 512"/>
              <a:gd name="T1" fmla="*/ 437 h 517"/>
              <a:gd name="T2" fmla="*/ 75 w 512"/>
              <a:gd name="T3" fmla="*/ 512 h 517"/>
              <a:gd name="T4" fmla="*/ 128 w 512"/>
              <a:gd name="T5" fmla="*/ 491 h 517"/>
              <a:gd name="T6" fmla="*/ 264 w 512"/>
              <a:gd name="T7" fmla="*/ 354 h 517"/>
              <a:gd name="T8" fmla="*/ 301 w 512"/>
              <a:gd name="T9" fmla="*/ 391 h 517"/>
              <a:gd name="T10" fmla="*/ 315 w 512"/>
              <a:gd name="T11" fmla="*/ 443 h 517"/>
              <a:gd name="T12" fmla="*/ 367 w 512"/>
              <a:gd name="T13" fmla="*/ 496 h 517"/>
              <a:gd name="T14" fmla="*/ 443 w 512"/>
              <a:gd name="T15" fmla="*/ 497 h 517"/>
              <a:gd name="T16" fmla="*/ 443 w 512"/>
              <a:gd name="T17" fmla="*/ 421 h 517"/>
              <a:gd name="T18" fmla="*/ 390 w 512"/>
              <a:gd name="T19" fmla="*/ 368 h 517"/>
              <a:gd name="T20" fmla="*/ 338 w 512"/>
              <a:gd name="T21" fmla="*/ 354 h 517"/>
              <a:gd name="T22" fmla="*/ 301 w 512"/>
              <a:gd name="T23" fmla="*/ 318 h 517"/>
              <a:gd name="T24" fmla="*/ 325 w 512"/>
              <a:gd name="T25" fmla="*/ 294 h 517"/>
              <a:gd name="T26" fmla="*/ 468 w 512"/>
              <a:gd name="T27" fmla="*/ 255 h 517"/>
              <a:gd name="T28" fmla="*/ 512 w 512"/>
              <a:gd name="T29" fmla="*/ 161 h 517"/>
              <a:gd name="T30" fmla="*/ 512 w 512"/>
              <a:gd name="T31" fmla="*/ 160 h 517"/>
              <a:gd name="T32" fmla="*/ 491 w 512"/>
              <a:gd name="T33" fmla="*/ 139 h 517"/>
              <a:gd name="T34" fmla="*/ 475 w 512"/>
              <a:gd name="T35" fmla="*/ 145 h 517"/>
              <a:gd name="T36" fmla="*/ 469 w 512"/>
              <a:gd name="T37" fmla="*/ 151 h 517"/>
              <a:gd name="T38" fmla="*/ 448 w 512"/>
              <a:gd name="T39" fmla="*/ 172 h 517"/>
              <a:gd name="T40" fmla="*/ 394 w 512"/>
              <a:gd name="T41" fmla="*/ 193 h 517"/>
              <a:gd name="T42" fmla="*/ 341 w 512"/>
              <a:gd name="T43" fmla="*/ 171 h 517"/>
              <a:gd name="T44" fmla="*/ 319 w 512"/>
              <a:gd name="T45" fmla="*/ 118 h 517"/>
              <a:gd name="T46" fmla="*/ 340 w 512"/>
              <a:gd name="T47" fmla="*/ 64 h 517"/>
              <a:gd name="T48" fmla="*/ 361 w 512"/>
              <a:gd name="T49" fmla="*/ 43 h 517"/>
              <a:gd name="T50" fmla="*/ 367 w 512"/>
              <a:gd name="T51" fmla="*/ 37 h 517"/>
              <a:gd name="T52" fmla="*/ 373 w 512"/>
              <a:gd name="T53" fmla="*/ 21 h 517"/>
              <a:gd name="T54" fmla="*/ 352 w 512"/>
              <a:gd name="T55" fmla="*/ 0 h 517"/>
              <a:gd name="T56" fmla="*/ 351 w 512"/>
              <a:gd name="T57" fmla="*/ 0 h 517"/>
              <a:gd name="T58" fmla="*/ 257 w 512"/>
              <a:gd name="T59" fmla="*/ 44 h 517"/>
              <a:gd name="T60" fmla="*/ 218 w 512"/>
              <a:gd name="T61" fmla="*/ 187 h 517"/>
              <a:gd name="T62" fmla="*/ 194 w 512"/>
              <a:gd name="T63" fmla="*/ 211 h 517"/>
              <a:gd name="T64" fmla="*/ 96 w 512"/>
              <a:gd name="T65" fmla="*/ 112 h 517"/>
              <a:gd name="T66" fmla="*/ 96 w 512"/>
              <a:gd name="T67" fmla="*/ 85 h 517"/>
              <a:gd name="T68" fmla="*/ 32 w 512"/>
              <a:gd name="T69" fmla="*/ 53 h 517"/>
              <a:gd name="T70" fmla="*/ 0 w 512"/>
              <a:gd name="T71" fmla="*/ 85 h 517"/>
              <a:gd name="T72" fmla="*/ 32 w 512"/>
              <a:gd name="T73" fmla="*/ 149 h 517"/>
              <a:gd name="T74" fmla="*/ 59 w 512"/>
              <a:gd name="T75" fmla="*/ 149 h 517"/>
              <a:gd name="T76" fmla="*/ 157 w 512"/>
              <a:gd name="T77" fmla="*/ 248 h 517"/>
              <a:gd name="T78" fmla="*/ 21 w 512"/>
              <a:gd name="T79" fmla="*/ 384 h 517"/>
              <a:gd name="T80" fmla="*/ 0 w 512"/>
              <a:gd name="T81" fmla="*/ 437 h 517"/>
              <a:gd name="T82" fmla="*/ 53 w 512"/>
              <a:gd name="T83" fmla="*/ 432 h 517"/>
              <a:gd name="T84" fmla="*/ 80 w 512"/>
              <a:gd name="T85" fmla="*/ 405 h 517"/>
              <a:gd name="T86" fmla="*/ 107 w 512"/>
              <a:gd name="T87" fmla="*/ 432 h 517"/>
              <a:gd name="T88" fmla="*/ 80 w 512"/>
              <a:gd name="T89" fmla="*/ 459 h 517"/>
              <a:gd name="T90" fmla="*/ 53 w 512"/>
              <a:gd name="T91" fmla="*/ 43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7">
                <a:moveTo>
                  <a:pt x="0" y="437"/>
                </a:moveTo>
                <a:cubicBezTo>
                  <a:pt x="0" y="479"/>
                  <a:pt x="33" y="512"/>
                  <a:pt x="75" y="512"/>
                </a:cubicBezTo>
                <a:cubicBezTo>
                  <a:pt x="95" y="512"/>
                  <a:pt x="114" y="504"/>
                  <a:pt x="128" y="491"/>
                </a:cubicBezTo>
                <a:cubicBezTo>
                  <a:pt x="264" y="354"/>
                  <a:pt x="264" y="354"/>
                  <a:pt x="264" y="354"/>
                </a:cubicBezTo>
                <a:cubicBezTo>
                  <a:pt x="301" y="391"/>
                  <a:pt x="301" y="391"/>
                  <a:pt x="301" y="391"/>
                </a:cubicBezTo>
                <a:cubicBezTo>
                  <a:pt x="296" y="409"/>
                  <a:pt x="300" y="429"/>
                  <a:pt x="315" y="443"/>
                </a:cubicBezTo>
                <a:cubicBezTo>
                  <a:pt x="367" y="496"/>
                  <a:pt x="367" y="496"/>
                  <a:pt x="367" y="496"/>
                </a:cubicBezTo>
                <a:cubicBezTo>
                  <a:pt x="389" y="517"/>
                  <a:pt x="422" y="517"/>
                  <a:pt x="443" y="497"/>
                </a:cubicBezTo>
                <a:cubicBezTo>
                  <a:pt x="464" y="476"/>
                  <a:pt x="464" y="442"/>
                  <a:pt x="443" y="421"/>
                </a:cubicBezTo>
                <a:cubicBezTo>
                  <a:pt x="390" y="368"/>
                  <a:pt x="390" y="368"/>
                  <a:pt x="390" y="368"/>
                </a:cubicBezTo>
                <a:cubicBezTo>
                  <a:pt x="376" y="354"/>
                  <a:pt x="356" y="349"/>
                  <a:pt x="338" y="354"/>
                </a:cubicBezTo>
                <a:cubicBezTo>
                  <a:pt x="301" y="318"/>
                  <a:pt x="301" y="318"/>
                  <a:pt x="301" y="318"/>
                </a:cubicBezTo>
                <a:cubicBezTo>
                  <a:pt x="325" y="294"/>
                  <a:pt x="325" y="294"/>
                  <a:pt x="325" y="294"/>
                </a:cubicBezTo>
                <a:cubicBezTo>
                  <a:pt x="375" y="307"/>
                  <a:pt x="430" y="294"/>
                  <a:pt x="468" y="255"/>
                </a:cubicBezTo>
                <a:cubicBezTo>
                  <a:pt x="495" y="229"/>
                  <a:pt x="510" y="196"/>
                  <a:pt x="512" y="161"/>
                </a:cubicBezTo>
                <a:cubicBezTo>
                  <a:pt x="512" y="160"/>
                  <a:pt x="512" y="160"/>
                  <a:pt x="512" y="160"/>
                </a:cubicBezTo>
                <a:cubicBezTo>
                  <a:pt x="512" y="148"/>
                  <a:pt x="502" y="139"/>
                  <a:pt x="491" y="139"/>
                </a:cubicBezTo>
                <a:cubicBezTo>
                  <a:pt x="485" y="139"/>
                  <a:pt x="479" y="141"/>
                  <a:pt x="475" y="145"/>
                </a:cubicBezTo>
                <a:cubicBezTo>
                  <a:pt x="469" y="151"/>
                  <a:pt x="469" y="151"/>
                  <a:pt x="469" y="151"/>
                </a:cubicBezTo>
                <a:cubicBezTo>
                  <a:pt x="448" y="172"/>
                  <a:pt x="448" y="172"/>
                  <a:pt x="448" y="172"/>
                </a:cubicBezTo>
                <a:cubicBezTo>
                  <a:pt x="434" y="185"/>
                  <a:pt x="415" y="193"/>
                  <a:pt x="394" y="193"/>
                </a:cubicBezTo>
                <a:cubicBezTo>
                  <a:pt x="373" y="193"/>
                  <a:pt x="355" y="184"/>
                  <a:pt x="341" y="171"/>
                </a:cubicBezTo>
                <a:cubicBezTo>
                  <a:pt x="328" y="157"/>
                  <a:pt x="319" y="139"/>
                  <a:pt x="319" y="118"/>
                </a:cubicBezTo>
                <a:cubicBezTo>
                  <a:pt x="319" y="97"/>
                  <a:pt x="327" y="78"/>
                  <a:pt x="340" y="64"/>
                </a:cubicBezTo>
                <a:cubicBezTo>
                  <a:pt x="361" y="43"/>
                  <a:pt x="361" y="43"/>
                  <a:pt x="361" y="43"/>
                </a:cubicBezTo>
                <a:cubicBezTo>
                  <a:pt x="367" y="37"/>
                  <a:pt x="367" y="37"/>
                  <a:pt x="367" y="37"/>
                </a:cubicBezTo>
                <a:cubicBezTo>
                  <a:pt x="371" y="33"/>
                  <a:pt x="373" y="27"/>
                  <a:pt x="373" y="21"/>
                </a:cubicBezTo>
                <a:cubicBezTo>
                  <a:pt x="373" y="10"/>
                  <a:pt x="364" y="0"/>
                  <a:pt x="352" y="0"/>
                </a:cubicBezTo>
                <a:cubicBezTo>
                  <a:pt x="351" y="0"/>
                  <a:pt x="351" y="0"/>
                  <a:pt x="351" y="0"/>
                </a:cubicBezTo>
                <a:cubicBezTo>
                  <a:pt x="316" y="2"/>
                  <a:pt x="283" y="17"/>
                  <a:pt x="257" y="44"/>
                </a:cubicBezTo>
                <a:cubicBezTo>
                  <a:pt x="218" y="82"/>
                  <a:pt x="205" y="138"/>
                  <a:pt x="218" y="187"/>
                </a:cubicBezTo>
                <a:cubicBezTo>
                  <a:pt x="194" y="211"/>
                  <a:pt x="194" y="211"/>
                  <a:pt x="194" y="211"/>
                </a:cubicBezTo>
                <a:cubicBezTo>
                  <a:pt x="96" y="112"/>
                  <a:pt x="96" y="112"/>
                  <a:pt x="96" y="112"/>
                </a:cubicBezTo>
                <a:cubicBezTo>
                  <a:pt x="96" y="85"/>
                  <a:pt x="96" y="85"/>
                  <a:pt x="96" y="85"/>
                </a:cubicBezTo>
                <a:cubicBezTo>
                  <a:pt x="32" y="53"/>
                  <a:pt x="32" y="53"/>
                  <a:pt x="32" y="53"/>
                </a:cubicBezTo>
                <a:cubicBezTo>
                  <a:pt x="0" y="85"/>
                  <a:pt x="0" y="85"/>
                  <a:pt x="0" y="85"/>
                </a:cubicBezTo>
                <a:cubicBezTo>
                  <a:pt x="32" y="149"/>
                  <a:pt x="32" y="149"/>
                  <a:pt x="32" y="149"/>
                </a:cubicBezTo>
                <a:cubicBezTo>
                  <a:pt x="59" y="149"/>
                  <a:pt x="59" y="149"/>
                  <a:pt x="59" y="149"/>
                </a:cubicBezTo>
                <a:cubicBezTo>
                  <a:pt x="157" y="248"/>
                  <a:pt x="157" y="248"/>
                  <a:pt x="157" y="248"/>
                </a:cubicBezTo>
                <a:cubicBezTo>
                  <a:pt x="21" y="384"/>
                  <a:pt x="21" y="384"/>
                  <a:pt x="21" y="384"/>
                </a:cubicBezTo>
                <a:cubicBezTo>
                  <a:pt x="8" y="398"/>
                  <a:pt x="0" y="417"/>
                  <a:pt x="0" y="437"/>
                </a:cubicBezTo>
                <a:close/>
                <a:moveTo>
                  <a:pt x="53" y="432"/>
                </a:moveTo>
                <a:cubicBezTo>
                  <a:pt x="53" y="417"/>
                  <a:pt x="65" y="405"/>
                  <a:pt x="80" y="405"/>
                </a:cubicBezTo>
                <a:cubicBezTo>
                  <a:pt x="95" y="405"/>
                  <a:pt x="107" y="417"/>
                  <a:pt x="107" y="432"/>
                </a:cubicBezTo>
                <a:cubicBezTo>
                  <a:pt x="107" y="447"/>
                  <a:pt x="95" y="459"/>
                  <a:pt x="80" y="459"/>
                </a:cubicBezTo>
                <a:cubicBezTo>
                  <a:pt x="65" y="459"/>
                  <a:pt x="53" y="447"/>
                  <a:pt x="53" y="432"/>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pPr>
              <a:defRPr/>
            </a:pPr>
            <a:endParaRPr lang="zh-CN" altLang="en-US" sz="1350">
              <a:solidFill>
                <a:srgbClr val="2E2E2E"/>
              </a:solidFill>
            </a:endParaRPr>
          </a:p>
        </p:txBody>
      </p:sp>
      <p:sp>
        <p:nvSpPr>
          <p:cNvPr id="52" name="矩形 51">
            <a:extLst>
              <a:ext uri="{FF2B5EF4-FFF2-40B4-BE49-F238E27FC236}">
                <a16:creationId xmlns:a16="http://schemas.microsoft.com/office/drawing/2014/main" id="{A9B44262-B6CC-4182-84F6-82D9370D6F1A}"/>
              </a:ext>
            </a:extLst>
          </p:cNvPr>
          <p:cNvSpPr/>
          <p:nvPr/>
        </p:nvSpPr>
        <p:spPr>
          <a:xfrm>
            <a:off x="674376" y="4183311"/>
            <a:ext cx="860736" cy="1270604"/>
          </a:xfrm>
          <a:prstGeom prst="rect">
            <a:avLst/>
          </a:prstGeom>
        </p:spPr>
        <p:txBody>
          <a:bodyPr wrap="square">
            <a:spAutoFit/>
          </a:bodyPr>
          <a:lstStyle/>
          <a:p>
            <a:pPr indent="266700" algn="just">
              <a:lnSpc>
                <a:spcPct val="229000"/>
              </a:lnSpc>
              <a:defRPr/>
            </a:pPr>
            <a:r>
              <a:rPr lang="en-US" altLang="zh-CN" sz="4000" kern="100" dirty="0" smtClean="0">
                <a:solidFill>
                  <a:srgbClr val="FF0000"/>
                </a:solidFill>
                <a:latin typeface="微软雅黑"/>
                <a:cs typeface="Times New Roman" panose="02020603050405020304" pitchFamily="18" charset="0"/>
                <a:sym typeface="Wingdings" panose="05000000000000000000" pitchFamily="2" charset="2"/>
              </a:rPr>
              <a:t></a:t>
            </a:r>
            <a:endParaRPr lang="en-US" altLang="zh-CN" sz="4000" kern="100" dirty="0" smtClean="0">
              <a:solidFill>
                <a:srgbClr val="FF0000"/>
              </a:solidFill>
              <a:latin typeface="微软雅黑"/>
              <a:cs typeface="Times New Roman" panose="02020603050405020304" pitchFamily="18" charset="0"/>
            </a:endParaRPr>
          </a:p>
        </p:txBody>
      </p:sp>
    </p:spTree>
    <p:extLst>
      <p:ext uri="{BB962C8B-B14F-4D97-AF65-F5344CB8AC3E}">
        <p14:creationId xmlns:p14="http://schemas.microsoft.com/office/powerpoint/2010/main" val="1475000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endParaRPr lang="en-US" altLang="zh-CN" sz="2400" b="1" dirty="0">
              <a:latin typeface="+mn-ea"/>
            </a:endParaRPr>
          </a:p>
        </p:txBody>
      </p:sp>
      <p:sp>
        <p:nvSpPr>
          <p:cNvPr id="5" name="矩形 4">
            <a:extLst>
              <a:ext uri="{FF2B5EF4-FFF2-40B4-BE49-F238E27FC236}">
                <a16:creationId xmlns:a16="http://schemas.microsoft.com/office/drawing/2014/main" id="{1D9C407B-898A-4DEE-A4E1-18904F582C66}"/>
              </a:ext>
            </a:extLst>
          </p:cNvPr>
          <p:cNvSpPr/>
          <p:nvPr/>
        </p:nvSpPr>
        <p:spPr>
          <a:xfrm>
            <a:off x="530360" y="1424190"/>
            <a:ext cx="3379076" cy="522194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ts val="4000"/>
              </a:lnSpc>
            </a:pPr>
            <a:r>
              <a:rPr lang="zh-CN" altLang="zh-CN" sz="2400" b="1" dirty="0">
                <a:latin typeface="+mn-ea"/>
              </a:rPr>
              <a:t>语法为</a:t>
            </a:r>
            <a:r>
              <a:rPr lang="zh-CN" altLang="zh-CN" sz="2400" dirty="0">
                <a:latin typeface="+mn-ea"/>
              </a:rPr>
              <a:t>：</a:t>
            </a:r>
            <a:endParaRPr lang="en-US" altLang="zh-CN" sz="2400" dirty="0">
              <a:latin typeface="+mn-ea"/>
            </a:endParaRPr>
          </a:p>
          <a:p>
            <a:pPr>
              <a:lnSpc>
                <a:spcPts val="4000"/>
              </a:lnSpc>
            </a:pPr>
            <a:r>
              <a:rPr lang="en-US" altLang="zh-CN" sz="2400" dirty="0">
                <a:latin typeface="+mn-ea"/>
              </a:rPr>
              <a:t>if </a:t>
            </a:r>
            <a:r>
              <a:rPr lang="zh-CN" altLang="zh-CN" sz="2400" dirty="0">
                <a:solidFill>
                  <a:srgbClr val="FF0000"/>
                </a:solidFill>
                <a:latin typeface="+mn-ea"/>
              </a:rPr>
              <a:t>条件表达式</a:t>
            </a:r>
            <a:r>
              <a:rPr lang="en-US" altLang="zh-CN" sz="2400" dirty="0">
                <a:solidFill>
                  <a:srgbClr val="FF0000"/>
                </a:solidFill>
                <a:latin typeface="+mn-ea"/>
              </a:rPr>
              <a:t>1:</a:t>
            </a:r>
            <a:endParaRPr lang="zh-CN" altLang="zh-CN" sz="2400" dirty="0">
              <a:solidFill>
                <a:srgbClr val="FF0000"/>
              </a:solidFill>
              <a:latin typeface="+mn-ea"/>
            </a:endParaRPr>
          </a:p>
          <a:p>
            <a:pPr>
              <a:lnSpc>
                <a:spcPts val="4000"/>
              </a:lnSpc>
            </a:pPr>
            <a:r>
              <a:rPr lang="en-US" altLang="zh-CN" sz="2400" dirty="0">
                <a:solidFill>
                  <a:srgbClr val="FF0000"/>
                </a:solidFill>
                <a:latin typeface="+mn-ea"/>
              </a:rPr>
              <a:t>	</a:t>
            </a:r>
            <a:r>
              <a:rPr lang="zh-CN" altLang="zh-CN" sz="2400" dirty="0">
                <a:solidFill>
                  <a:srgbClr val="FF0000"/>
                </a:solidFill>
                <a:latin typeface="+mn-ea"/>
              </a:rPr>
              <a:t>语句块</a:t>
            </a:r>
            <a:r>
              <a:rPr lang="en-US" altLang="zh-CN" sz="2400" dirty="0">
                <a:solidFill>
                  <a:srgbClr val="FF0000"/>
                </a:solidFill>
                <a:latin typeface="+mn-ea"/>
              </a:rPr>
              <a:t>1</a:t>
            </a:r>
            <a:endParaRPr lang="zh-CN" altLang="zh-CN" sz="2400" dirty="0">
              <a:solidFill>
                <a:srgbClr val="FF0000"/>
              </a:solidFill>
              <a:latin typeface="+mn-ea"/>
            </a:endParaRPr>
          </a:p>
          <a:p>
            <a:pPr>
              <a:lnSpc>
                <a:spcPts val="4000"/>
              </a:lnSpc>
            </a:pPr>
            <a:r>
              <a:rPr lang="en-US" altLang="zh-CN" sz="2400" dirty="0">
                <a:latin typeface="+mn-ea"/>
              </a:rPr>
              <a:t>elif </a:t>
            </a:r>
            <a:r>
              <a:rPr lang="zh-CN" altLang="zh-CN" sz="2400" dirty="0">
                <a:solidFill>
                  <a:srgbClr val="00B0F0"/>
                </a:solidFill>
                <a:latin typeface="+mn-ea"/>
              </a:rPr>
              <a:t>条件表达式</a:t>
            </a:r>
            <a:r>
              <a:rPr lang="en-US" altLang="zh-CN" sz="2400" dirty="0">
                <a:solidFill>
                  <a:srgbClr val="00B0F0"/>
                </a:solidFill>
                <a:latin typeface="+mn-ea"/>
              </a:rPr>
              <a:t>2:</a:t>
            </a:r>
            <a:endParaRPr lang="zh-CN" altLang="zh-CN" sz="2400" dirty="0">
              <a:solidFill>
                <a:srgbClr val="00B0F0"/>
              </a:solidFill>
              <a:latin typeface="+mn-ea"/>
            </a:endParaRPr>
          </a:p>
          <a:p>
            <a:pPr>
              <a:lnSpc>
                <a:spcPts val="4000"/>
              </a:lnSpc>
            </a:pPr>
            <a:r>
              <a:rPr lang="en-US" altLang="zh-CN" sz="2400" dirty="0">
                <a:solidFill>
                  <a:srgbClr val="00B0F0"/>
                </a:solidFill>
                <a:latin typeface="+mn-ea"/>
              </a:rPr>
              <a:t>	</a:t>
            </a:r>
            <a:r>
              <a:rPr lang="zh-CN" altLang="zh-CN" sz="2400" dirty="0">
                <a:solidFill>
                  <a:srgbClr val="00B0F0"/>
                </a:solidFill>
                <a:latin typeface="+mn-ea"/>
              </a:rPr>
              <a:t>语句块</a:t>
            </a:r>
            <a:r>
              <a:rPr lang="en-US" altLang="zh-CN" sz="2400" dirty="0">
                <a:solidFill>
                  <a:srgbClr val="00B0F0"/>
                </a:solidFill>
                <a:latin typeface="+mn-ea"/>
              </a:rPr>
              <a:t>2 </a:t>
            </a:r>
            <a:endParaRPr lang="zh-CN" altLang="zh-CN" sz="2400" dirty="0">
              <a:solidFill>
                <a:srgbClr val="00B0F0"/>
              </a:solidFill>
              <a:latin typeface="+mn-ea"/>
            </a:endParaRPr>
          </a:p>
          <a:p>
            <a:pPr>
              <a:lnSpc>
                <a:spcPts val="4000"/>
              </a:lnSpc>
            </a:pPr>
            <a:r>
              <a:rPr lang="en-US" altLang="zh-CN" sz="2400" dirty="0">
                <a:latin typeface="+mn-ea"/>
              </a:rPr>
              <a:t>elif </a:t>
            </a:r>
            <a:r>
              <a:rPr lang="zh-CN" altLang="zh-CN" sz="2400" dirty="0">
                <a:solidFill>
                  <a:srgbClr val="00B050"/>
                </a:solidFill>
                <a:latin typeface="+mn-ea"/>
              </a:rPr>
              <a:t>条件表达式</a:t>
            </a:r>
            <a:r>
              <a:rPr lang="en-US" altLang="zh-CN" sz="2400" dirty="0">
                <a:solidFill>
                  <a:srgbClr val="00B050"/>
                </a:solidFill>
                <a:latin typeface="+mn-ea"/>
              </a:rPr>
              <a:t>3:</a:t>
            </a:r>
            <a:endParaRPr lang="zh-CN" altLang="zh-CN" sz="2400" dirty="0">
              <a:solidFill>
                <a:srgbClr val="00B050"/>
              </a:solidFill>
              <a:latin typeface="+mn-ea"/>
            </a:endParaRPr>
          </a:p>
          <a:p>
            <a:pPr>
              <a:lnSpc>
                <a:spcPts val="4000"/>
              </a:lnSpc>
            </a:pPr>
            <a:r>
              <a:rPr lang="en-US" altLang="zh-CN" sz="2400" dirty="0">
                <a:solidFill>
                  <a:srgbClr val="00B050"/>
                </a:solidFill>
                <a:latin typeface="+mn-ea"/>
              </a:rPr>
              <a:t>	</a:t>
            </a:r>
            <a:r>
              <a:rPr lang="zh-CN" altLang="zh-CN" sz="2400" dirty="0">
                <a:solidFill>
                  <a:srgbClr val="00B050"/>
                </a:solidFill>
                <a:latin typeface="+mn-ea"/>
              </a:rPr>
              <a:t>语句块</a:t>
            </a:r>
            <a:r>
              <a:rPr lang="en-US" altLang="zh-CN" sz="2400" dirty="0">
                <a:solidFill>
                  <a:srgbClr val="00B050"/>
                </a:solidFill>
                <a:latin typeface="+mn-ea"/>
              </a:rPr>
              <a:t>3 </a:t>
            </a:r>
            <a:endParaRPr lang="zh-CN" altLang="zh-CN" sz="2400" dirty="0">
              <a:solidFill>
                <a:srgbClr val="00B050"/>
              </a:solidFill>
              <a:latin typeface="+mn-ea"/>
            </a:endParaRPr>
          </a:p>
          <a:p>
            <a:pPr>
              <a:lnSpc>
                <a:spcPts val="4000"/>
              </a:lnSpc>
            </a:pPr>
            <a:r>
              <a:rPr lang="en-US" altLang="zh-CN" sz="2400" dirty="0">
                <a:latin typeface="+mn-ea"/>
              </a:rPr>
              <a:t>……</a:t>
            </a:r>
            <a:endParaRPr lang="zh-CN" altLang="zh-CN" sz="2400" dirty="0">
              <a:latin typeface="+mn-ea"/>
            </a:endParaRPr>
          </a:p>
          <a:p>
            <a:pPr>
              <a:lnSpc>
                <a:spcPts val="4000"/>
              </a:lnSpc>
            </a:pPr>
            <a:r>
              <a:rPr lang="en-US" altLang="zh-CN" sz="2400" dirty="0">
                <a:latin typeface="+mn-ea"/>
              </a:rPr>
              <a:t>else:</a:t>
            </a:r>
            <a:endParaRPr lang="zh-CN" altLang="zh-CN" sz="2400" dirty="0">
              <a:latin typeface="+mn-ea"/>
            </a:endParaRPr>
          </a:p>
          <a:p>
            <a:pPr>
              <a:lnSpc>
                <a:spcPts val="4000"/>
              </a:lnSpc>
            </a:pPr>
            <a:r>
              <a:rPr lang="en-US" altLang="zh-CN" sz="2400" dirty="0">
                <a:latin typeface="+mn-ea"/>
              </a:rPr>
              <a:t>	</a:t>
            </a:r>
            <a:r>
              <a:rPr lang="zh-CN" altLang="zh-CN" sz="2400" dirty="0">
                <a:solidFill>
                  <a:srgbClr val="7030A0"/>
                </a:solidFill>
                <a:latin typeface="+mn-ea"/>
              </a:rPr>
              <a:t>语句块</a:t>
            </a:r>
            <a:r>
              <a:rPr lang="en-US" altLang="zh-CN" sz="2400" dirty="0">
                <a:solidFill>
                  <a:srgbClr val="7030A0"/>
                </a:solidFill>
                <a:latin typeface="+mn-ea"/>
              </a:rPr>
              <a:t>n</a:t>
            </a:r>
          </a:p>
        </p:txBody>
      </p:sp>
      <p:sp>
        <p:nvSpPr>
          <p:cNvPr id="10" name="标注: 线形 9">
            <a:extLst>
              <a:ext uri="{FF2B5EF4-FFF2-40B4-BE49-F238E27FC236}">
                <a16:creationId xmlns:a16="http://schemas.microsoft.com/office/drawing/2014/main" id="{0EE79AF5-63D6-4C1E-97F3-19A5895F67B7}"/>
              </a:ext>
            </a:extLst>
          </p:cNvPr>
          <p:cNvSpPr/>
          <p:nvPr/>
        </p:nvSpPr>
        <p:spPr>
          <a:xfrm>
            <a:off x="5102286" y="3265594"/>
            <a:ext cx="5827958" cy="1061653"/>
          </a:xfrm>
          <a:prstGeom prst="borderCallout1">
            <a:avLst>
              <a:gd name="adj1" fmla="val 48708"/>
              <a:gd name="adj2" fmla="val 224"/>
              <a:gd name="adj3" fmla="val 245277"/>
              <a:gd name="adj4" fmla="val -64253"/>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a:latin typeface="+mn-ea"/>
              </a:rPr>
              <a:t>else</a:t>
            </a:r>
            <a:r>
              <a:rPr lang="zh-CN" altLang="zh-CN" sz="2400" dirty="0">
                <a:latin typeface="+mn-ea"/>
              </a:rPr>
              <a:t>后面</a:t>
            </a:r>
            <a:r>
              <a:rPr lang="zh-CN" altLang="en-US" sz="2400" dirty="0">
                <a:latin typeface="+mn-ea"/>
              </a:rPr>
              <a:t>不可以加条件，</a:t>
            </a:r>
            <a:r>
              <a:rPr lang="en-US" altLang="zh-CN" sz="2400" dirty="0">
                <a:latin typeface="+mn-ea"/>
              </a:rPr>
              <a:t>else</a:t>
            </a:r>
            <a:r>
              <a:rPr lang="zh-CN" altLang="en-US" sz="2400" dirty="0">
                <a:latin typeface="+mn-ea"/>
              </a:rPr>
              <a:t>分支为可选</a:t>
            </a:r>
            <a:endParaRPr lang="zh-CN" altLang="zh-CN" sz="2400" dirty="0">
              <a:latin typeface="+mn-ea"/>
            </a:endParaRPr>
          </a:p>
        </p:txBody>
      </p:sp>
    </p:spTree>
    <p:extLst>
      <p:ext uri="{BB962C8B-B14F-4D97-AF65-F5344CB8AC3E}">
        <p14:creationId xmlns:p14="http://schemas.microsoft.com/office/powerpoint/2010/main" val="266577108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2832955"/>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endParaRPr lang="en-US" altLang="zh-CN" sz="2400" b="1" dirty="0">
              <a:latin typeface="+mn-ea"/>
            </a:endParaRPr>
          </a:p>
          <a:p>
            <a:pPr>
              <a:lnSpc>
                <a:spcPct val="150000"/>
              </a:lnSpc>
              <a:spcAft>
                <a:spcPts val="1200"/>
              </a:spcAft>
            </a:pPr>
            <a:r>
              <a:rPr lang="zh-CN" altLang="en-US" sz="2400" b="1" dirty="0">
                <a:latin typeface="+mn-ea"/>
              </a:rPr>
              <a:t>问题：</a:t>
            </a:r>
            <a:r>
              <a:rPr lang="zh-CN" altLang="zh-CN" sz="2400" dirty="0">
                <a:latin typeface="+mn-ea"/>
              </a:rPr>
              <a:t>根据用户的身高和体重，计算用户的</a:t>
            </a:r>
            <a:r>
              <a:rPr lang="en-US" altLang="zh-CN" sz="2400" dirty="0">
                <a:latin typeface="+mn-ea"/>
              </a:rPr>
              <a:t>BMI</a:t>
            </a:r>
            <a:r>
              <a:rPr lang="zh-CN" altLang="zh-CN" sz="2400" dirty="0">
                <a:latin typeface="+mn-ea"/>
              </a:rPr>
              <a:t>值，并给出相应的健康建议。</a:t>
            </a:r>
            <a:r>
              <a:rPr lang="en-US" altLang="zh-CN" sz="2400" dirty="0">
                <a:latin typeface="+mn-ea"/>
              </a:rPr>
              <a:t>BMI</a:t>
            </a:r>
            <a:r>
              <a:rPr lang="zh-CN" altLang="zh-CN" sz="2400" dirty="0">
                <a:latin typeface="+mn-ea"/>
              </a:rPr>
              <a:t>，即身体质量指数，是用体重（千克）除以身高（米）的平方得出的数字（</a:t>
            </a:r>
            <a:r>
              <a:rPr lang="en-US" altLang="zh-CN" sz="2400" dirty="0">
                <a:latin typeface="+mn-ea"/>
              </a:rPr>
              <a:t>BMI=</a:t>
            </a:r>
            <a:r>
              <a:rPr lang="zh-CN" altLang="zh-CN" sz="2400" dirty="0">
                <a:latin typeface="+mn-ea"/>
              </a:rPr>
              <a:t>体重</a:t>
            </a:r>
            <a:r>
              <a:rPr lang="en-US" altLang="zh-CN" sz="2400" dirty="0">
                <a:latin typeface="+mn-ea"/>
              </a:rPr>
              <a:t>(KG)</a:t>
            </a:r>
            <a:r>
              <a:rPr lang="zh-CN" altLang="zh-CN" sz="2400" dirty="0">
                <a:latin typeface="+mn-ea"/>
              </a:rPr>
              <a:t>÷身高</a:t>
            </a:r>
            <a:r>
              <a:rPr lang="en-US" altLang="zh-CN" sz="2400" baseline="30000" dirty="0">
                <a:latin typeface="+mn-ea"/>
              </a:rPr>
              <a:t>2</a:t>
            </a:r>
            <a:r>
              <a:rPr lang="zh-CN" altLang="zh-CN" sz="2400" dirty="0">
                <a:latin typeface="+mn-ea"/>
              </a:rPr>
              <a:t>（</a:t>
            </a:r>
            <a:r>
              <a:rPr lang="en-US" altLang="zh-CN" sz="2400" dirty="0">
                <a:latin typeface="+mn-ea"/>
              </a:rPr>
              <a:t>M</a:t>
            </a:r>
            <a:r>
              <a:rPr lang="zh-CN" altLang="zh-CN" sz="2400" dirty="0">
                <a:latin typeface="+mn-ea"/>
              </a:rPr>
              <a:t>）），是目前国际上常用的衡量人体胖瘦程度以及是否健康的一个标准。我们先来看看成人的</a:t>
            </a:r>
            <a:r>
              <a:rPr lang="en-US" altLang="zh-CN" sz="2400" dirty="0">
                <a:latin typeface="+mn-ea"/>
              </a:rPr>
              <a:t>BMI</a:t>
            </a:r>
            <a:r>
              <a:rPr lang="zh-CN" altLang="zh-CN" sz="2400" dirty="0">
                <a:latin typeface="+mn-ea"/>
              </a:rPr>
              <a:t>数值：</a:t>
            </a:r>
            <a:endParaRPr lang="en-US" altLang="zh-CN" sz="2400" dirty="0">
              <a:latin typeface="+mn-ea"/>
            </a:endParaRPr>
          </a:p>
        </p:txBody>
      </p:sp>
      <p:graphicFrame>
        <p:nvGraphicFramePr>
          <p:cNvPr id="8" name="表格 7">
            <a:extLst>
              <a:ext uri="{FF2B5EF4-FFF2-40B4-BE49-F238E27FC236}">
                <a16:creationId xmlns:a16="http://schemas.microsoft.com/office/drawing/2014/main" id="{5AB4D242-53A9-4858-8CF7-DBCD8D6F474A}"/>
              </a:ext>
            </a:extLst>
          </p:cNvPr>
          <p:cNvGraphicFramePr>
            <a:graphicFrameLocks noGrp="1"/>
          </p:cNvGraphicFramePr>
          <p:nvPr>
            <p:extLst>
              <p:ext uri="{D42A27DB-BD31-4B8C-83A1-F6EECF244321}">
                <p14:modId xmlns:p14="http://schemas.microsoft.com/office/powerpoint/2010/main" val="203089941"/>
              </p:ext>
            </p:extLst>
          </p:nvPr>
        </p:nvGraphicFramePr>
        <p:xfrm>
          <a:off x="6231479" y="3234266"/>
          <a:ext cx="5287973" cy="3206658"/>
        </p:xfrm>
        <a:graphic>
          <a:graphicData uri="http://schemas.openxmlformats.org/drawingml/2006/table">
            <a:tbl>
              <a:tblPr firstRow="1" bandRow="1">
                <a:tableStyleId>{68D230F3-CF80-4859-8CE7-A43EE81993B5}</a:tableStyleId>
              </a:tblPr>
              <a:tblGrid>
                <a:gridCol w="5287973">
                  <a:extLst>
                    <a:ext uri="{9D8B030D-6E8A-4147-A177-3AD203B41FA5}">
                      <a16:colId xmlns:a16="http://schemas.microsoft.com/office/drawing/2014/main" val="2042798547"/>
                    </a:ext>
                  </a:extLst>
                </a:gridCol>
              </a:tblGrid>
              <a:tr h="534443">
                <a:tc>
                  <a:txBody>
                    <a:bodyPr/>
                    <a:lstStyle/>
                    <a:p>
                      <a:pPr indent="266700" algn="ctr">
                        <a:lnSpc>
                          <a:spcPts val="2000"/>
                        </a:lnSpc>
                        <a:spcAft>
                          <a:spcPts val="0"/>
                        </a:spcAft>
                      </a:pPr>
                      <a:r>
                        <a:rPr lang="zh-CN" altLang="zh-CN" sz="2000" dirty="0">
                          <a:latin typeface="+mn-ea"/>
                        </a:rPr>
                        <a:t>成人的</a:t>
                      </a:r>
                      <a:r>
                        <a:rPr lang="en-US" altLang="zh-CN" sz="2000" dirty="0">
                          <a:latin typeface="+mn-ea"/>
                        </a:rPr>
                        <a:t>BMI</a:t>
                      </a:r>
                      <a:r>
                        <a:rPr lang="zh-CN" altLang="zh-CN" sz="2000" dirty="0">
                          <a:latin typeface="+mn-ea"/>
                        </a:rPr>
                        <a:t>数值</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2316434486"/>
                  </a:ext>
                </a:extLst>
              </a:tr>
              <a:tr h="534443">
                <a:tc>
                  <a:txBody>
                    <a:bodyPr/>
                    <a:lstStyle/>
                    <a:p>
                      <a:pPr indent="266700" algn="ctr">
                        <a:lnSpc>
                          <a:spcPts val="2000"/>
                        </a:lnSpc>
                        <a:spcAft>
                          <a:spcPts val="0"/>
                        </a:spcAft>
                      </a:pPr>
                      <a:r>
                        <a:rPr lang="zh-CN" altLang="zh-CN" sz="2000" b="0" kern="100" dirty="0">
                          <a:effectLst/>
                        </a:rPr>
                        <a:t>过轻：</a:t>
                      </a:r>
                      <a:r>
                        <a:rPr lang="en-US" altLang="zh-CN" sz="2000" b="0" kern="100" dirty="0">
                          <a:effectLst/>
                        </a:rPr>
                        <a:t>    </a:t>
                      </a:r>
                      <a:r>
                        <a:rPr lang="zh-CN" altLang="zh-CN" sz="2000" b="0" kern="100" dirty="0">
                          <a:effectLst/>
                        </a:rPr>
                        <a:t>低于</a:t>
                      </a:r>
                      <a:r>
                        <a:rPr lang="en-US" altLang="zh-CN" sz="2000" b="0" kern="100" dirty="0">
                          <a:effectLst/>
                        </a:rPr>
                        <a:t>18.5</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2818076853"/>
                  </a:ext>
                </a:extLst>
              </a:tr>
              <a:tr h="534443">
                <a:tc>
                  <a:txBody>
                    <a:bodyPr/>
                    <a:lstStyle/>
                    <a:p>
                      <a:pPr indent="266700" algn="ctr">
                        <a:lnSpc>
                          <a:spcPts val="2000"/>
                        </a:lnSpc>
                        <a:spcAft>
                          <a:spcPts val="0"/>
                        </a:spcAft>
                      </a:pPr>
                      <a:r>
                        <a:rPr lang="zh-CN" altLang="zh-CN" sz="2000" b="0" kern="100" dirty="0">
                          <a:effectLst/>
                        </a:rPr>
                        <a:t>正常：</a:t>
                      </a:r>
                      <a:r>
                        <a:rPr lang="en-US" altLang="zh-CN" sz="2000" b="0" kern="100" dirty="0">
                          <a:effectLst/>
                        </a:rPr>
                        <a:t>    18.5-23.9</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1704570041"/>
                  </a:ext>
                </a:extLst>
              </a:tr>
              <a:tr h="534443">
                <a:tc>
                  <a:txBody>
                    <a:bodyPr/>
                    <a:lstStyle/>
                    <a:p>
                      <a:pPr indent="266700" algn="ctr">
                        <a:lnSpc>
                          <a:spcPts val="2000"/>
                        </a:lnSpc>
                        <a:spcAft>
                          <a:spcPts val="0"/>
                        </a:spcAft>
                      </a:pPr>
                      <a:r>
                        <a:rPr lang="zh-CN" altLang="zh-CN" sz="2000" b="0" kern="1200" dirty="0">
                          <a:effectLst/>
                        </a:rPr>
                        <a:t>过重：</a:t>
                      </a:r>
                      <a:r>
                        <a:rPr lang="en-US" altLang="zh-CN" sz="2000" b="0" kern="1200" dirty="0">
                          <a:effectLst/>
                        </a:rPr>
                        <a:t>    24-27.9</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2074578951"/>
                  </a:ext>
                </a:extLst>
              </a:tr>
              <a:tr h="534443">
                <a:tc>
                  <a:txBody>
                    <a:bodyPr/>
                    <a:lstStyle/>
                    <a:p>
                      <a:pPr indent="266700" algn="ctr">
                        <a:lnSpc>
                          <a:spcPts val="2000"/>
                        </a:lnSpc>
                        <a:spcAft>
                          <a:spcPts val="0"/>
                        </a:spcAft>
                      </a:pPr>
                      <a:r>
                        <a:rPr lang="zh-CN" altLang="zh-CN" sz="2000" b="0" kern="1200" dirty="0">
                          <a:effectLst/>
                        </a:rPr>
                        <a:t>肥胖：</a:t>
                      </a:r>
                      <a:r>
                        <a:rPr lang="en-US" altLang="zh-CN" sz="2000" b="0" kern="1200" dirty="0">
                          <a:effectLst/>
                        </a:rPr>
                        <a:t>    28-32</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2065634737"/>
                  </a:ext>
                </a:extLst>
              </a:tr>
              <a:tr h="534443">
                <a:tc>
                  <a:txBody>
                    <a:bodyPr/>
                    <a:lstStyle/>
                    <a:p>
                      <a:pPr indent="266700" algn="ctr">
                        <a:lnSpc>
                          <a:spcPts val="2000"/>
                        </a:lnSpc>
                        <a:spcAft>
                          <a:spcPts val="0"/>
                        </a:spcAft>
                      </a:pPr>
                      <a:r>
                        <a:rPr lang="zh-CN" altLang="zh-CN" sz="2000" b="0" kern="1200" dirty="0">
                          <a:effectLst/>
                        </a:rPr>
                        <a:t>过于肥胖：</a:t>
                      </a:r>
                      <a:r>
                        <a:rPr lang="en-US" altLang="zh-CN" sz="2000" b="0" kern="1200" dirty="0">
                          <a:effectLst/>
                        </a:rPr>
                        <a:t>    32</a:t>
                      </a:r>
                      <a:r>
                        <a:rPr lang="zh-CN" altLang="zh-CN" sz="2000" b="0" kern="1200" dirty="0">
                          <a:effectLst/>
                        </a:rPr>
                        <a:t>以上</a:t>
                      </a:r>
                      <a:endParaRPr lang="zh-CN" altLang="zh-CN" sz="2000" b="0" kern="100" dirty="0">
                        <a:effectLst/>
                        <a:latin typeface="+mn-ea"/>
                        <a:ea typeface="+mn-ea"/>
                        <a:cs typeface="Times New Roman" panose="02020603050405020304" pitchFamily="18" charset="0"/>
                      </a:endParaRPr>
                    </a:p>
                  </a:txBody>
                  <a:tcPr anchor="ctr"/>
                </a:tc>
                <a:extLst>
                  <a:ext uri="{0D108BD9-81ED-4DB2-BD59-A6C34878D82A}">
                    <a16:rowId xmlns:a16="http://schemas.microsoft.com/office/drawing/2014/main" val="4290906471"/>
                  </a:ext>
                </a:extLst>
              </a:tr>
            </a:tbl>
          </a:graphicData>
        </a:graphic>
      </p:graphicFrame>
    </p:spTree>
    <p:extLst>
      <p:ext uri="{BB962C8B-B14F-4D97-AF65-F5344CB8AC3E}">
        <p14:creationId xmlns:p14="http://schemas.microsoft.com/office/powerpoint/2010/main" val="146700061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3" name="图片 4">
            <a:extLst>
              <a:ext uri="{FF2B5EF4-FFF2-40B4-BE49-F238E27FC236}">
                <a16:creationId xmlns:a16="http://schemas.microsoft.com/office/drawing/2014/main" id="{764C0135-3018-43C8-A92E-1ED1A6C1DD5A}"/>
              </a:ext>
            </a:extLst>
          </p:cNvPr>
          <p:cNvPicPr>
            <a:picLocks noChangeAspect="1" noChangeArrowheads="1"/>
          </p:cNvPicPr>
          <p:nvPr/>
        </p:nvPicPr>
        <p:blipFill>
          <a:blip r:embed="rId2"/>
          <a:srcRect/>
          <a:stretch>
            <a:fillRect/>
          </a:stretch>
        </p:blipFill>
        <p:spPr bwMode="auto">
          <a:xfrm>
            <a:off x="1579564" y="241300"/>
            <a:ext cx="1227137" cy="1231900"/>
          </a:xfrm>
          <a:prstGeom prst="rect">
            <a:avLst/>
          </a:prstGeom>
          <a:noFill/>
          <a:ln>
            <a:noFill/>
          </a:ln>
          <a:effectLst>
            <a:outerShdw blurRad="63500" dist="38100" dir="2700000" algn="ctr" rotWithShape="0">
              <a:srgbClr val="000000">
                <a:alpha val="7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
            <a:extLst>
              <a:ext uri="{FF2B5EF4-FFF2-40B4-BE49-F238E27FC236}">
                <a16:creationId xmlns:a16="http://schemas.microsoft.com/office/drawing/2014/main" id="{74EC53C6-15E6-46A7-816F-AD86CE33F0B0}"/>
              </a:ext>
            </a:extLst>
          </p:cNvPr>
          <p:cNvSpPr>
            <a:spLocks noChangeArrowheads="1"/>
          </p:cNvSpPr>
          <p:nvPr/>
        </p:nvSpPr>
        <p:spPr bwMode="auto">
          <a:xfrm>
            <a:off x="674376" y="1044575"/>
            <a:ext cx="10775853"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defRPr/>
            </a:pPr>
            <a:r>
              <a:rPr lang="zh-CN" altLang="zh-CN" sz="2400" dirty="0">
                <a:solidFill>
                  <a:prstClr val="black"/>
                </a:solidFill>
                <a:latin typeface="微软雅黑" panose="020B0503020204020204" pitchFamily="34" charset="-122"/>
                <a:ea typeface="微软雅黑" panose="020B0503020204020204" pitchFamily="34" charset="-122"/>
              </a:rPr>
              <a:t>顺序结构是程序按照线性顺序依次执行的一种运行方式，其中</a:t>
            </a:r>
            <a:r>
              <a:rPr lang="en-US" altLang="zh-CN" sz="2400" dirty="0">
                <a:solidFill>
                  <a:prstClr val="black"/>
                </a:solidFill>
                <a:latin typeface="微软雅黑" panose="020B0503020204020204" pitchFamily="34" charset="-122"/>
                <a:ea typeface="微软雅黑" panose="020B0503020204020204" pitchFamily="34" charset="-122"/>
              </a:rPr>
              <a:t>语句块</a:t>
            </a:r>
            <a:r>
              <a:rPr lang="en-US" altLang="zh-CN" sz="2400" dirty="0" smtClean="0">
                <a:solidFill>
                  <a:prstClr val="black"/>
                </a:solidFill>
                <a:latin typeface="微软雅黑" panose="020B0503020204020204" pitchFamily="34" charset="-122"/>
                <a:ea typeface="微软雅黑" panose="020B0503020204020204" pitchFamily="34" charset="-122"/>
              </a:rPr>
              <a:t>1</a:t>
            </a:r>
            <a:r>
              <a:rPr lang="zh-CN" altLang="en-US" sz="2400" dirty="0" smtClean="0">
                <a:solidFill>
                  <a:prstClr val="black"/>
                </a:solidFill>
                <a:latin typeface="微软雅黑" panose="020B0503020204020204" pitchFamily="34" charset="-122"/>
                <a:ea typeface="微软雅黑" panose="020B0503020204020204" pitchFamily="34" charset="-122"/>
              </a:rPr>
              <a:t>和</a:t>
            </a:r>
            <a:r>
              <a:rPr lang="en-US" altLang="en-US" sz="2400" dirty="0" smtClean="0">
                <a:solidFill>
                  <a:prstClr val="black"/>
                </a:solidFill>
                <a:latin typeface="微软雅黑" panose="020B0503020204020204" pitchFamily="34" charset="-122"/>
                <a:ea typeface="微软雅黑" panose="020B0503020204020204" pitchFamily="34" charset="-122"/>
              </a:rPr>
              <a:t>语句块</a:t>
            </a:r>
            <a:r>
              <a:rPr lang="en-US" altLang="zh-CN" sz="2400" dirty="0" smtClean="0">
                <a:solidFill>
                  <a:prstClr val="black"/>
                </a:solidFill>
                <a:latin typeface="微软雅黑" panose="020B0503020204020204" pitchFamily="34" charset="-122"/>
                <a:ea typeface="微软雅黑" panose="020B0503020204020204" pitchFamily="34" charset="-122"/>
              </a:rPr>
              <a:t>2</a:t>
            </a:r>
            <a:r>
              <a:rPr lang="zh-CN" altLang="en-US" sz="2400" dirty="0">
                <a:solidFill>
                  <a:prstClr val="black"/>
                </a:solidFill>
                <a:latin typeface="微软雅黑" panose="020B0503020204020204" pitchFamily="34" charset="-122"/>
                <a:ea typeface="微软雅黑" panose="020B0503020204020204" pitchFamily="34" charset="-122"/>
              </a:rPr>
              <a:t>表示一个或一组顺序执行的语句 </a:t>
            </a:r>
            <a:endParaRPr lang="en-US" altLang="en-US" sz="2400" dirty="0">
              <a:solidFill>
                <a:prstClr val="black"/>
              </a:solidFill>
              <a:latin typeface="微软雅黑" panose="020B0503020204020204" pitchFamily="34" charset="-122"/>
              <a:ea typeface="微软雅黑" panose="020B0503020204020204" pitchFamily="34" charset="-122"/>
            </a:endParaRPr>
          </a:p>
        </p:txBody>
      </p:sp>
      <p:pic>
        <p:nvPicPr>
          <p:cNvPr id="9221"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292" y="2815318"/>
            <a:ext cx="15113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159126" y="2948419"/>
            <a:ext cx="4810932" cy="2968505"/>
          </a:xfrm>
          <a:prstGeom prst="rect">
            <a:avLst/>
          </a:prstGeom>
          <a:ln>
            <a:solidFill>
              <a:schemeClr val="accent1"/>
            </a:solidFill>
          </a:ln>
        </p:spPr>
        <p:txBody>
          <a:bodyPr wrap="none">
            <a:spAutoFit/>
          </a:bodyPr>
          <a:lstStyle/>
          <a:p>
            <a:pPr algn="just">
              <a:lnSpc>
                <a:spcPct val="150000"/>
              </a:lnSpc>
              <a:spcBef>
                <a:spcPct val="0"/>
              </a:spcBef>
            </a:pPr>
            <a:r>
              <a:rPr lang="en-US" altLang="zh-CN" sz="2000" b="1" dirty="0" smtClean="0">
                <a:solidFill>
                  <a:prstClr val="black"/>
                </a:solidFill>
                <a:latin typeface="Times New Roman" panose="02020603050405020304" pitchFamily="18" charset="0"/>
                <a:cs typeface="Times New Roman" panose="02020603050405020304" pitchFamily="18" charset="0"/>
              </a:rPr>
              <a:t>#</a:t>
            </a:r>
            <a:r>
              <a:rPr lang="zh-CN" altLang="zh-CN" sz="2000" b="1" dirty="0" smtClean="0">
                <a:solidFill>
                  <a:prstClr val="black"/>
                </a:solidFill>
                <a:latin typeface="Times New Roman" panose="02020603050405020304" pitchFamily="18" charset="0"/>
                <a:cs typeface="Times New Roman" panose="02020603050405020304" pitchFamily="18" charset="0"/>
              </a:rPr>
              <a:t>圆面</a:t>
            </a:r>
            <a:r>
              <a:rPr lang="zh-CN" altLang="zh-CN" sz="2000" b="1" dirty="0" smtClean="0">
                <a:solidFill>
                  <a:prstClr val="black"/>
                </a:solidFill>
                <a:latin typeface="Courier New" panose="02070309020205020404" pitchFamily="49" charset="0"/>
                <a:cs typeface="Courier New" panose="02070309020205020404" pitchFamily="49" charset="0"/>
              </a:rPr>
              <a:t>积</a:t>
            </a:r>
            <a:r>
              <a:rPr lang="zh-CN" altLang="zh-CN" sz="2000" b="1" dirty="0">
                <a:solidFill>
                  <a:prstClr val="black"/>
                </a:solidFill>
                <a:latin typeface="Courier New" panose="02070309020205020404" pitchFamily="49" charset="0"/>
                <a:cs typeface="Courier New" panose="02070309020205020404" pitchFamily="49" charset="0"/>
              </a:rPr>
              <a:t>和周长的计算</a:t>
            </a:r>
            <a:r>
              <a:rPr lang="zh-CN" altLang="zh-CN" sz="2000" b="1" dirty="0" smtClean="0">
                <a:solidFill>
                  <a:prstClr val="black"/>
                </a:solidFill>
                <a:latin typeface="Courier New" panose="02070309020205020404" pitchFamily="49" charset="0"/>
                <a:cs typeface="Courier New" panose="02070309020205020404" pitchFamily="49" charset="0"/>
              </a:rPr>
              <a:t>。</a:t>
            </a:r>
            <a:endParaRPr lang="en-US" altLang="zh-CN" sz="2000" b="1" dirty="0" smtClean="0">
              <a:solidFill>
                <a:prstClr val="black"/>
              </a:solidFill>
              <a:latin typeface="Courier New" panose="02070309020205020404" pitchFamily="49" charset="0"/>
              <a:cs typeface="Courier New" panose="02070309020205020404" pitchFamily="49" charset="0"/>
            </a:endParaRPr>
          </a:p>
          <a:p>
            <a:pPr algn="just" fontAlgn="base">
              <a:lnSpc>
                <a:spcPct val="150000"/>
              </a:lnSpc>
              <a:spcBef>
                <a:spcPts val="600"/>
              </a:spcBef>
              <a:spcAft>
                <a:spcPct val="0"/>
              </a:spcAft>
            </a:pPr>
            <a:r>
              <a:rPr lang="en-US" altLang="zh-CN" sz="2000" b="1" dirty="0">
                <a:solidFill>
                  <a:prstClr val="black"/>
                </a:solidFill>
                <a:latin typeface="Courier New" panose="02070309020205020404" pitchFamily="49" charset="0"/>
                <a:ea typeface="宋体" panose="02010600030101010101" pitchFamily="2" charset="-122"/>
                <a:cs typeface="Times New Roman" panose="02020603050405020304" pitchFamily="18" charset="0"/>
              </a:rPr>
              <a:t>R = </a:t>
            </a:r>
            <a:r>
              <a:rPr lang="en-US" altLang="zh-CN" sz="2000" b="1" dirty="0" err="1">
                <a:solidFill>
                  <a:prstClr val="black"/>
                </a:solidFill>
                <a:latin typeface="Courier New" panose="02070309020205020404" pitchFamily="49" charset="0"/>
                <a:ea typeface="宋体" panose="02010600030101010101" pitchFamily="2" charset="-122"/>
                <a:cs typeface="Times New Roman" panose="02020603050405020304" pitchFamily="18" charset="0"/>
              </a:rPr>
              <a:t>eval</a:t>
            </a:r>
            <a:r>
              <a:rPr lang="en-US" altLang="zh-CN" sz="2000" b="1" dirty="0">
                <a:solidFill>
                  <a:prstClr val="black"/>
                </a:solidFill>
                <a:latin typeface="Courier New" panose="02070309020205020404" pitchFamily="49" charset="0"/>
                <a:ea typeface="宋体" panose="02010600030101010101" pitchFamily="2" charset="-122"/>
                <a:cs typeface="Times New Roman" panose="02020603050405020304" pitchFamily="18" charset="0"/>
              </a:rPr>
              <a:t>(input("</a:t>
            </a:r>
            <a:r>
              <a:rPr lang="zh-CN" altLang="zh-CN" sz="2000" b="1" dirty="0">
                <a:solidFill>
                  <a:prstClr val="black"/>
                </a:solidFill>
                <a:latin typeface="Courier New" panose="02070309020205020404" pitchFamily="49" charset="0"/>
                <a:ea typeface="宋体" panose="02010600030101010101" pitchFamily="2" charset="-122"/>
                <a:cs typeface="Courier New" panose="02070309020205020404" pitchFamily="49" charset="0"/>
              </a:rPr>
              <a:t>请输入圆半径</a:t>
            </a:r>
            <a:r>
              <a:rPr lang="en-US" altLang="zh-CN" sz="2000" b="1" dirty="0">
                <a:solidFill>
                  <a:prstClr val="black"/>
                </a:solidFill>
                <a:latin typeface="Courier New" panose="02070309020205020404" pitchFamily="49" charset="0"/>
                <a:ea typeface="宋体" panose="02010600030101010101" pitchFamily="2" charset="-122"/>
                <a:cs typeface="Times New Roman" panose="02020603050405020304" pitchFamily="18" charset="0"/>
              </a:rPr>
              <a:t>:"))</a:t>
            </a:r>
            <a:endParaRPr lang="zh-CN" altLang="zh-CN" sz="2000" dirty="0">
              <a:solidFill>
                <a:prstClr val="black"/>
              </a:solidFill>
              <a:ea typeface="宋体" panose="02010600030101010101" pitchFamily="2" charset="-122"/>
              <a:cs typeface="Times New Roman" panose="02020603050405020304" pitchFamily="18" charset="0"/>
            </a:endParaRPr>
          </a:p>
          <a:p>
            <a:pPr algn="just" fontAlgn="base">
              <a:lnSpc>
                <a:spcPct val="150000"/>
              </a:lnSpc>
              <a:spcBef>
                <a:spcPct val="0"/>
              </a:spcBef>
              <a:spcAft>
                <a:spcPct val="0"/>
              </a:spcAft>
            </a:pPr>
            <a:r>
              <a:rPr lang="en-US" altLang="zh-CN" sz="2000" b="1" dirty="0">
                <a:solidFill>
                  <a:prstClr val="black"/>
                </a:solidFill>
                <a:latin typeface="Courier New" panose="02070309020205020404" pitchFamily="49" charset="0"/>
                <a:ea typeface="宋体" panose="02010600030101010101" pitchFamily="2" charset="-122"/>
                <a:cs typeface="Times New Roman" panose="02020603050405020304" pitchFamily="18" charset="0"/>
              </a:rPr>
              <a:t>S = 3.1415*R*R</a:t>
            </a:r>
            <a:endParaRPr lang="zh-CN" altLang="zh-CN" sz="2000" dirty="0">
              <a:solidFill>
                <a:prstClr val="black"/>
              </a:solidFill>
              <a:ea typeface="宋体" panose="02010600030101010101" pitchFamily="2" charset="-122"/>
              <a:cs typeface="Times New Roman" panose="02020603050405020304" pitchFamily="18" charset="0"/>
            </a:endParaRPr>
          </a:p>
          <a:p>
            <a:pPr algn="just" fontAlgn="base">
              <a:lnSpc>
                <a:spcPct val="150000"/>
              </a:lnSpc>
              <a:spcBef>
                <a:spcPct val="0"/>
              </a:spcBef>
              <a:spcAft>
                <a:spcPct val="0"/>
              </a:spcAft>
            </a:pPr>
            <a:r>
              <a:rPr lang="en-US" altLang="zh-CN" sz="2000" b="1" dirty="0">
                <a:solidFill>
                  <a:prstClr val="black"/>
                </a:solidFill>
                <a:latin typeface="Courier New" panose="02070309020205020404" pitchFamily="49" charset="0"/>
                <a:ea typeface="宋体" panose="02010600030101010101" pitchFamily="2" charset="-122"/>
                <a:cs typeface="Times New Roman" panose="02020603050405020304" pitchFamily="18" charset="0"/>
              </a:rPr>
              <a:t>L = 2*3.1415*R </a:t>
            </a:r>
            <a:endParaRPr lang="zh-CN" altLang="zh-CN" sz="2000" dirty="0">
              <a:solidFill>
                <a:prstClr val="black"/>
              </a:solidFill>
              <a:ea typeface="宋体" panose="02010600030101010101" pitchFamily="2" charset="-122"/>
              <a:cs typeface="Times New Roman" panose="02020603050405020304" pitchFamily="18" charset="0"/>
            </a:endParaRPr>
          </a:p>
          <a:p>
            <a:pPr algn="just" fontAlgn="base">
              <a:lnSpc>
                <a:spcPct val="150000"/>
              </a:lnSpc>
              <a:spcBef>
                <a:spcPct val="0"/>
              </a:spcBef>
              <a:spcAft>
                <a:spcPts val="600"/>
              </a:spcAft>
            </a:pPr>
            <a:r>
              <a:rPr lang="en-US" altLang="zh-CN" sz="2000" b="1" dirty="0">
                <a:solidFill>
                  <a:prstClr val="black"/>
                </a:solidFill>
                <a:latin typeface="Courier New" panose="02070309020205020404" pitchFamily="49" charset="0"/>
                <a:ea typeface="宋体" panose="02010600030101010101" pitchFamily="2" charset="-122"/>
                <a:cs typeface="Times New Roman" panose="02020603050405020304" pitchFamily="18" charset="0"/>
              </a:rPr>
              <a:t>print("</a:t>
            </a:r>
            <a:r>
              <a:rPr lang="zh-CN" altLang="zh-CN" sz="2000" b="1" dirty="0">
                <a:solidFill>
                  <a:prstClr val="black"/>
                </a:solidFill>
                <a:latin typeface="Courier New" panose="02070309020205020404" pitchFamily="49" charset="0"/>
                <a:ea typeface="宋体" panose="02010600030101010101" pitchFamily="2" charset="-122"/>
                <a:cs typeface="Courier New" panose="02070309020205020404" pitchFamily="49" charset="0"/>
              </a:rPr>
              <a:t>面积和周长</a:t>
            </a:r>
            <a:r>
              <a:rPr lang="en-US" altLang="zh-CN" sz="2000" b="1" dirty="0">
                <a:solidFill>
                  <a:prstClr val="black"/>
                </a:solidFill>
                <a:latin typeface="Courier New" panose="02070309020205020404" pitchFamily="49" charset="0"/>
                <a:ea typeface="宋体" panose="02010600030101010101" pitchFamily="2" charset="-122"/>
                <a:cs typeface="Times New Roman" panose="02020603050405020304" pitchFamily="18" charset="0"/>
              </a:rPr>
              <a:t>:",S,L)</a:t>
            </a:r>
            <a:endParaRPr lang="zh-CN" altLang="zh-CN" sz="2000" dirty="0">
              <a:solidFill>
                <a:prstClr val="black"/>
              </a:solidFill>
              <a:ea typeface="宋体" panose="02010600030101010101" pitchFamily="2" charset="-122"/>
              <a:cs typeface="Times New Roman" panose="02020603050405020304" pitchFamily="18" charset="0"/>
            </a:endParaRPr>
          </a:p>
          <a:p>
            <a:pPr algn="just">
              <a:lnSpc>
                <a:spcPct val="150000"/>
              </a:lnSpc>
              <a:spcBef>
                <a:spcPct val="0"/>
              </a:spcBef>
            </a:pPr>
            <a:endParaRPr lang="zh-CN" altLang="zh-CN" sz="2000" dirty="0">
              <a:solidFill>
                <a:prstClr val="black"/>
              </a:solidFill>
              <a:cs typeface="Times New Roman" panose="02020603050405020304" pitchFamily="18" charset="0"/>
            </a:endParaRPr>
          </a:p>
        </p:txBody>
      </p:sp>
      <p:pic>
        <p:nvPicPr>
          <p:cNvPr id="7" name="图片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1136" y="2493108"/>
            <a:ext cx="1921540" cy="3598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程序流程控制</a:t>
            </a:r>
          </a:p>
        </p:txBody>
      </p:sp>
      <p:grpSp>
        <p:nvGrpSpPr>
          <p:cNvPr id="9" name="组合 8">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10" name="椭圆 9">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11" name="椭圆 10">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12" name="直接连接符 11">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8056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492571"/>
          </a:xfrm>
          <a:prstGeom prst="rect">
            <a:avLst/>
          </a:prstGeom>
        </p:spPr>
        <p:txBody>
          <a:bodyPr wrap="square">
            <a:spAutoFit/>
          </a:bodyPr>
          <a:lstStyle/>
          <a:p>
            <a:pPr>
              <a:lnSpc>
                <a:spcPts val="3400"/>
              </a:lnSpc>
              <a:spcAft>
                <a:spcPts val="1200"/>
              </a:spcAft>
            </a:pPr>
            <a:r>
              <a:rPr lang="zh-CN" altLang="en-US" sz="2400" b="1" dirty="0">
                <a:latin typeface="+mn-ea"/>
              </a:rPr>
              <a:t>多分支结构：</a:t>
            </a:r>
            <a:r>
              <a:rPr lang="en-US" altLang="zh-CN" sz="2400" b="1" dirty="0">
                <a:latin typeface="+mn-ea"/>
              </a:rPr>
              <a:t>if……elif……else </a:t>
            </a:r>
            <a:r>
              <a:rPr lang="zh-CN" altLang="en-US" sz="2400" b="1" dirty="0">
                <a:latin typeface="+mn-ea"/>
              </a:rPr>
              <a:t>语句</a:t>
            </a:r>
            <a:endParaRPr lang="en-US" altLang="zh-CN" sz="2400" dirty="0">
              <a:latin typeface="+mn-ea"/>
            </a:endParaRPr>
          </a:p>
        </p:txBody>
      </p:sp>
      <p:sp>
        <p:nvSpPr>
          <p:cNvPr id="5" name="矩形 4">
            <a:extLst>
              <a:ext uri="{FF2B5EF4-FFF2-40B4-BE49-F238E27FC236}">
                <a16:creationId xmlns:a16="http://schemas.microsoft.com/office/drawing/2014/main" id="{34719A63-D10A-46F9-8AA5-2A29464DF6D2}"/>
              </a:ext>
            </a:extLst>
          </p:cNvPr>
          <p:cNvSpPr/>
          <p:nvPr/>
        </p:nvSpPr>
        <p:spPr>
          <a:xfrm>
            <a:off x="530359" y="1364328"/>
            <a:ext cx="10929458" cy="501772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latin typeface="Consolas" panose="020B0609020204030204" pitchFamily="49" charset="0"/>
              </a:rPr>
              <a:t>height = </a:t>
            </a:r>
            <a:r>
              <a:rPr lang="en-US" altLang="zh-CN" sz="2400" dirty="0">
                <a:solidFill>
                  <a:srgbClr val="7030A0"/>
                </a:solidFill>
                <a:latin typeface="Consolas" panose="020B0609020204030204" pitchFamily="49" charset="0"/>
              </a:rPr>
              <a:t>eval</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请输入您的身高（米）：</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latin typeface="Consolas" panose="020B0609020204030204" pitchFamily="49" charset="0"/>
              </a:rPr>
              <a:t>weight = </a:t>
            </a:r>
            <a:r>
              <a:rPr lang="en-US" altLang="zh-CN" sz="2400" dirty="0">
                <a:solidFill>
                  <a:srgbClr val="7030A0"/>
                </a:solidFill>
                <a:latin typeface="Consolas" panose="020B0609020204030204" pitchFamily="49" charset="0"/>
              </a:rPr>
              <a:t>eval</a:t>
            </a:r>
            <a:r>
              <a:rPr lang="en-US" altLang="zh-CN" sz="2400" dirty="0">
                <a:latin typeface="Consolas" panose="020B0609020204030204" pitchFamily="49" charset="0"/>
              </a:rPr>
              <a:t>(</a:t>
            </a:r>
            <a:r>
              <a:rPr lang="en-US" altLang="zh-CN" sz="2400" dirty="0">
                <a:solidFill>
                  <a:srgbClr val="7030A0"/>
                </a:solidFill>
                <a:latin typeface="Consolas" panose="020B0609020204030204" pitchFamily="49" charset="0"/>
              </a:rPr>
              <a:t>input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请输入您的体重（千克）：</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latin typeface="Consolas" panose="020B0609020204030204" pitchFamily="49" charset="0"/>
              </a:rPr>
              <a:t>BMI = weight/height/height</a:t>
            </a:r>
          </a:p>
          <a:p>
            <a:pPr>
              <a:lnSpc>
                <a:spcPct val="150000"/>
              </a:lnSpc>
            </a:pPr>
            <a:r>
              <a:rPr lang="en-US" altLang="zh-CN" sz="2400" dirty="0">
                <a:latin typeface="Consolas" panose="020B0609020204030204" pitchFamily="49" charset="0"/>
              </a:rPr>
              <a:t>print(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您的</a:t>
            </a:r>
            <a:r>
              <a:rPr lang="en-US" altLang="zh-CN" sz="2400" dirty="0">
                <a:solidFill>
                  <a:srgbClr val="00B050"/>
                </a:solidFill>
                <a:latin typeface="Consolas" panose="020B0609020204030204" pitchFamily="49" charset="0"/>
              </a:rPr>
              <a:t>BMI</a:t>
            </a:r>
            <a:r>
              <a:rPr lang="zh-CN" altLang="en-US" sz="2400" dirty="0">
                <a:solidFill>
                  <a:srgbClr val="00B050"/>
                </a:solidFill>
                <a:latin typeface="Consolas" panose="020B0609020204030204" pitchFamily="49" charset="0"/>
              </a:rPr>
              <a:t>指数是：</a:t>
            </a:r>
            <a:r>
              <a:rPr lang="en-US" altLang="zh-CN" sz="2400" dirty="0">
                <a:solidFill>
                  <a:srgbClr val="00B050"/>
                </a:solidFill>
                <a:latin typeface="Consolas" panose="020B0609020204030204" pitchFamily="49" charset="0"/>
              </a:rPr>
              <a:t>{:.</a:t>
            </a:r>
            <a:r>
              <a:rPr lang="en-US" altLang="zh-CN" sz="2400" dirty="0" err="1">
                <a:solidFill>
                  <a:srgbClr val="00B050"/>
                </a:solidFill>
                <a:latin typeface="Consolas" panose="020B0609020204030204" pitchFamily="49" charset="0"/>
              </a:rPr>
              <a:t>1f</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.format(BMI))</a:t>
            </a:r>
          </a:p>
          <a:p>
            <a:pPr>
              <a:lnSpc>
                <a:spcPct val="150000"/>
              </a:lnSpc>
            </a:pP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BMI &lt; 18.5: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您的体型偏瘦，要多吃多运动哦！</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solidFill>
                  <a:srgbClr val="FF9900"/>
                </a:solidFill>
                <a:latin typeface="Consolas" panose="020B0609020204030204" pitchFamily="49" charset="0"/>
              </a:rPr>
              <a:t>elif</a:t>
            </a:r>
            <a:r>
              <a:rPr lang="en-US" altLang="zh-CN" sz="2400" dirty="0">
                <a:latin typeface="Consolas" panose="020B0609020204030204" pitchFamily="49" charset="0"/>
              </a:rPr>
              <a:t> 18.5 &lt;= BMI &lt; 24: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您的体型正常，继续保持哟！</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solidFill>
                  <a:srgbClr val="FF9900"/>
                </a:solidFill>
                <a:latin typeface="Consolas" panose="020B0609020204030204" pitchFamily="49" charset="0"/>
              </a:rPr>
              <a:t>elif</a:t>
            </a:r>
            <a:r>
              <a:rPr lang="en-US" altLang="zh-CN" sz="2400" dirty="0">
                <a:latin typeface="Consolas" panose="020B0609020204030204" pitchFamily="49" charset="0"/>
              </a:rPr>
              <a:t> 24 &lt;= BMI &lt; 28: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您的体型偏胖，有发福迹象！</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solidFill>
                  <a:srgbClr val="FF9900"/>
                </a:solidFill>
                <a:latin typeface="Consolas" panose="020B0609020204030204" pitchFamily="49" charset="0"/>
              </a:rPr>
              <a:t>elif</a:t>
            </a:r>
            <a:r>
              <a:rPr lang="en-US" altLang="zh-CN" sz="2400" dirty="0">
                <a:latin typeface="Consolas" panose="020B0609020204030204" pitchFamily="49" charset="0"/>
              </a:rPr>
              <a:t> 28 &lt;= BMI &lt; 32: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不要悲伤，您是个迷人的胖子！</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    print(</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什么也不说了，您照照镜子就知道了</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zh-CN" altLang="en-US" sz="2400" dirty="0">
              <a:latin typeface="Consolas" panose="020B0609020204030204" pitchFamily="49" charset="0"/>
            </a:endParaRPr>
          </a:p>
        </p:txBody>
      </p:sp>
    </p:spTree>
    <p:extLst>
      <p:ext uri="{BB962C8B-B14F-4D97-AF65-F5344CB8AC3E}">
        <p14:creationId xmlns:p14="http://schemas.microsoft.com/office/powerpoint/2010/main" val="172687383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8741" y="1244242"/>
                <a:ext cx="5415830" cy="1584092"/>
              </a:xfrm>
            </p:spPr>
            <p:txBody>
              <a:bodyPr>
                <a:noAutofit/>
              </a:bodyPr>
              <a:lstStyle/>
              <a:p>
                <a:pPr marL="88900" indent="-88900">
                  <a:lnSpc>
                    <a:spcPct val="100000"/>
                  </a:lnSpc>
                  <a:buNone/>
                </a:pPr>
                <a:r>
                  <a:rPr lang="zh-CN" altLang="en-US" sz="2400" b="1" dirty="0" smtClean="0"/>
                  <a:t>问题：</a:t>
                </a:r>
                <a:r>
                  <a:rPr lang="zh-CN" altLang="en-US" sz="2000" dirty="0" smtClean="0">
                    <a:solidFill>
                      <a:schemeClr val="tx1"/>
                    </a:solidFill>
                  </a:rPr>
                  <a:t>有</a:t>
                </a:r>
                <a:r>
                  <a:rPr lang="zh-CN" altLang="en-US" sz="2000" dirty="0">
                    <a:solidFill>
                      <a:schemeClr val="tx1"/>
                    </a:solidFill>
                  </a:rPr>
                  <a:t>一</a:t>
                </a:r>
                <a:r>
                  <a:rPr lang="zh-CN" altLang="en-US" sz="2000" dirty="0" smtClean="0">
                    <a:solidFill>
                      <a:schemeClr val="tx1"/>
                    </a:solidFill>
                  </a:rPr>
                  <a:t>阶跃函数：</a:t>
                </a:r>
                <a14:m>
                  <m:oMath xmlns:m="http://schemas.openxmlformats.org/officeDocument/2006/math">
                    <m:r>
                      <m:rPr>
                        <m:sty m:val="p"/>
                      </m:rPr>
                      <a:rPr lang="en-US" altLang="zh-CN" sz="2000" i="1">
                        <a:solidFill>
                          <a:schemeClr val="tx1"/>
                        </a:solidFill>
                        <a:latin typeface="Cambria Math" panose="02040503050406030204" pitchFamily="18" charset="0"/>
                      </a:rPr>
                      <m:t>y</m:t>
                    </m:r>
                    <m:r>
                      <a:rPr lang="en-US" altLang="zh-CN" sz="2000" b="0" i="1" smtClean="0">
                        <a:solidFill>
                          <a:schemeClr val="tx1"/>
                        </a:solidFill>
                        <a:latin typeface="Cambria Math" panose="02040503050406030204" pitchFamily="18" charset="0"/>
                      </a:rPr>
                      <m:t>=</m:t>
                    </m:r>
                    <m:d>
                      <m:dPr>
                        <m:begChr m:val="{"/>
                        <m:endChr m:val=""/>
                        <m:ctrlPr>
                          <a:rPr lang="en-US" altLang="zh-CN" sz="2000" b="0" i="1" smtClean="0">
                            <a:solidFill>
                              <a:schemeClr val="tx1"/>
                            </a:solidFill>
                            <a:latin typeface="Cambria Math" panose="02040503050406030204" pitchFamily="18" charset="0"/>
                          </a:rPr>
                        </m:ctrlPr>
                      </m:dPr>
                      <m:e>
                        <m:m>
                          <m:mPr>
                            <m:mcs>
                              <m:mc>
                                <m:mcPr>
                                  <m:count m:val="1"/>
                                  <m:mcJc m:val="center"/>
                                </m:mcPr>
                              </m:mc>
                            </m:mcs>
                            <m:ctrlPr>
                              <a:rPr lang="en-US" altLang="zh-CN" sz="2000" b="0" i="1" smtClean="0">
                                <a:solidFill>
                                  <a:schemeClr val="tx1"/>
                                </a:solidFill>
                                <a:latin typeface="Cambria Math" panose="02040503050406030204" pitchFamily="18" charset="0"/>
                              </a:rPr>
                            </m:ctrlPr>
                          </m:mPr>
                          <m:mr>
                            <m:e>
                              <m:r>
                                <m:rPr>
                                  <m:brk m:alnAt="7"/>
                                </m:rP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mr>
                          <m:mr>
                            <m:e>
                              <m:r>
                                <a:rPr lang="en-US" altLang="zh-CN" sz="2000" b="0" i="1" smtClean="0">
                                  <a:solidFill>
                                    <a:schemeClr val="tx1"/>
                                  </a:solidFill>
                                  <a:latin typeface="Cambria Math" panose="02040503050406030204" pitchFamily="18" charset="0"/>
                                </a:rPr>
                                <m:t>0</m:t>
                              </m:r>
                            </m:e>
                          </m:mr>
                          <m:mr>
                            <m:e>
                              <m:r>
                                <a:rPr lang="en-US" altLang="zh-CN" sz="2000" b="0" i="1" smtClean="0">
                                  <a:solidFill>
                                    <a:schemeClr val="tx1"/>
                                  </a:solidFill>
                                  <a:latin typeface="Cambria Math" panose="02040503050406030204" pitchFamily="18" charset="0"/>
                                </a:rPr>
                                <m:t>1</m:t>
                              </m:r>
                            </m:e>
                          </m:mr>
                        </m:m>
                        <m:m>
                          <m:mPr>
                            <m:mcs>
                              <m:mc>
                                <m:mcPr>
                                  <m:count m:val="1"/>
                                  <m:mcJc m:val="center"/>
                                </m:mcPr>
                              </m:mc>
                            </m:mcs>
                            <m:ctrlPr>
                              <a:rPr lang="en-US" altLang="zh-CN" sz="2000" b="0" i="1" smtClean="0">
                                <a:solidFill>
                                  <a:schemeClr val="tx1"/>
                                </a:solidFill>
                                <a:latin typeface="Cambria Math" panose="02040503050406030204" pitchFamily="18" charset="0"/>
                              </a:rPr>
                            </m:ctrlPr>
                          </m:mPr>
                          <m:mr>
                            <m:e>
                              <m:r>
                                <m:rPr>
                                  <m:brk m:alnAt="7"/>
                                </m:rP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&lt;0)</m:t>
                              </m:r>
                            </m:e>
                          </m:mr>
                          <m:mr>
                            <m:e>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=0)</m:t>
                              </m:r>
                            </m:e>
                          </m:mr>
                          <m:mr>
                            <m:e>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&gt;0)</m:t>
                              </m:r>
                            </m:e>
                          </m:mr>
                        </m:m>
                      </m:e>
                    </m:d>
                  </m:oMath>
                </a14:m>
                <a:r>
                  <a:rPr lang="zh-CN" altLang="en-US" sz="2000" dirty="0" smtClean="0">
                    <a:solidFill>
                      <a:schemeClr val="tx1"/>
                    </a:solidFill>
                  </a:rPr>
                  <a:t>  </a:t>
                </a:r>
                <a:endParaRPr lang="en-US" altLang="zh-CN" sz="2000" dirty="0" smtClean="0">
                  <a:solidFill>
                    <a:schemeClr val="tx1"/>
                  </a:solidFill>
                </a:endParaRPr>
              </a:p>
              <a:p>
                <a:pPr marL="88900" indent="-88900">
                  <a:lnSpc>
                    <a:spcPct val="100000"/>
                  </a:lnSpc>
                  <a:buNone/>
                </a:pPr>
                <a:r>
                  <a:rPr lang="zh-CN" altLang="en-US" sz="2000" dirty="0" smtClean="0">
                    <a:solidFill>
                      <a:schemeClr val="tx1"/>
                    </a:solidFill>
                  </a:rPr>
                  <a:t>  编</a:t>
                </a:r>
                <a:r>
                  <a:rPr lang="zh-CN" altLang="en-US" sz="2000" dirty="0">
                    <a:solidFill>
                      <a:schemeClr val="tx1"/>
                    </a:solidFill>
                  </a:rPr>
                  <a:t>一程序</a:t>
                </a:r>
                <a:r>
                  <a:rPr lang="en-US" altLang="zh-CN" sz="2000" dirty="0">
                    <a:solidFill>
                      <a:schemeClr val="tx1"/>
                    </a:solidFill>
                  </a:rPr>
                  <a:t>,</a:t>
                </a:r>
                <a:r>
                  <a:rPr lang="zh-CN" altLang="en-US" sz="2000" dirty="0">
                    <a:solidFill>
                      <a:schemeClr val="tx1"/>
                    </a:solidFill>
                  </a:rPr>
                  <a:t>输入一个</a:t>
                </a:r>
                <a:r>
                  <a:rPr lang="en-US" altLang="zh-CN" sz="2000" dirty="0">
                    <a:solidFill>
                      <a:schemeClr val="tx1"/>
                    </a:solidFill>
                  </a:rPr>
                  <a:t>x</a:t>
                </a:r>
                <a:r>
                  <a:rPr lang="zh-CN" altLang="en-US" sz="2000" dirty="0" smtClean="0">
                    <a:solidFill>
                      <a:schemeClr val="tx1"/>
                    </a:solidFill>
                  </a:rPr>
                  <a:t>值</a:t>
                </a:r>
                <a:r>
                  <a:rPr lang="zh-CN" altLang="en-US" sz="2000" dirty="0">
                    <a:solidFill>
                      <a:schemeClr val="tx1"/>
                    </a:solidFill>
                  </a:rPr>
                  <a:t>，</a:t>
                </a:r>
                <a:r>
                  <a:rPr lang="zh-CN" altLang="en-US" sz="2000" dirty="0" smtClean="0">
                    <a:solidFill>
                      <a:schemeClr val="tx1"/>
                    </a:solidFill>
                  </a:rPr>
                  <a:t>要求</a:t>
                </a:r>
                <a:r>
                  <a:rPr lang="zh-CN" altLang="en-US" sz="2000" dirty="0">
                    <a:solidFill>
                      <a:schemeClr val="tx1"/>
                    </a:solidFill>
                  </a:rPr>
                  <a:t>输出相应的</a:t>
                </a:r>
                <a:r>
                  <a:rPr lang="en-US" altLang="zh-CN" sz="2000" dirty="0">
                    <a:solidFill>
                      <a:schemeClr val="tx1"/>
                    </a:solidFill>
                  </a:rPr>
                  <a:t>y</a:t>
                </a:r>
                <a:r>
                  <a:rPr lang="zh-CN" altLang="en-US" sz="2000" dirty="0">
                    <a:solidFill>
                      <a:schemeClr val="tx1"/>
                    </a:solidFill>
                  </a:rPr>
                  <a:t>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8741" y="1244242"/>
                <a:ext cx="5415830" cy="1584092"/>
              </a:xfrm>
              <a:blipFill rotWithShape="1">
                <a:blip r:embed="rId3"/>
                <a:stretch>
                  <a:fillRect l="-1802" r="-2477" b="-1538"/>
                </a:stretch>
              </a:blipFill>
            </p:spPr>
            <p:txBody>
              <a:bodyPr/>
              <a:lstStyle/>
              <a:p>
                <a:r>
                  <a:rPr lang="zh-CN" altLang="en-US">
                    <a:noFill/>
                  </a:rPr>
                  <a:t> </a:t>
                </a:r>
              </a:p>
            </p:txBody>
          </p:sp>
        </mc:Fallback>
      </mc:AlternateContent>
      <p:grpSp>
        <p:nvGrpSpPr>
          <p:cNvPr id="18" name="组合 17"/>
          <p:cNvGrpSpPr/>
          <p:nvPr/>
        </p:nvGrpSpPr>
        <p:grpSpPr>
          <a:xfrm>
            <a:off x="6628363" y="818541"/>
            <a:ext cx="4845060" cy="1082218"/>
            <a:chOff x="7315200" y="1214207"/>
            <a:chExt cx="1739348" cy="1082218"/>
          </a:xfrm>
        </p:grpSpPr>
        <p:cxnSp>
          <p:nvCxnSpPr>
            <p:cNvPr id="6" name="直接箭头连接符 5"/>
            <p:cNvCxnSpPr/>
            <p:nvPr/>
          </p:nvCxnSpPr>
          <p:spPr>
            <a:xfrm flipV="1">
              <a:off x="8120270" y="1214207"/>
              <a:ext cx="0" cy="108221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315200" y="1769165"/>
              <a:ext cx="1739348"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120270" y="1542588"/>
              <a:ext cx="53671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583557" y="2029605"/>
              <a:ext cx="53671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39" name="组合 38">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40" name="椭圆 39">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42" name="椭圆 41">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43" name="直接连接符 42">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36AC5070-DEB7-4C19-BC01-CF00E0AF5707}"/>
              </a:ext>
            </a:extLst>
          </p:cNvPr>
          <p:cNvSpPr/>
          <p:nvPr/>
        </p:nvSpPr>
        <p:spPr>
          <a:xfrm>
            <a:off x="477215" y="747721"/>
            <a:ext cx="4787243" cy="528350"/>
          </a:xfrm>
          <a:prstGeom prst="rect">
            <a:avLst/>
          </a:prstGeom>
        </p:spPr>
        <p:txBody>
          <a:bodyPr wrap="square">
            <a:spAutoFit/>
          </a:bodyPr>
          <a:lstStyle/>
          <a:p>
            <a:pPr>
              <a:lnSpc>
                <a:spcPts val="3400"/>
              </a:lnSpc>
              <a:spcAft>
                <a:spcPts val="1200"/>
              </a:spcAft>
            </a:pPr>
            <a:r>
              <a:rPr lang="zh-CN" altLang="en-US" sz="2400" b="1" dirty="0">
                <a:latin typeface="微软雅黑" panose="020B0503020204020204" pitchFamily="34" charset="-122"/>
                <a:ea typeface="微软雅黑" panose="020B0503020204020204" pitchFamily="34" charset="-122"/>
              </a:rPr>
              <a:t>分支结构：</a:t>
            </a:r>
            <a:r>
              <a:rPr lang="en-US" altLang="zh-CN" sz="2400" b="1" dirty="0">
                <a:latin typeface="微软雅黑" panose="020B0503020204020204" pitchFamily="34" charset="-122"/>
                <a:ea typeface="微软雅黑" panose="020B0503020204020204" pitchFamily="34" charset="-122"/>
              </a:rPr>
              <a:t>if </a:t>
            </a:r>
            <a:r>
              <a:rPr lang="zh-CN" altLang="en-US" sz="2400" b="1" dirty="0">
                <a:latin typeface="微软雅黑" panose="020B0503020204020204" pitchFamily="34" charset="-122"/>
                <a:ea typeface="微软雅黑" panose="020B0503020204020204" pitchFamily="34" charset="-122"/>
              </a:rPr>
              <a:t>语句的嵌套</a:t>
            </a:r>
            <a:endParaRPr lang="en-US" altLang="zh-CN" sz="2400" b="1"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8646002" y="649208"/>
            <a:ext cx="3294506" cy="1190069"/>
          </a:xfrm>
          <a:prstGeom prst="rect">
            <a:avLst/>
          </a:prstGeom>
          <a:noFill/>
        </p:spPr>
        <p:txBody>
          <a:bodyPr wrap="square" rtlCol="0">
            <a:spAutoFit/>
          </a:bodyPr>
          <a:lstStyle/>
          <a:p>
            <a:pPr>
              <a:lnSpc>
                <a:spcPct val="150000"/>
              </a:lnSpc>
            </a:pPr>
            <a:r>
              <a:rPr lang="en-US" altLang="zh-CN" sz="1400" dirty="0" smtClean="0">
                <a:solidFill>
                  <a:prstClr val="black"/>
                </a:solidFill>
              </a:rPr>
              <a:t>y</a:t>
            </a:r>
          </a:p>
          <a:p>
            <a:pPr>
              <a:lnSpc>
                <a:spcPct val="150000"/>
              </a:lnSpc>
            </a:pPr>
            <a:r>
              <a:rPr lang="en-US" altLang="zh-CN" sz="1400" dirty="0" smtClean="0">
                <a:solidFill>
                  <a:prstClr val="black"/>
                </a:solidFill>
              </a:rPr>
              <a:t>1</a:t>
            </a:r>
          </a:p>
          <a:p>
            <a:pPr>
              <a:lnSpc>
                <a:spcPct val="150000"/>
              </a:lnSpc>
            </a:pPr>
            <a:r>
              <a:rPr lang="en-US" altLang="zh-CN" sz="1400" dirty="0" smtClean="0">
                <a:solidFill>
                  <a:prstClr val="black"/>
                </a:solidFill>
              </a:rPr>
              <a:t>0			x</a:t>
            </a:r>
          </a:p>
          <a:p>
            <a:pPr>
              <a:lnSpc>
                <a:spcPts val="1000"/>
              </a:lnSpc>
            </a:pPr>
            <a:r>
              <a:rPr lang="en-US" altLang="zh-CN" sz="1400" dirty="0" smtClean="0">
                <a:solidFill>
                  <a:prstClr val="black"/>
                </a:solidFill>
              </a:rPr>
              <a:t>   -1</a:t>
            </a:r>
            <a:endParaRPr lang="zh-CN" altLang="en-US" sz="1400" dirty="0">
              <a:solidFill>
                <a:prstClr val="black"/>
              </a:solidFill>
            </a:endParaRPr>
          </a:p>
        </p:txBody>
      </p:sp>
      <p:sp>
        <p:nvSpPr>
          <p:cNvPr id="46" name="矩形 45">
            <a:extLst>
              <a:ext uri="{FF2B5EF4-FFF2-40B4-BE49-F238E27FC236}">
                <a16:creationId xmlns:a16="http://schemas.microsoft.com/office/drawing/2014/main" id="{E51ED9BE-EA99-4FBB-AD2B-BEE4EF7D7B65}"/>
              </a:ext>
            </a:extLst>
          </p:cNvPr>
          <p:cNvSpPr/>
          <p:nvPr/>
        </p:nvSpPr>
        <p:spPr>
          <a:xfrm>
            <a:off x="781968" y="2990417"/>
            <a:ext cx="3694568" cy="3170099"/>
          </a:xfrm>
          <a:prstGeom prst="rect">
            <a:avLst/>
          </a:prstGeom>
          <a:solidFill>
            <a:sysClr val="window" lastClr="FFFFFF"/>
          </a:solidFill>
          <a:ln w="25400" cap="flat" cmpd="sng" algn="ctr">
            <a:solidFill>
              <a:srgbClr val="2A8FBD"/>
            </a:solidFill>
            <a:prstDash val="solid"/>
          </a:ln>
          <a:effectLst/>
        </p:spPr>
        <p:txBody>
          <a:bodyPr wrap="square">
            <a:spAutoFit/>
          </a:bodyPr>
          <a:lstStyle/>
          <a:p>
            <a:r>
              <a:rPr lang="zh-CN" altLang="en-US" sz="2000" dirty="0">
                <a:latin typeface="微软雅黑" panose="020B0503020204020204" pitchFamily="34" charset="-122"/>
                <a:ea typeface="微软雅黑" panose="020B0503020204020204" pitchFamily="34" charset="-122"/>
              </a:rPr>
              <a:t>方法</a:t>
            </a:r>
            <a:r>
              <a:rPr lang="en-US" altLang="zh-CN" sz="2000" dirty="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用</a:t>
            </a:r>
            <a:r>
              <a:rPr lang="en-US" altLang="zh-CN" sz="2000" dirty="0">
                <a:latin typeface="微软雅黑" panose="020B0503020204020204" pitchFamily="34" charset="-122"/>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个独立的</a:t>
            </a:r>
            <a:r>
              <a:rPr lang="en-US" altLang="zh-CN" sz="2000" dirty="0">
                <a:latin typeface="微软雅黑" panose="020B0503020204020204" pitchFamily="34" charset="-122"/>
                <a:ea typeface="微软雅黑" panose="020B0503020204020204" pitchFamily="34" charset="-122"/>
              </a:rPr>
              <a:t>if</a:t>
            </a:r>
            <a:r>
              <a:rPr lang="zh-CN" altLang="en-US" sz="2000" dirty="0">
                <a:latin typeface="微软雅黑" panose="020B0503020204020204" pitchFamily="34" charset="-122"/>
                <a:ea typeface="微软雅黑" panose="020B0503020204020204" pitchFamily="34" charset="-122"/>
              </a:rPr>
              <a:t>语句处理</a:t>
            </a:r>
            <a:endParaRPr lang="en-US" altLang="zh-CN" sz="2000" dirty="0">
              <a:latin typeface="微软雅黑" panose="020B0503020204020204" pitchFamily="34" charset="-122"/>
              <a:ea typeface="微软雅黑" panose="020B0503020204020204" pitchFamily="34" charset="-122"/>
            </a:endParaRPr>
          </a:p>
          <a:p>
            <a:pPr algn="just">
              <a:defRPr/>
            </a:pPr>
            <a:r>
              <a:rPr lang="en-US" altLang="zh-CN" sz="2000" dirty="0">
                <a:latin typeface="微软雅黑" panose="020B0503020204020204" pitchFamily="34" charset="-122"/>
                <a:ea typeface="微软雅黑" panose="020B0503020204020204" pitchFamily="34" charset="-122"/>
              </a:rPr>
              <a:t>S1</a:t>
            </a:r>
            <a:r>
              <a:rPr lang="zh-CN" altLang="en-US" sz="2000" dirty="0">
                <a:latin typeface="微软雅黑" panose="020B0503020204020204" pitchFamily="34" charset="-122"/>
                <a:ea typeface="微软雅黑" panose="020B0503020204020204" pitchFamily="34" charset="-122"/>
              </a:rPr>
              <a:t>：输入</a:t>
            </a:r>
            <a:r>
              <a:rPr lang="en-US" altLang="zh-CN" sz="2000" dirty="0">
                <a:latin typeface="微软雅黑" panose="020B0503020204020204" pitchFamily="34" charset="-122"/>
                <a:ea typeface="微软雅黑" panose="020B0503020204020204" pitchFamily="34" charset="-122"/>
              </a:rPr>
              <a:t>x</a:t>
            </a:r>
          </a:p>
          <a:p>
            <a:pPr algn="just">
              <a:defRPr/>
            </a:pPr>
            <a:r>
              <a:rPr lang="en-US" altLang="zh-CN" sz="2000" dirty="0">
                <a:latin typeface="微软雅黑" panose="020B0503020204020204" pitchFamily="34" charset="-122"/>
                <a:ea typeface="微软雅黑" panose="020B0503020204020204" pitchFamily="34" charset="-122"/>
              </a:rPr>
              <a:t>S2</a:t>
            </a:r>
            <a:r>
              <a:rPr lang="zh-CN" altLang="en-US" sz="2000" dirty="0">
                <a:latin typeface="微软雅黑" panose="020B0503020204020204" pitchFamily="34" charset="-122"/>
                <a:ea typeface="微软雅黑" panose="020B0503020204020204" pitchFamily="34" charset="-122"/>
              </a:rPr>
              <a:t>：若</a:t>
            </a:r>
            <a:r>
              <a:rPr lang="en-US" altLang="zh-CN" sz="2000" dirty="0" smtClean="0">
                <a:latin typeface="微软雅黑" panose="020B0503020204020204" pitchFamily="34" charset="-122"/>
                <a:ea typeface="微软雅黑" panose="020B0503020204020204" pitchFamily="34" charset="-122"/>
              </a:rPr>
              <a:t>x&lt;0</a:t>
            </a:r>
          </a:p>
          <a:p>
            <a:pPr algn="just">
              <a:defRP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则</a:t>
            </a:r>
            <a:r>
              <a:rPr lang="en-US" altLang="zh-CN" sz="2000" dirty="0">
                <a:latin typeface="微软雅黑" panose="020B0503020204020204" pitchFamily="34" charset="-122"/>
                <a:ea typeface="微软雅黑" panose="020B0503020204020204" pitchFamily="34" charset="-122"/>
              </a:rPr>
              <a:t>y =-1</a:t>
            </a:r>
          </a:p>
          <a:p>
            <a:pPr algn="just">
              <a:defRPr/>
            </a:pPr>
            <a:r>
              <a:rPr lang="en-US" altLang="zh-CN" sz="2000" dirty="0">
                <a:latin typeface="微软雅黑" panose="020B0503020204020204" pitchFamily="34" charset="-122"/>
                <a:ea typeface="微软雅黑" panose="020B0503020204020204" pitchFamily="34" charset="-122"/>
              </a:rPr>
              <a:t>S3</a:t>
            </a:r>
            <a:r>
              <a:rPr lang="zh-CN" altLang="en-US" sz="2000" dirty="0">
                <a:latin typeface="微软雅黑" panose="020B0503020204020204" pitchFamily="34" charset="-122"/>
                <a:ea typeface="微软雅黑" panose="020B0503020204020204" pitchFamily="34" charset="-122"/>
              </a:rPr>
              <a:t>：若</a:t>
            </a:r>
            <a:r>
              <a:rPr lang="en-US" altLang="zh-CN" sz="2000" dirty="0" smtClean="0">
                <a:latin typeface="微软雅黑" panose="020B0503020204020204" pitchFamily="34" charset="-122"/>
                <a:ea typeface="微软雅黑" panose="020B0503020204020204" pitchFamily="34" charset="-122"/>
              </a:rPr>
              <a:t>x=0</a:t>
            </a:r>
          </a:p>
          <a:p>
            <a:pPr algn="just">
              <a:defRP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则</a:t>
            </a:r>
            <a:r>
              <a:rPr lang="en-US" altLang="zh-CN" sz="2000" dirty="0">
                <a:latin typeface="微软雅黑" panose="020B0503020204020204" pitchFamily="34" charset="-122"/>
                <a:ea typeface="微软雅黑" panose="020B0503020204020204" pitchFamily="34" charset="-122"/>
              </a:rPr>
              <a:t>y=0</a:t>
            </a:r>
          </a:p>
          <a:p>
            <a:pPr algn="just">
              <a:defRPr/>
            </a:pPr>
            <a:r>
              <a:rPr lang="en-US" altLang="zh-CN" sz="2000" dirty="0">
                <a:latin typeface="微软雅黑" panose="020B0503020204020204" pitchFamily="34" charset="-122"/>
                <a:ea typeface="微软雅黑" panose="020B0503020204020204" pitchFamily="34" charset="-122"/>
              </a:rPr>
              <a:t>S4</a:t>
            </a:r>
            <a:r>
              <a:rPr lang="zh-CN" altLang="en-US" sz="2000" dirty="0">
                <a:latin typeface="微软雅黑" panose="020B0503020204020204" pitchFamily="34" charset="-122"/>
                <a:ea typeface="微软雅黑" panose="020B0503020204020204" pitchFamily="34" charset="-122"/>
              </a:rPr>
              <a:t>：若</a:t>
            </a:r>
            <a:r>
              <a:rPr lang="en-US" altLang="zh-CN" sz="2000" dirty="0" smtClean="0">
                <a:latin typeface="微软雅黑" panose="020B0503020204020204" pitchFamily="34" charset="-122"/>
                <a:ea typeface="微软雅黑" panose="020B0503020204020204" pitchFamily="34" charset="-122"/>
              </a:rPr>
              <a:t>x&gt;0</a:t>
            </a:r>
          </a:p>
          <a:p>
            <a:pPr algn="just">
              <a:defRPr/>
            </a:pPr>
            <a:r>
              <a:rPr lang="en-US" altLang="zh-CN" sz="2000" dirty="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则</a:t>
            </a:r>
            <a:r>
              <a:rPr lang="en-US" altLang="zh-CN" sz="2000" dirty="0">
                <a:latin typeface="微软雅黑" panose="020B0503020204020204" pitchFamily="34" charset="-122"/>
                <a:ea typeface="微软雅黑" panose="020B0503020204020204" pitchFamily="34" charset="-122"/>
              </a:rPr>
              <a:t>y=1</a:t>
            </a:r>
          </a:p>
          <a:p>
            <a:pPr algn="just">
              <a:defRPr/>
            </a:pPr>
            <a:r>
              <a:rPr lang="en-US" altLang="zh-CN" sz="2000" dirty="0">
                <a:latin typeface="微软雅黑" panose="020B0503020204020204" pitchFamily="34" charset="-122"/>
                <a:ea typeface="微软雅黑" panose="020B0503020204020204" pitchFamily="34" charset="-122"/>
              </a:rPr>
              <a:t>S5</a:t>
            </a:r>
            <a:r>
              <a:rPr lang="zh-CN" altLang="en-US" sz="2000" dirty="0">
                <a:latin typeface="微软雅黑" panose="020B0503020204020204" pitchFamily="34" charset="-122"/>
                <a:ea typeface="微软雅黑" panose="020B0503020204020204" pitchFamily="34" charset="-122"/>
              </a:rPr>
              <a:t>：输出</a:t>
            </a:r>
            <a:r>
              <a:rPr lang="en-US" altLang="zh-CN" sz="2000" dirty="0">
                <a:latin typeface="微软雅黑" panose="020B0503020204020204" pitchFamily="34" charset="-122"/>
                <a:ea typeface="微软雅黑" panose="020B0503020204020204" pitchFamily="34" charset="-122"/>
              </a:rPr>
              <a:t>y</a:t>
            </a:r>
            <a:endParaRPr lang="zh-CN" altLang="en-US" sz="2000" dirty="0">
              <a:latin typeface="微软雅黑" panose="020B0503020204020204" pitchFamily="34" charset="-122"/>
              <a:ea typeface="微软雅黑" panose="020B0503020204020204" pitchFamily="34" charset="-122"/>
            </a:endParaRPr>
          </a:p>
        </p:txBody>
      </p:sp>
      <p:sp>
        <p:nvSpPr>
          <p:cNvPr id="48" name="矩形 47">
            <a:extLst>
              <a:ext uri="{FF2B5EF4-FFF2-40B4-BE49-F238E27FC236}">
                <a16:creationId xmlns:a16="http://schemas.microsoft.com/office/drawing/2014/main" id="{E51ED9BE-EA99-4FBB-AD2B-BEE4EF7D7B65}"/>
              </a:ext>
            </a:extLst>
          </p:cNvPr>
          <p:cNvSpPr/>
          <p:nvPr/>
        </p:nvSpPr>
        <p:spPr>
          <a:xfrm>
            <a:off x="4801065" y="3452123"/>
            <a:ext cx="4148052" cy="2554545"/>
          </a:xfrm>
          <a:prstGeom prst="rect">
            <a:avLst/>
          </a:prstGeom>
          <a:solidFill>
            <a:sysClr val="window" lastClr="FFFFFF"/>
          </a:solidFill>
          <a:ln w="25400" cap="flat" cmpd="sng" algn="ctr">
            <a:solidFill>
              <a:srgbClr val="2A8FBD"/>
            </a:solidFill>
            <a:prstDash val="solid"/>
          </a:ln>
          <a:effectLst/>
        </p:spPr>
        <p:txBody>
          <a:bodyPr wrap="square">
            <a:spAutoFit/>
          </a:bodyPr>
          <a:lstStyle/>
          <a:p>
            <a:r>
              <a:rPr lang="en-US" altLang="zh-CN" sz="2000" dirty="0">
                <a:latin typeface="微软雅黑" panose="020B0503020204020204" pitchFamily="34" charset="-122"/>
                <a:ea typeface="微软雅黑" panose="020B0503020204020204" pitchFamily="34" charset="-122"/>
              </a:rPr>
              <a:t>x=</a:t>
            </a:r>
            <a:r>
              <a:rPr lang="en-US" altLang="zh-CN" sz="2000" dirty="0" err="1">
                <a:latin typeface="微软雅黑" panose="020B0503020204020204" pitchFamily="34" charset="-122"/>
                <a:ea typeface="微软雅黑" panose="020B0503020204020204" pitchFamily="34" charset="-122"/>
              </a:rPr>
              <a:t>eval</a:t>
            </a:r>
            <a:r>
              <a:rPr lang="en-US" altLang="zh-CN" sz="2000" dirty="0">
                <a:latin typeface="微软雅黑" panose="020B0503020204020204" pitchFamily="34" charset="-122"/>
                <a:ea typeface="微软雅黑" panose="020B0503020204020204" pitchFamily="34" charset="-122"/>
              </a:rPr>
              <a:t>(input("</a:t>
            </a:r>
            <a:r>
              <a:rPr lang="zh-CN" altLang="en-US" sz="2000" dirty="0">
                <a:latin typeface="微软雅黑" panose="020B0503020204020204" pitchFamily="34" charset="-122"/>
                <a:ea typeface="微软雅黑" panose="020B0503020204020204" pitchFamily="34" charset="-122"/>
              </a:rPr>
              <a:t>请输入一个数：</a:t>
            </a:r>
            <a:r>
              <a:rPr lang="en-US" altLang="zh-CN" sz="2000" dirty="0">
                <a:latin typeface="微软雅黑" panose="020B0503020204020204" pitchFamily="34" charset="-122"/>
                <a:ea typeface="微软雅黑" panose="020B0503020204020204" pitchFamily="34" charset="-122"/>
              </a:rPr>
              <a:t>"))</a:t>
            </a:r>
          </a:p>
          <a:p>
            <a:r>
              <a:rPr lang="en-US" altLang="zh-CN" sz="2000" dirty="0">
                <a:latin typeface="微软雅黑" panose="020B0503020204020204" pitchFamily="34" charset="-122"/>
                <a:ea typeface="微软雅黑" panose="020B0503020204020204" pitchFamily="34" charset="-122"/>
              </a:rPr>
              <a:t>if x&lt;0:</a:t>
            </a:r>
          </a:p>
          <a:p>
            <a:r>
              <a:rPr lang="en-US" altLang="zh-CN" sz="2000" dirty="0">
                <a:latin typeface="微软雅黑" panose="020B0503020204020204" pitchFamily="34" charset="-122"/>
                <a:ea typeface="微软雅黑" panose="020B0503020204020204" pitchFamily="34" charset="-122"/>
              </a:rPr>
              <a:t>    y=-1</a:t>
            </a:r>
          </a:p>
          <a:p>
            <a:r>
              <a:rPr lang="en-US" altLang="zh-CN" sz="2000" dirty="0">
                <a:latin typeface="微软雅黑" panose="020B0503020204020204" pitchFamily="34" charset="-122"/>
                <a:ea typeface="微软雅黑" panose="020B0503020204020204" pitchFamily="34" charset="-122"/>
              </a:rPr>
              <a:t>if x==0:</a:t>
            </a:r>
          </a:p>
          <a:p>
            <a:r>
              <a:rPr lang="en-US" altLang="zh-CN" sz="2000" dirty="0">
                <a:latin typeface="微软雅黑" panose="020B0503020204020204" pitchFamily="34" charset="-122"/>
                <a:ea typeface="微软雅黑" panose="020B0503020204020204" pitchFamily="34" charset="-122"/>
              </a:rPr>
              <a:t>    y=0</a:t>
            </a:r>
          </a:p>
          <a:p>
            <a:r>
              <a:rPr lang="en-US" altLang="zh-CN" sz="2000" dirty="0">
                <a:latin typeface="微软雅黑" panose="020B0503020204020204" pitchFamily="34" charset="-122"/>
                <a:ea typeface="微软雅黑" panose="020B0503020204020204" pitchFamily="34" charset="-122"/>
              </a:rPr>
              <a:t>if x&gt;0:</a:t>
            </a:r>
          </a:p>
          <a:p>
            <a:r>
              <a:rPr lang="en-US" altLang="zh-CN" sz="2000" dirty="0">
                <a:latin typeface="微软雅黑" panose="020B0503020204020204" pitchFamily="34" charset="-122"/>
                <a:ea typeface="微软雅黑" panose="020B0503020204020204" pitchFamily="34" charset="-122"/>
              </a:rPr>
              <a:t>    y=1</a:t>
            </a:r>
          </a:p>
          <a:p>
            <a:r>
              <a:rPr lang="en-US" altLang="zh-CN" sz="2000" dirty="0">
                <a:latin typeface="微软雅黑" panose="020B0503020204020204" pitchFamily="34" charset="-122"/>
                <a:ea typeface="微软雅黑" panose="020B0503020204020204" pitchFamily="34" charset="-122"/>
              </a:rPr>
              <a:t>print("x={},y={}\</a:t>
            </a:r>
            <a:r>
              <a:rPr lang="en-US" altLang="zh-CN" sz="2000" dirty="0" err="1">
                <a:latin typeface="微软雅黑" panose="020B0503020204020204" pitchFamily="34" charset="-122"/>
                <a:ea typeface="微软雅黑" panose="020B0503020204020204" pitchFamily="34" charset="-122"/>
              </a:rPr>
              <a:t>n".format</a:t>
            </a:r>
            <a:r>
              <a:rPr lang="en-US" altLang="zh-CN"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x,y</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4476536" y="4929415"/>
            <a:ext cx="324529" cy="1077253"/>
          </a:xfrm>
          <a:prstGeom prst="line">
            <a:avLst/>
          </a:prstGeom>
          <a:solidFill>
            <a:sysClr val="window" lastClr="FFFFFF"/>
          </a:solidFill>
          <a:ln w="25400" cap="flat" cmpd="sng" algn="ctr">
            <a:solidFill>
              <a:srgbClr val="2A8FBD"/>
            </a:solidFill>
            <a:prstDash val="solid"/>
          </a:ln>
          <a:effectLst/>
        </p:spPr>
      </p:cxnSp>
    </p:spTree>
    <p:extLst>
      <p:ext uri="{BB962C8B-B14F-4D97-AF65-F5344CB8AC3E}">
        <p14:creationId xmlns:p14="http://schemas.microsoft.com/office/powerpoint/2010/main" val="4219962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38741" y="1244242"/>
                <a:ext cx="5415830" cy="1584092"/>
              </a:xfrm>
            </p:spPr>
            <p:txBody>
              <a:bodyPr>
                <a:noAutofit/>
              </a:bodyPr>
              <a:lstStyle/>
              <a:p>
                <a:pPr marL="88900" indent="-88900">
                  <a:lnSpc>
                    <a:spcPct val="100000"/>
                  </a:lnSpc>
                  <a:buNone/>
                </a:pPr>
                <a:r>
                  <a:rPr lang="zh-CN" altLang="en-US" sz="2400" b="1" dirty="0" smtClean="0"/>
                  <a:t>问题：</a:t>
                </a:r>
                <a:r>
                  <a:rPr lang="zh-CN" altLang="en-US" sz="2000" dirty="0" smtClean="0">
                    <a:solidFill>
                      <a:schemeClr val="tx1"/>
                    </a:solidFill>
                  </a:rPr>
                  <a:t>有</a:t>
                </a:r>
                <a:r>
                  <a:rPr lang="zh-CN" altLang="en-US" sz="2000" dirty="0">
                    <a:solidFill>
                      <a:schemeClr val="tx1"/>
                    </a:solidFill>
                  </a:rPr>
                  <a:t>一</a:t>
                </a:r>
                <a:r>
                  <a:rPr lang="zh-CN" altLang="en-US" sz="2000" dirty="0" smtClean="0">
                    <a:solidFill>
                      <a:schemeClr val="tx1"/>
                    </a:solidFill>
                  </a:rPr>
                  <a:t>阶跃函数：</a:t>
                </a:r>
                <a14:m>
                  <m:oMath xmlns:m="http://schemas.openxmlformats.org/officeDocument/2006/math">
                    <m:r>
                      <m:rPr>
                        <m:sty m:val="p"/>
                      </m:rPr>
                      <a:rPr lang="en-US" altLang="zh-CN" sz="2000" i="1">
                        <a:solidFill>
                          <a:schemeClr val="tx1"/>
                        </a:solidFill>
                        <a:latin typeface="Cambria Math" panose="02040503050406030204" pitchFamily="18" charset="0"/>
                      </a:rPr>
                      <m:t>y</m:t>
                    </m:r>
                    <m:r>
                      <a:rPr lang="en-US" altLang="zh-CN" sz="2000" b="0" i="1" smtClean="0">
                        <a:solidFill>
                          <a:schemeClr val="tx1"/>
                        </a:solidFill>
                        <a:latin typeface="Cambria Math" panose="02040503050406030204" pitchFamily="18" charset="0"/>
                      </a:rPr>
                      <m:t>=</m:t>
                    </m:r>
                    <m:d>
                      <m:dPr>
                        <m:begChr m:val="{"/>
                        <m:endChr m:val=""/>
                        <m:ctrlPr>
                          <a:rPr lang="en-US" altLang="zh-CN" sz="2000" b="0" i="1" smtClean="0">
                            <a:solidFill>
                              <a:schemeClr val="tx1"/>
                            </a:solidFill>
                            <a:latin typeface="Cambria Math" panose="02040503050406030204" pitchFamily="18" charset="0"/>
                          </a:rPr>
                        </m:ctrlPr>
                      </m:dPr>
                      <m:e>
                        <m:m>
                          <m:mPr>
                            <m:mcs>
                              <m:mc>
                                <m:mcPr>
                                  <m:count m:val="1"/>
                                  <m:mcJc m:val="center"/>
                                </m:mcPr>
                              </m:mc>
                            </m:mcs>
                            <m:ctrlPr>
                              <a:rPr lang="en-US" altLang="zh-CN" sz="2000" b="0" i="1" smtClean="0">
                                <a:solidFill>
                                  <a:schemeClr val="tx1"/>
                                </a:solidFill>
                                <a:latin typeface="Cambria Math" panose="02040503050406030204" pitchFamily="18" charset="0"/>
                              </a:rPr>
                            </m:ctrlPr>
                          </m:mPr>
                          <m:mr>
                            <m:e>
                              <m:r>
                                <m:rPr>
                                  <m:brk m:alnAt="7"/>
                                </m:rP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1</m:t>
                              </m:r>
                            </m:e>
                          </m:mr>
                          <m:mr>
                            <m:e>
                              <m:r>
                                <a:rPr lang="en-US" altLang="zh-CN" sz="2000" b="0" i="1" smtClean="0">
                                  <a:solidFill>
                                    <a:schemeClr val="tx1"/>
                                  </a:solidFill>
                                  <a:latin typeface="Cambria Math" panose="02040503050406030204" pitchFamily="18" charset="0"/>
                                </a:rPr>
                                <m:t>0</m:t>
                              </m:r>
                            </m:e>
                          </m:mr>
                          <m:mr>
                            <m:e>
                              <m:r>
                                <a:rPr lang="en-US" altLang="zh-CN" sz="2000" b="0" i="1" smtClean="0">
                                  <a:solidFill>
                                    <a:schemeClr val="tx1"/>
                                  </a:solidFill>
                                  <a:latin typeface="Cambria Math" panose="02040503050406030204" pitchFamily="18" charset="0"/>
                                </a:rPr>
                                <m:t>1</m:t>
                              </m:r>
                            </m:e>
                          </m:mr>
                        </m:m>
                        <m:m>
                          <m:mPr>
                            <m:mcs>
                              <m:mc>
                                <m:mcPr>
                                  <m:count m:val="1"/>
                                  <m:mcJc m:val="center"/>
                                </m:mcPr>
                              </m:mc>
                            </m:mcs>
                            <m:ctrlPr>
                              <a:rPr lang="en-US" altLang="zh-CN" sz="2000" b="0" i="1" smtClean="0">
                                <a:solidFill>
                                  <a:schemeClr val="tx1"/>
                                </a:solidFill>
                                <a:latin typeface="Cambria Math" panose="02040503050406030204" pitchFamily="18" charset="0"/>
                              </a:rPr>
                            </m:ctrlPr>
                          </m:mPr>
                          <m:mr>
                            <m:e>
                              <m:r>
                                <m:rPr>
                                  <m:brk m:alnAt="7"/>
                                </m:rP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&lt;0)</m:t>
                              </m:r>
                            </m:e>
                          </m:mr>
                          <m:mr>
                            <m:e>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=0)</m:t>
                              </m:r>
                            </m:e>
                          </m:mr>
                          <m:mr>
                            <m:e>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𝑥</m:t>
                              </m:r>
                              <m:r>
                                <a:rPr lang="en-US" altLang="zh-CN" sz="2000" b="0" i="1" smtClean="0">
                                  <a:solidFill>
                                    <a:schemeClr val="tx1"/>
                                  </a:solidFill>
                                  <a:latin typeface="Cambria Math" panose="02040503050406030204" pitchFamily="18" charset="0"/>
                                </a:rPr>
                                <m:t>&gt;0)</m:t>
                              </m:r>
                            </m:e>
                          </m:mr>
                        </m:m>
                      </m:e>
                    </m:d>
                  </m:oMath>
                </a14:m>
                <a:r>
                  <a:rPr lang="zh-CN" altLang="en-US" sz="2000" dirty="0" smtClean="0">
                    <a:solidFill>
                      <a:schemeClr val="tx1"/>
                    </a:solidFill>
                  </a:rPr>
                  <a:t>  </a:t>
                </a:r>
                <a:endParaRPr lang="en-US" altLang="zh-CN" sz="2000" dirty="0" smtClean="0">
                  <a:solidFill>
                    <a:schemeClr val="tx1"/>
                  </a:solidFill>
                </a:endParaRPr>
              </a:p>
              <a:p>
                <a:pPr marL="88900" indent="-88900">
                  <a:lnSpc>
                    <a:spcPct val="100000"/>
                  </a:lnSpc>
                  <a:buNone/>
                </a:pPr>
                <a:r>
                  <a:rPr lang="zh-CN" altLang="en-US" sz="2000" dirty="0" smtClean="0">
                    <a:solidFill>
                      <a:schemeClr val="tx1"/>
                    </a:solidFill>
                  </a:rPr>
                  <a:t>  编</a:t>
                </a:r>
                <a:r>
                  <a:rPr lang="zh-CN" altLang="en-US" sz="2000" dirty="0">
                    <a:solidFill>
                      <a:schemeClr val="tx1"/>
                    </a:solidFill>
                  </a:rPr>
                  <a:t>一程序</a:t>
                </a:r>
                <a:r>
                  <a:rPr lang="en-US" altLang="zh-CN" sz="2000" dirty="0">
                    <a:solidFill>
                      <a:schemeClr val="tx1"/>
                    </a:solidFill>
                  </a:rPr>
                  <a:t>,</a:t>
                </a:r>
                <a:r>
                  <a:rPr lang="zh-CN" altLang="en-US" sz="2000" dirty="0">
                    <a:solidFill>
                      <a:schemeClr val="tx1"/>
                    </a:solidFill>
                  </a:rPr>
                  <a:t>输入一个</a:t>
                </a:r>
                <a:r>
                  <a:rPr lang="en-US" altLang="zh-CN" sz="2000" dirty="0">
                    <a:solidFill>
                      <a:schemeClr val="tx1"/>
                    </a:solidFill>
                  </a:rPr>
                  <a:t>x</a:t>
                </a:r>
                <a:r>
                  <a:rPr lang="zh-CN" altLang="en-US" sz="2000" dirty="0" smtClean="0">
                    <a:solidFill>
                      <a:schemeClr val="tx1"/>
                    </a:solidFill>
                  </a:rPr>
                  <a:t>值</a:t>
                </a:r>
                <a:r>
                  <a:rPr lang="zh-CN" altLang="en-US" sz="2000" dirty="0">
                    <a:solidFill>
                      <a:schemeClr val="tx1"/>
                    </a:solidFill>
                  </a:rPr>
                  <a:t>，</a:t>
                </a:r>
                <a:r>
                  <a:rPr lang="zh-CN" altLang="en-US" sz="2000" dirty="0" smtClean="0">
                    <a:solidFill>
                      <a:schemeClr val="tx1"/>
                    </a:solidFill>
                  </a:rPr>
                  <a:t>要求</a:t>
                </a:r>
                <a:r>
                  <a:rPr lang="zh-CN" altLang="en-US" sz="2000" dirty="0">
                    <a:solidFill>
                      <a:schemeClr val="tx1"/>
                    </a:solidFill>
                  </a:rPr>
                  <a:t>输出相应的</a:t>
                </a:r>
                <a:r>
                  <a:rPr lang="en-US" altLang="zh-CN" sz="2000" dirty="0">
                    <a:solidFill>
                      <a:schemeClr val="tx1"/>
                    </a:solidFill>
                  </a:rPr>
                  <a:t>y</a:t>
                </a:r>
                <a:r>
                  <a:rPr lang="zh-CN" altLang="en-US" sz="2000" dirty="0">
                    <a:solidFill>
                      <a:schemeClr val="tx1"/>
                    </a:solidFill>
                  </a:rPr>
                  <a:t>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38741" y="1244242"/>
                <a:ext cx="5415830" cy="1584092"/>
              </a:xfrm>
              <a:blipFill rotWithShape="1">
                <a:blip r:embed="rId3"/>
                <a:stretch>
                  <a:fillRect l="-1802" r="-2477" b="-1538"/>
                </a:stretch>
              </a:blipFill>
            </p:spPr>
            <p:txBody>
              <a:bodyPr/>
              <a:lstStyle/>
              <a:p>
                <a:r>
                  <a:rPr lang="zh-CN" altLang="en-US">
                    <a:noFill/>
                  </a:rPr>
                  <a:t> </a:t>
                </a:r>
              </a:p>
            </p:txBody>
          </p:sp>
        </mc:Fallback>
      </mc:AlternateContent>
      <p:grpSp>
        <p:nvGrpSpPr>
          <p:cNvPr id="18" name="组合 17"/>
          <p:cNvGrpSpPr/>
          <p:nvPr/>
        </p:nvGrpSpPr>
        <p:grpSpPr>
          <a:xfrm>
            <a:off x="6628363" y="818541"/>
            <a:ext cx="4845060" cy="1082218"/>
            <a:chOff x="7315200" y="1214207"/>
            <a:chExt cx="1739348" cy="1082218"/>
          </a:xfrm>
        </p:grpSpPr>
        <p:cxnSp>
          <p:nvCxnSpPr>
            <p:cNvPr id="6" name="直接箭头连接符 5"/>
            <p:cNvCxnSpPr/>
            <p:nvPr/>
          </p:nvCxnSpPr>
          <p:spPr>
            <a:xfrm flipV="1">
              <a:off x="8120270" y="1214207"/>
              <a:ext cx="0" cy="108221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7315200" y="1769165"/>
              <a:ext cx="1739348"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120270" y="1542588"/>
              <a:ext cx="53671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7583557" y="2029605"/>
              <a:ext cx="536713"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8" name="TextBox 37"/>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39" name="组合 38">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40" name="椭圆 39">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42" name="椭圆 41">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43" name="直接连接符 42">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36AC5070-DEB7-4C19-BC01-CF00E0AF5707}"/>
              </a:ext>
            </a:extLst>
          </p:cNvPr>
          <p:cNvSpPr/>
          <p:nvPr/>
        </p:nvSpPr>
        <p:spPr>
          <a:xfrm>
            <a:off x="477215" y="747721"/>
            <a:ext cx="4787243" cy="528350"/>
          </a:xfrm>
          <a:prstGeom prst="rect">
            <a:avLst/>
          </a:prstGeom>
        </p:spPr>
        <p:txBody>
          <a:bodyPr wrap="square">
            <a:spAutoFit/>
          </a:bodyPr>
          <a:lstStyle/>
          <a:p>
            <a:pPr>
              <a:lnSpc>
                <a:spcPts val="3400"/>
              </a:lnSpc>
              <a:spcAft>
                <a:spcPts val="1200"/>
              </a:spcAft>
            </a:pPr>
            <a:r>
              <a:rPr lang="zh-CN" altLang="en-US" sz="2400" b="1" dirty="0">
                <a:latin typeface="微软雅黑" panose="020B0503020204020204" pitchFamily="34" charset="-122"/>
                <a:ea typeface="微软雅黑" panose="020B0503020204020204" pitchFamily="34" charset="-122"/>
              </a:rPr>
              <a:t>分支结构：</a:t>
            </a:r>
            <a:r>
              <a:rPr lang="en-US" altLang="zh-CN" sz="2400" b="1" dirty="0">
                <a:latin typeface="微软雅黑" panose="020B0503020204020204" pitchFamily="34" charset="-122"/>
                <a:ea typeface="微软雅黑" panose="020B0503020204020204" pitchFamily="34" charset="-122"/>
              </a:rPr>
              <a:t>if </a:t>
            </a:r>
            <a:r>
              <a:rPr lang="zh-CN" altLang="en-US" sz="2400" b="1" dirty="0">
                <a:latin typeface="微软雅黑" panose="020B0503020204020204" pitchFamily="34" charset="-122"/>
                <a:ea typeface="微软雅黑" panose="020B0503020204020204" pitchFamily="34" charset="-122"/>
              </a:rPr>
              <a:t>语句的嵌套</a:t>
            </a:r>
            <a:endParaRPr lang="en-US" altLang="zh-CN" sz="2400" b="1"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8646002" y="649208"/>
            <a:ext cx="3294506" cy="1190069"/>
          </a:xfrm>
          <a:prstGeom prst="rect">
            <a:avLst/>
          </a:prstGeom>
          <a:noFill/>
        </p:spPr>
        <p:txBody>
          <a:bodyPr wrap="square" rtlCol="0">
            <a:spAutoFit/>
          </a:bodyPr>
          <a:lstStyle/>
          <a:p>
            <a:pPr>
              <a:lnSpc>
                <a:spcPct val="150000"/>
              </a:lnSpc>
            </a:pPr>
            <a:r>
              <a:rPr lang="en-US" altLang="zh-CN" sz="1400" dirty="0" smtClean="0">
                <a:solidFill>
                  <a:prstClr val="black"/>
                </a:solidFill>
              </a:rPr>
              <a:t>y</a:t>
            </a:r>
          </a:p>
          <a:p>
            <a:pPr>
              <a:lnSpc>
                <a:spcPct val="150000"/>
              </a:lnSpc>
            </a:pPr>
            <a:r>
              <a:rPr lang="en-US" altLang="zh-CN" sz="1400" dirty="0" smtClean="0">
                <a:solidFill>
                  <a:prstClr val="black"/>
                </a:solidFill>
              </a:rPr>
              <a:t>1</a:t>
            </a:r>
          </a:p>
          <a:p>
            <a:pPr>
              <a:lnSpc>
                <a:spcPct val="150000"/>
              </a:lnSpc>
            </a:pPr>
            <a:r>
              <a:rPr lang="en-US" altLang="zh-CN" sz="1400" dirty="0" smtClean="0">
                <a:solidFill>
                  <a:prstClr val="black"/>
                </a:solidFill>
              </a:rPr>
              <a:t>0			x</a:t>
            </a:r>
          </a:p>
          <a:p>
            <a:pPr>
              <a:lnSpc>
                <a:spcPts val="1000"/>
              </a:lnSpc>
            </a:pPr>
            <a:r>
              <a:rPr lang="en-US" altLang="zh-CN" sz="1400" dirty="0" smtClean="0">
                <a:solidFill>
                  <a:prstClr val="black"/>
                </a:solidFill>
              </a:rPr>
              <a:t>   -1</a:t>
            </a:r>
            <a:endParaRPr lang="zh-CN" altLang="en-US" sz="1400" dirty="0">
              <a:solidFill>
                <a:prstClr val="black"/>
              </a:solidFill>
            </a:endParaRPr>
          </a:p>
        </p:txBody>
      </p:sp>
      <p:sp>
        <p:nvSpPr>
          <p:cNvPr id="20" name="矩形 19">
            <a:extLst>
              <a:ext uri="{FF2B5EF4-FFF2-40B4-BE49-F238E27FC236}">
                <a16:creationId xmlns:a16="http://schemas.microsoft.com/office/drawing/2014/main" id="{F678CDCE-04F3-49EF-BE1B-D7EB7719AEC5}"/>
              </a:ext>
            </a:extLst>
          </p:cNvPr>
          <p:cNvSpPr/>
          <p:nvPr/>
        </p:nvSpPr>
        <p:spPr>
          <a:xfrm>
            <a:off x="6510752" y="3461704"/>
            <a:ext cx="5429756" cy="230832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400" dirty="0">
                <a:latin typeface="Consolas" panose="020B0609020204030204" pitchFamily="49" charset="0"/>
              </a:rPr>
              <a:t>x = </a:t>
            </a:r>
            <a:r>
              <a:rPr lang="en-US" altLang="zh-CN" sz="2400" dirty="0" err="1">
                <a:latin typeface="Consolas" panose="020B0609020204030204" pitchFamily="49" charset="0"/>
              </a:rPr>
              <a:t>eval</a:t>
            </a:r>
            <a:r>
              <a:rPr lang="en-US" altLang="zh-CN" sz="2400" dirty="0">
                <a:latin typeface="Consolas" panose="020B0609020204030204" pitchFamily="49" charset="0"/>
              </a:rPr>
              <a:t>(input("</a:t>
            </a:r>
            <a:r>
              <a:rPr lang="zh-CN" altLang="en-US" sz="2400" dirty="0">
                <a:latin typeface="Consolas" panose="020B0609020204030204" pitchFamily="49" charset="0"/>
              </a:rPr>
              <a:t>请输入</a:t>
            </a:r>
            <a:r>
              <a:rPr lang="en-US" altLang="zh-CN" sz="2400" dirty="0">
                <a:latin typeface="Consolas" panose="020B0609020204030204" pitchFamily="49" charset="0"/>
              </a:rPr>
              <a:t>x</a:t>
            </a:r>
            <a:r>
              <a:rPr lang="zh-CN" altLang="en-US" sz="2400" dirty="0">
                <a:latin typeface="Consolas" panose="020B0609020204030204" pitchFamily="49" charset="0"/>
              </a:rPr>
              <a:t>的值：</a:t>
            </a:r>
            <a:r>
              <a:rPr lang="en-US" altLang="zh-CN" sz="2400" dirty="0">
                <a:latin typeface="Consolas" panose="020B0609020204030204" pitchFamily="49" charset="0"/>
              </a:rPr>
              <a:t>"))</a:t>
            </a:r>
          </a:p>
          <a:p>
            <a:r>
              <a:rPr lang="en-US" altLang="zh-CN" sz="2400" dirty="0">
                <a:latin typeface="Consolas" panose="020B0609020204030204" pitchFamily="49" charset="0"/>
              </a:rPr>
              <a:t>if x &gt;= 0:</a:t>
            </a:r>
          </a:p>
          <a:p>
            <a:r>
              <a:rPr lang="en-US" altLang="zh-CN" sz="2400" dirty="0">
                <a:latin typeface="Consolas" panose="020B0609020204030204" pitchFamily="49" charset="0"/>
              </a:rPr>
              <a:t>    if x==0 :  y=0</a:t>
            </a:r>
          </a:p>
          <a:p>
            <a:r>
              <a:rPr lang="en-US" altLang="zh-CN" sz="2400" dirty="0">
                <a:latin typeface="Consolas" panose="020B0609020204030204" pitchFamily="49" charset="0"/>
              </a:rPr>
              <a:t>    else:    y=1</a:t>
            </a:r>
          </a:p>
          <a:p>
            <a:r>
              <a:rPr lang="en-US" altLang="zh-CN" sz="2400" dirty="0">
                <a:latin typeface="Consolas" panose="020B0609020204030204" pitchFamily="49" charset="0"/>
              </a:rPr>
              <a:t>else: y=-1</a:t>
            </a:r>
          </a:p>
          <a:p>
            <a:r>
              <a:rPr lang="en-US" altLang="zh-CN" sz="2400" dirty="0">
                <a:latin typeface="Consolas" panose="020B0609020204030204" pitchFamily="49" charset="0"/>
              </a:rPr>
              <a:t>print ("y</a:t>
            </a:r>
            <a:r>
              <a:rPr lang="zh-CN" altLang="en-US" sz="2400" dirty="0">
                <a:latin typeface="Consolas" panose="020B0609020204030204" pitchFamily="49" charset="0"/>
              </a:rPr>
              <a:t>的值：</a:t>
            </a:r>
            <a:r>
              <a:rPr lang="en-US" altLang="zh-CN" sz="2400" dirty="0">
                <a:latin typeface="Consolas" panose="020B0609020204030204" pitchFamily="49" charset="0"/>
              </a:rPr>
              <a:t>{}".format(y))</a:t>
            </a:r>
            <a:endParaRPr lang="zh-CN" altLang="en-US" sz="2400" dirty="0">
              <a:solidFill>
                <a:prstClr val="black"/>
              </a:solidFill>
              <a:latin typeface="Consolas" panose="020B0609020204030204" pitchFamily="49" charset="0"/>
            </a:endParaRPr>
          </a:p>
        </p:txBody>
      </p:sp>
      <p:sp>
        <p:nvSpPr>
          <p:cNvPr id="21" name="矩形 20">
            <a:extLst>
              <a:ext uri="{FF2B5EF4-FFF2-40B4-BE49-F238E27FC236}">
                <a16:creationId xmlns:a16="http://schemas.microsoft.com/office/drawing/2014/main" id="{F678CDCE-04F3-49EF-BE1B-D7EB7719AEC5}"/>
              </a:ext>
            </a:extLst>
          </p:cNvPr>
          <p:cNvSpPr/>
          <p:nvPr/>
        </p:nvSpPr>
        <p:spPr>
          <a:xfrm>
            <a:off x="674375" y="3277038"/>
            <a:ext cx="5727297" cy="26776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2400" dirty="0">
                <a:latin typeface="Consolas" panose="020B0609020204030204" pitchFamily="49" charset="0"/>
              </a:rPr>
              <a:t>x = </a:t>
            </a:r>
            <a:r>
              <a:rPr lang="en-US" altLang="zh-CN" sz="2400" dirty="0" err="1">
                <a:latin typeface="Consolas" panose="020B0609020204030204" pitchFamily="49" charset="0"/>
              </a:rPr>
              <a:t>eval</a:t>
            </a:r>
            <a:r>
              <a:rPr lang="en-US" altLang="zh-CN" sz="2400" dirty="0">
                <a:latin typeface="Consolas" panose="020B0609020204030204" pitchFamily="49" charset="0"/>
              </a:rPr>
              <a:t>(input("</a:t>
            </a:r>
            <a:r>
              <a:rPr lang="zh-CN" altLang="en-US" sz="2400" dirty="0">
                <a:latin typeface="Consolas" panose="020B0609020204030204" pitchFamily="49" charset="0"/>
              </a:rPr>
              <a:t>请输入</a:t>
            </a:r>
            <a:r>
              <a:rPr lang="en-US" altLang="zh-CN" sz="2400" dirty="0">
                <a:latin typeface="Consolas" panose="020B0609020204030204" pitchFamily="49" charset="0"/>
              </a:rPr>
              <a:t>x</a:t>
            </a:r>
            <a:r>
              <a:rPr lang="zh-CN" altLang="en-US" sz="2400" dirty="0">
                <a:latin typeface="Consolas" panose="020B0609020204030204" pitchFamily="49" charset="0"/>
              </a:rPr>
              <a:t>的值：</a:t>
            </a:r>
            <a:r>
              <a:rPr lang="en-US" altLang="zh-CN" sz="2400" dirty="0">
                <a:latin typeface="Consolas" panose="020B0609020204030204" pitchFamily="49" charset="0"/>
              </a:rPr>
              <a:t>"))</a:t>
            </a:r>
          </a:p>
          <a:p>
            <a:r>
              <a:rPr lang="en-US" altLang="zh-CN" sz="2400" dirty="0">
                <a:latin typeface="Consolas" panose="020B0609020204030204" pitchFamily="49" charset="0"/>
              </a:rPr>
              <a:t>if x </a:t>
            </a:r>
            <a:r>
              <a:rPr lang="en-US" altLang="zh-CN" sz="2400" dirty="0" smtClean="0">
                <a:latin typeface="Consolas" panose="020B0609020204030204" pitchFamily="49" charset="0"/>
              </a:rPr>
              <a:t>&gt; </a:t>
            </a:r>
            <a:r>
              <a:rPr lang="en-US" altLang="zh-CN" sz="2400" dirty="0">
                <a:latin typeface="Consolas" panose="020B0609020204030204" pitchFamily="49" charset="0"/>
              </a:rPr>
              <a:t>0:</a:t>
            </a:r>
          </a:p>
          <a:p>
            <a:r>
              <a:rPr lang="en-US" altLang="zh-CN" sz="2400" dirty="0" smtClean="0">
                <a:latin typeface="Consolas" panose="020B0609020204030204" pitchFamily="49" charset="0"/>
              </a:rPr>
              <a:t>     y=1</a:t>
            </a:r>
            <a:endParaRPr lang="en-US" altLang="zh-CN" sz="2400" dirty="0">
              <a:latin typeface="Consolas" panose="020B0609020204030204" pitchFamily="49" charset="0"/>
            </a:endParaRPr>
          </a:p>
          <a:p>
            <a:r>
              <a:rPr lang="en-US" altLang="zh-CN" sz="2400" dirty="0">
                <a:latin typeface="Consolas" panose="020B0609020204030204" pitchFamily="49" charset="0"/>
              </a:rPr>
              <a:t>else: </a:t>
            </a:r>
            <a:endParaRPr lang="en-US" altLang="zh-CN" sz="2400" dirty="0" smtClean="0">
              <a:latin typeface="Consolas" panose="020B0609020204030204" pitchFamily="49" charset="0"/>
            </a:endParaRPr>
          </a:p>
          <a:p>
            <a:r>
              <a:rPr lang="en-US" altLang="zh-CN" sz="2400" dirty="0" smtClean="0">
                <a:latin typeface="Consolas" panose="020B0609020204030204" pitchFamily="49" charset="0"/>
              </a:rPr>
              <a:t>     if </a:t>
            </a:r>
            <a:r>
              <a:rPr lang="en-US" altLang="zh-CN" sz="2400" dirty="0">
                <a:latin typeface="Consolas" panose="020B0609020204030204" pitchFamily="49" charset="0"/>
              </a:rPr>
              <a:t>x==0 :  y=0</a:t>
            </a:r>
          </a:p>
          <a:p>
            <a:r>
              <a:rPr lang="en-US" altLang="zh-CN" sz="2400" dirty="0" smtClean="0">
                <a:latin typeface="Consolas" panose="020B0609020204030204" pitchFamily="49" charset="0"/>
              </a:rPr>
              <a:t>     else:  y</a:t>
            </a:r>
            <a:r>
              <a:rPr lang="en-US" altLang="zh-CN" sz="2400" dirty="0">
                <a:latin typeface="Consolas" panose="020B0609020204030204" pitchFamily="49" charset="0"/>
              </a:rPr>
              <a:t>=-1</a:t>
            </a:r>
          </a:p>
          <a:p>
            <a:r>
              <a:rPr lang="en-US" altLang="zh-CN" sz="2400" dirty="0">
                <a:latin typeface="Consolas" panose="020B0609020204030204" pitchFamily="49" charset="0"/>
              </a:rPr>
              <a:t>print ("y</a:t>
            </a:r>
            <a:r>
              <a:rPr lang="zh-CN" altLang="en-US" sz="2400" dirty="0">
                <a:latin typeface="Consolas" panose="020B0609020204030204" pitchFamily="49" charset="0"/>
              </a:rPr>
              <a:t>的值：</a:t>
            </a:r>
            <a:r>
              <a:rPr lang="en-US" altLang="zh-CN" sz="2400" dirty="0">
                <a:latin typeface="Consolas" panose="020B0609020204030204" pitchFamily="49" charset="0"/>
              </a:rPr>
              <a:t>{}".format(y))</a:t>
            </a:r>
            <a:endParaRPr lang="zh-CN" altLang="en-US" sz="2400" dirty="0">
              <a:solidFill>
                <a:prstClr val="black"/>
              </a:solidFill>
              <a:latin typeface="Consolas" panose="020B0609020204030204" pitchFamily="49" charset="0"/>
            </a:endParaRPr>
          </a:p>
        </p:txBody>
      </p:sp>
    </p:spTree>
    <p:extLst>
      <p:ext uri="{BB962C8B-B14F-4D97-AF65-F5344CB8AC3E}">
        <p14:creationId xmlns:p14="http://schemas.microsoft.com/office/powerpoint/2010/main" val="35103657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选择结构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477215" y="747721"/>
            <a:ext cx="11237570" cy="1504899"/>
          </a:xfrm>
          <a:prstGeom prst="rect">
            <a:avLst/>
          </a:prstGeom>
        </p:spPr>
        <p:txBody>
          <a:bodyPr wrap="square">
            <a:spAutoFit/>
          </a:bodyPr>
          <a:lstStyle/>
          <a:p>
            <a:pPr>
              <a:lnSpc>
                <a:spcPts val="3400"/>
              </a:lnSpc>
              <a:spcAft>
                <a:spcPts val="1200"/>
              </a:spcAft>
            </a:pPr>
            <a:r>
              <a:rPr lang="zh-CN" altLang="en-US" sz="2400" b="1" dirty="0">
                <a:latin typeface="+mn-ea"/>
              </a:rPr>
              <a:t>分支结构：</a:t>
            </a:r>
            <a:r>
              <a:rPr lang="en-US" altLang="zh-CN" sz="2400" b="1" dirty="0">
                <a:latin typeface="+mn-ea"/>
              </a:rPr>
              <a:t>if </a:t>
            </a:r>
            <a:r>
              <a:rPr lang="zh-CN" altLang="en-US" sz="2400" b="1" dirty="0">
                <a:latin typeface="+mn-ea"/>
              </a:rPr>
              <a:t>语句的嵌套</a:t>
            </a:r>
            <a:endParaRPr lang="en-US" altLang="zh-CN" sz="2400" b="1" dirty="0">
              <a:latin typeface="+mn-ea"/>
            </a:endParaRPr>
          </a:p>
          <a:p>
            <a:pPr>
              <a:lnSpc>
                <a:spcPts val="3400"/>
              </a:lnSpc>
              <a:spcAft>
                <a:spcPts val="1200"/>
              </a:spcAft>
            </a:pPr>
            <a:r>
              <a:rPr lang="zh-CN" altLang="en-US" sz="2400" b="1" dirty="0">
                <a:latin typeface="+mn-ea"/>
              </a:rPr>
              <a:t>问题：</a:t>
            </a:r>
            <a:r>
              <a:rPr lang="zh-CN" altLang="zh-CN" sz="2400" dirty="0">
                <a:latin typeface="+mn-ea"/>
              </a:rPr>
              <a:t>从键盘输入三位的正整数，输出其中的最大的一位数字是多少。例如：输入</a:t>
            </a:r>
            <a:r>
              <a:rPr lang="en-US" altLang="zh-CN" sz="2400" dirty="0">
                <a:latin typeface="+mn-ea"/>
              </a:rPr>
              <a:t>386</a:t>
            </a:r>
            <a:r>
              <a:rPr lang="zh-CN" altLang="zh-CN" sz="2400" dirty="0">
                <a:latin typeface="+mn-ea"/>
              </a:rPr>
              <a:t>，输出</a:t>
            </a:r>
            <a:r>
              <a:rPr lang="en-US" altLang="zh-CN" sz="2400" dirty="0">
                <a:latin typeface="+mn-ea"/>
              </a:rPr>
              <a:t>8</a:t>
            </a:r>
            <a:r>
              <a:rPr lang="zh-CN" altLang="zh-CN" sz="2400" dirty="0">
                <a:latin typeface="+mn-ea"/>
              </a:rPr>
              <a:t>；输入</a:t>
            </a:r>
            <a:r>
              <a:rPr lang="en-US" altLang="zh-CN" sz="2400" dirty="0">
                <a:latin typeface="+mn-ea"/>
              </a:rPr>
              <a:t>290</a:t>
            </a:r>
            <a:r>
              <a:rPr lang="zh-CN" altLang="zh-CN" sz="2400" dirty="0">
                <a:latin typeface="+mn-ea"/>
              </a:rPr>
              <a:t>，输出</a:t>
            </a:r>
            <a:r>
              <a:rPr lang="en-US" altLang="zh-CN" sz="2400" dirty="0">
                <a:latin typeface="+mn-ea"/>
              </a:rPr>
              <a:t>9</a:t>
            </a:r>
            <a:r>
              <a:rPr lang="zh-CN" altLang="zh-CN" sz="2400" dirty="0">
                <a:latin typeface="+mn-ea"/>
              </a:rPr>
              <a:t>。</a:t>
            </a:r>
            <a:endParaRPr lang="en-US" altLang="zh-CN" sz="2400" dirty="0">
              <a:latin typeface="+mn-ea"/>
            </a:endParaRPr>
          </a:p>
        </p:txBody>
      </p:sp>
      <p:sp>
        <p:nvSpPr>
          <p:cNvPr id="2" name="矩形 1">
            <a:extLst>
              <a:ext uri="{FF2B5EF4-FFF2-40B4-BE49-F238E27FC236}">
                <a16:creationId xmlns:a16="http://schemas.microsoft.com/office/drawing/2014/main" id="{E51ED9BE-EA99-4FBB-AD2B-BEE4EF7D7B65}"/>
              </a:ext>
            </a:extLst>
          </p:cNvPr>
          <p:cNvSpPr/>
          <p:nvPr/>
        </p:nvSpPr>
        <p:spPr>
          <a:xfrm>
            <a:off x="530360" y="2292836"/>
            <a:ext cx="10510695" cy="58105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indent="-457200">
              <a:lnSpc>
                <a:spcPct val="150000"/>
              </a:lnSpc>
              <a:buFont typeface="+mj-lt"/>
              <a:buAutoNum type="arabicPeriod" startAt="2"/>
            </a:pPr>
            <a:r>
              <a:rPr lang="zh-CN" altLang="zh-CN" sz="2400" dirty="0">
                <a:latin typeface="+mn-ea"/>
                <a:cs typeface="Times New Roman" panose="02020603050405020304" pitchFamily="18" charset="0"/>
              </a:rPr>
              <a:t>从百位，十位和个位中找出最大的一个数字。</a:t>
            </a:r>
            <a:endParaRPr lang="zh-CN" altLang="en-US" sz="2400" dirty="0">
              <a:latin typeface="+mn-ea"/>
            </a:endParaRPr>
          </a:p>
        </p:txBody>
      </p:sp>
      <p:sp>
        <p:nvSpPr>
          <p:cNvPr id="5" name="矩形 4">
            <a:extLst>
              <a:ext uri="{FF2B5EF4-FFF2-40B4-BE49-F238E27FC236}">
                <a16:creationId xmlns:a16="http://schemas.microsoft.com/office/drawing/2014/main" id="{F678CDCE-04F3-49EF-BE1B-D7EB7719AEC5}"/>
              </a:ext>
            </a:extLst>
          </p:cNvPr>
          <p:cNvSpPr/>
          <p:nvPr/>
        </p:nvSpPr>
        <p:spPr>
          <a:xfrm>
            <a:off x="530360" y="3136131"/>
            <a:ext cx="8325405" cy="58573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altLang="zh-CN" sz="2400" dirty="0">
                <a:solidFill>
                  <a:srgbClr val="7030A0"/>
                </a:solidFill>
                <a:latin typeface="Consolas" panose="020B0609020204030204" pitchFamily="49" charset="0"/>
              </a:rPr>
              <a:t>print</a:t>
            </a:r>
            <a:r>
              <a:rPr lang="en-US" altLang="zh-CN" sz="2400" dirty="0">
                <a:solidFill>
                  <a:schemeClr val="tx1"/>
                </a:solidFill>
                <a:latin typeface="Consolas" panose="020B0609020204030204" pitchFamily="49" charset="0"/>
              </a:rPr>
              <a:t>(num,</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中最大的数字是：</a:t>
            </a:r>
            <a:r>
              <a:rPr lang="en-US" altLang="zh-CN" sz="2400" dirty="0">
                <a:solidFill>
                  <a:srgbClr val="00B050"/>
                </a:solidFill>
                <a:latin typeface="Consolas" panose="020B0609020204030204" pitchFamily="49" charset="0"/>
              </a:rPr>
              <a:t>"</a:t>
            </a:r>
            <a:r>
              <a:rPr lang="en-US" altLang="zh-CN" sz="2400" dirty="0">
                <a:solidFill>
                  <a:schemeClr val="tx1"/>
                </a:solidFill>
                <a:latin typeface="Consolas" panose="020B0609020204030204" pitchFamily="49" charset="0"/>
              </a:rPr>
              <a:t>,</a:t>
            </a:r>
            <a:r>
              <a:rPr lang="en-US" altLang="zh-CN" sz="2400" dirty="0">
                <a:solidFill>
                  <a:srgbClr val="7030A0"/>
                </a:solidFill>
                <a:latin typeface="Consolas" panose="020B0609020204030204" pitchFamily="49" charset="0"/>
              </a:rPr>
              <a:t>max</a:t>
            </a:r>
            <a:r>
              <a:rPr lang="en-US" altLang="zh-CN" sz="2400" dirty="0">
                <a:solidFill>
                  <a:schemeClr val="tx1"/>
                </a:solidFill>
                <a:latin typeface="Consolas" panose="020B0609020204030204" pitchFamily="49" charset="0"/>
              </a:rPr>
              <a:t>(</a:t>
            </a:r>
            <a:r>
              <a:rPr lang="en-US" altLang="zh-CN" sz="2400" dirty="0" err="1">
                <a:solidFill>
                  <a:schemeClr val="tx1"/>
                </a:solidFill>
                <a:latin typeface="Consolas" panose="020B0609020204030204" pitchFamily="49" charset="0"/>
              </a:rPr>
              <a:t>a,b,c</a:t>
            </a:r>
            <a:r>
              <a:rPr lang="en-US" altLang="zh-CN" sz="2400" dirty="0">
                <a:solidFill>
                  <a:schemeClr val="tx1"/>
                </a:solidFill>
                <a:latin typeface="Consolas" panose="020B0609020204030204" pitchFamily="49" charset="0"/>
              </a:rPr>
              <a:t>))</a:t>
            </a:r>
            <a:endParaRPr lang="zh-CN" altLang="en-US" sz="2400" dirty="0">
              <a:solidFill>
                <a:schemeClr val="tx1"/>
              </a:solidFill>
              <a:latin typeface="Consolas" panose="020B0609020204030204" pitchFamily="49" charset="0"/>
            </a:endParaRPr>
          </a:p>
        </p:txBody>
      </p:sp>
      <p:sp>
        <p:nvSpPr>
          <p:cNvPr id="6" name="矩形 5">
            <a:extLst>
              <a:ext uri="{FF2B5EF4-FFF2-40B4-BE49-F238E27FC236}">
                <a16:creationId xmlns:a16="http://schemas.microsoft.com/office/drawing/2014/main" id="{18831DE8-6042-4FA7-A588-04A9B247D75B}"/>
              </a:ext>
            </a:extLst>
          </p:cNvPr>
          <p:cNvSpPr/>
          <p:nvPr/>
        </p:nvSpPr>
        <p:spPr>
          <a:xfrm>
            <a:off x="530360" y="3984107"/>
            <a:ext cx="11356840" cy="1689052"/>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绝大多数的计算问题，都有很多种解决方法，这就意味着当你在拿到问题的时候，不要急于编写进入你脑海中的第一个想法。你的任务是首先找到一个正确的算法，之后力求清晰，高效，让代码变得赏心悦目，让阅读和维护变得简单轻松。</a:t>
            </a:r>
          </a:p>
        </p:txBody>
      </p:sp>
    </p:spTree>
    <p:extLst>
      <p:ext uri="{BB962C8B-B14F-4D97-AF65-F5344CB8AC3E}">
        <p14:creationId xmlns:p14="http://schemas.microsoft.com/office/powerpoint/2010/main" val="131945510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smtClean="0">
                <a:solidFill>
                  <a:srgbClr val="1E6787"/>
                </a:solidFill>
                <a:latin typeface="微软雅黑" pitchFamily="34" charset="-122"/>
                <a:ea typeface="微软雅黑" pitchFamily="34" charset="-122"/>
              </a:rPr>
              <a:t>小结</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1241986" y="1829593"/>
            <a:ext cx="7419876" cy="2298065"/>
          </a:xfrm>
          <a:prstGeom prst="rect">
            <a:avLst/>
          </a:prstGeom>
        </p:spPr>
        <p:txBody>
          <a:bodyPr wrap="square">
            <a:spAutoFit/>
          </a:bodyPr>
          <a:lstStyle/>
          <a:p>
            <a:pPr>
              <a:lnSpc>
                <a:spcPts val="3400"/>
              </a:lnSpc>
              <a:spcAft>
                <a:spcPts val="1200"/>
              </a:spcAft>
            </a:pPr>
            <a:r>
              <a:rPr lang="zh-CN" altLang="en-US" sz="2400" dirty="0">
                <a:latin typeface="+mn-ea"/>
              </a:rPr>
              <a:t>单分支结构：</a:t>
            </a:r>
            <a:r>
              <a:rPr lang="en-US" altLang="zh-CN" sz="2400" dirty="0">
                <a:latin typeface="+mn-ea"/>
              </a:rPr>
              <a:t>if </a:t>
            </a:r>
            <a:r>
              <a:rPr lang="zh-CN" altLang="en-US" sz="2400" dirty="0">
                <a:latin typeface="+mn-ea"/>
              </a:rPr>
              <a:t>语句</a:t>
            </a:r>
            <a:endParaRPr lang="en-US" altLang="zh-CN" sz="2400" dirty="0">
              <a:latin typeface="+mn-ea"/>
            </a:endParaRPr>
          </a:p>
          <a:p>
            <a:pPr>
              <a:lnSpc>
                <a:spcPts val="3400"/>
              </a:lnSpc>
              <a:spcAft>
                <a:spcPts val="1200"/>
              </a:spcAft>
            </a:pPr>
            <a:r>
              <a:rPr lang="zh-CN" altLang="en-US" sz="2400" dirty="0">
                <a:latin typeface="+mn-ea"/>
              </a:rPr>
              <a:t>双分支结构：</a:t>
            </a:r>
            <a:r>
              <a:rPr lang="en-US" altLang="zh-CN" sz="2400" dirty="0">
                <a:latin typeface="+mn-ea"/>
              </a:rPr>
              <a:t>if……else </a:t>
            </a:r>
            <a:r>
              <a:rPr lang="zh-CN" altLang="en-US" sz="2400" dirty="0">
                <a:latin typeface="+mn-ea"/>
              </a:rPr>
              <a:t>语句</a:t>
            </a:r>
            <a:endParaRPr lang="en-US" altLang="zh-CN" sz="2400" dirty="0">
              <a:latin typeface="+mn-ea"/>
            </a:endParaRPr>
          </a:p>
          <a:p>
            <a:pPr>
              <a:lnSpc>
                <a:spcPts val="3400"/>
              </a:lnSpc>
              <a:spcAft>
                <a:spcPts val="1200"/>
              </a:spcAft>
            </a:pPr>
            <a:r>
              <a:rPr lang="zh-CN" altLang="en-US" sz="2400" dirty="0">
                <a:latin typeface="+mn-ea"/>
              </a:rPr>
              <a:t>多分支结构：</a:t>
            </a:r>
            <a:r>
              <a:rPr lang="en-US" altLang="zh-CN" sz="2400" dirty="0">
                <a:latin typeface="+mn-ea"/>
              </a:rPr>
              <a:t>if……</a:t>
            </a:r>
            <a:r>
              <a:rPr lang="en-US" altLang="zh-CN" sz="2400" dirty="0" err="1">
                <a:latin typeface="+mn-ea"/>
              </a:rPr>
              <a:t>elif</a:t>
            </a:r>
            <a:r>
              <a:rPr lang="en-US" altLang="zh-CN" sz="2400" dirty="0">
                <a:latin typeface="+mn-ea"/>
              </a:rPr>
              <a:t>……else </a:t>
            </a:r>
            <a:r>
              <a:rPr lang="zh-CN" altLang="en-US" sz="2400" dirty="0">
                <a:latin typeface="+mn-ea"/>
              </a:rPr>
              <a:t>语句</a:t>
            </a:r>
            <a:endParaRPr lang="en-US" altLang="zh-CN" sz="2400" dirty="0">
              <a:latin typeface="+mn-ea"/>
            </a:endParaRPr>
          </a:p>
          <a:p>
            <a:pPr>
              <a:lnSpc>
                <a:spcPts val="3400"/>
              </a:lnSpc>
              <a:spcAft>
                <a:spcPts val="1200"/>
              </a:spcAft>
            </a:pPr>
            <a:r>
              <a:rPr lang="en-US" altLang="zh-CN" sz="2400" dirty="0">
                <a:latin typeface="+mn-ea"/>
              </a:rPr>
              <a:t>if </a:t>
            </a:r>
            <a:r>
              <a:rPr lang="zh-CN" altLang="en-US" sz="2400" dirty="0">
                <a:latin typeface="+mn-ea"/>
              </a:rPr>
              <a:t>语句的嵌套</a:t>
            </a:r>
            <a:endParaRPr lang="en-US" altLang="zh-CN" sz="2400" dirty="0">
              <a:latin typeface="+mn-ea"/>
            </a:endParaRPr>
          </a:p>
        </p:txBody>
      </p:sp>
    </p:spTree>
    <p:extLst>
      <p:ext uri="{BB962C8B-B14F-4D97-AF65-F5344CB8AC3E}">
        <p14:creationId xmlns:p14="http://schemas.microsoft.com/office/powerpoint/2010/main" val="2557319281"/>
      </p:ext>
    </p:extLst>
  </p:cSld>
  <p:clrMapOvr>
    <a:masterClrMapping/>
  </p:clrMapOvr>
  <p:transition spd="slow">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smtClean="0">
                <a:solidFill>
                  <a:srgbClr val="1E6787"/>
                </a:solidFill>
                <a:latin typeface="微软雅黑" pitchFamily="34" charset="-122"/>
                <a:ea typeface="微软雅黑" pitchFamily="34" charset="-122"/>
              </a:rPr>
              <a:t>选择结构作业</a:t>
            </a:r>
            <a:endParaRPr lang="zh-CN" altLang="en-US" sz="2400" b="1" spc="300" dirty="0">
              <a:solidFill>
                <a:srgbClr val="1E6787"/>
              </a:solidFill>
              <a:latin typeface="微软雅黑" pitchFamily="34" charset="-122"/>
              <a:ea typeface="微软雅黑" pitchFamily="34" charset="-122"/>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1241986" y="1829593"/>
            <a:ext cx="7419876" cy="3785652"/>
          </a:xfrm>
          <a:prstGeom prst="rect">
            <a:avLst/>
          </a:prstGeom>
        </p:spPr>
        <p:txBody>
          <a:bodyPr wrap="square">
            <a:spAutoFit/>
          </a:bodyPr>
          <a:lstStyle/>
          <a:p>
            <a:pPr algn="just">
              <a:lnSpc>
                <a:spcPct val="200000"/>
              </a:lnSpc>
              <a:spcAft>
                <a:spcPts val="0"/>
              </a:spcAft>
            </a:pPr>
            <a:r>
              <a:rPr lang="en-US" altLang="zh-CN" sz="2400" b="1" kern="100" dirty="0" smtClean="0">
                <a:latin typeface="+mn-ea"/>
                <a:cs typeface="Times New Roman" panose="02020603050405020304" pitchFamily="18" charset="0"/>
              </a:rPr>
              <a:t>1</a:t>
            </a:r>
            <a:r>
              <a:rPr lang="zh-CN" altLang="en-US" sz="2400" b="1" kern="100" dirty="0" smtClean="0">
                <a:latin typeface="+mn-ea"/>
                <a:cs typeface="Times New Roman" panose="02020603050405020304" pitchFamily="18" charset="0"/>
              </a:rPr>
              <a:t>、实践</a:t>
            </a:r>
            <a:r>
              <a:rPr lang="zh-CN" altLang="en-US" sz="2400" b="1" kern="100" dirty="0">
                <a:latin typeface="+mn-ea"/>
                <a:cs typeface="Times New Roman" panose="02020603050405020304" pitchFamily="18" charset="0"/>
              </a:rPr>
              <a:t>教程</a:t>
            </a:r>
            <a:r>
              <a:rPr lang="en-US" altLang="zh-CN" sz="2400" b="1" kern="100" dirty="0">
                <a:latin typeface="+mn-ea"/>
                <a:cs typeface="Times New Roman" panose="02020603050405020304" pitchFamily="18" charset="0"/>
              </a:rPr>
              <a:t>p24</a:t>
            </a:r>
            <a:r>
              <a:rPr lang="zh-CN" altLang="en-US" sz="2400" b="1" kern="100" dirty="0" smtClean="0">
                <a:latin typeface="+mn-ea"/>
                <a:cs typeface="Times New Roman" panose="02020603050405020304" pitchFamily="18" charset="0"/>
              </a:rPr>
              <a:t>：第</a:t>
            </a:r>
            <a:r>
              <a:rPr lang="en-US" altLang="zh-CN" sz="2400" b="1" kern="100" dirty="0" smtClean="0">
                <a:latin typeface="+mn-ea"/>
                <a:cs typeface="Times New Roman" panose="02020603050405020304" pitchFamily="18" charset="0"/>
              </a:rPr>
              <a:t>5</a:t>
            </a:r>
            <a:r>
              <a:rPr lang="zh-CN" altLang="en-US" sz="2400" b="1" kern="100" dirty="0" smtClean="0">
                <a:latin typeface="+mn-ea"/>
                <a:cs typeface="Times New Roman" panose="02020603050405020304" pitchFamily="18" charset="0"/>
              </a:rPr>
              <a:t>题</a:t>
            </a:r>
            <a:endParaRPr lang="en-US" altLang="zh-CN" sz="2400" b="1" kern="100" dirty="0" smtClean="0">
              <a:latin typeface="+mn-ea"/>
              <a:cs typeface="Times New Roman" panose="02020603050405020304" pitchFamily="18" charset="0"/>
            </a:endParaRPr>
          </a:p>
          <a:p>
            <a:pPr algn="just">
              <a:lnSpc>
                <a:spcPct val="200000"/>
              </a:lnSpc>
            </a:pPr>
            <a:r>
              <a:rPr lang="en-US" altLang="zh-CN" sz="2400" b="1" kern="100" dirty="0" smtClean="0">
                <a:latin typeface="+mn-ea"/>
                <a:cs typeface="Times New Roman" panose="02020603050405020304" pitchFamily="18" charset="0"/>
              </a:rPr>
              <a:t>2</a:t>
            </a:r>
            <a:r>
              <a:rPr lang="zh-CN" altLang="en-US" sz="2400" b="1" kern="100" dirty="0" smtClean="0">
                <a:latin typeface="+mn-ea"/>
                <a:cs typeface="Times New Roman" panose="02020603050405020304" pitchFamily="18" charset="0"/>
              </a:rPr>
              <a:t>、</a:t>
            </a:r>
            <a:r>
              <a:rPr lang="zh-CN" altLang="en-US" sz="2400" b="1" kern="100" dirty="0">
                <a:latin typeface="+mn-ea"/>
                <a:cs typeface="Times New Roman" panose="02020603050405020304" pitchFamily="18" charset="0"/>
              </a:rPr>
              <a:t>实践教程</a:t>
            </a:r>
            <a:r>
              <a:rPr lang="en-US" altLang="zh-CN" sz="2400" b="1" kern="100" dirty="0">
                <a:latin typeface="+mn-ea"/>
                <a:cs typeface="Times New Roman" panose="02020603050405020304" pitchFamily="18" charset="0"/>
              </a:rPr>
              <a:t>p24</a:t>
            </a:r>
            <a:r>
              <a:rPr lang="zh-CN" altLang="en-US" sz="2400" b="1" kern="100" dirty="0">
                <a:latin typeface="+mn-ea"/>
                <a:cs typeface="Times New Roman" panose="02020603050405020304" pitchFamily="18" charset="0"/>
              </a:rPr>
              <a:t>：</a:t>
            </a:r>
            <a:r>
              <a:rPr lang="zh-CN" altLang="en-US" sz="2400" b="1" kern="100" dirty="0" smtClean="0">
                <a:latin typeface="+mn-ea"/>
                <a:cs typeface="Times New Roman" panose="02020603050405020304" pitchFamily="18" charset="0"/>
              </a:rPr>
              <a:t>第</a:t>
            </a:r>
            <a:r>
              <a:rPr lang="en-US" altLang="zh-CN" sz="2400" b="1" kern="100" dirty="0" smtClean="0">
                <a:latin typeface="+mn-ea"/>
                <a:cs typeface="Times New Roman" panose="02020603050405020304" pitchFamily="18" charset="0"/>
              </a:rPr>
              <a:t>6</a:t>
            </a:r>
            <a:r>
              <a:rPr lang="zh-CN" altLang="en-US" sz="2400" b="1" kern="100" dirty="0" smtClean="0">
                <a:latin typeface="+mn-ea"/>
                <a:cs typeface="Times New Roman" panose="02020603050405020304" pitchFamily="18" charset="0"/>
              </a:rPr>
              <a:t>题</a:t>
            </a:r>
            <a:endParaRPr lang="zh-CN" altLang="zh-CN" sz="2400" b="1" kern="100" dirty="0">
              <a:latin typeface="+mn-ea"/>
              <a:cs typeface="Times New Roman" panose="02020603050405020304" pitchFamily="18" charset="0"/>
            </a:endParaRPr>
          </a:p>
          <a:p>
            <a:pPr algn="just">
              <a:lnSpc>
                <a:spcPct val="200000"/>
              </a:lnSpc>
            </a:pPr>
            <a:r>
              <a:rPr lang="en-US" altLang="zh-CN" sz="2400" b="1" kern="100" dirty="0" smtClean="0">
                <a:latin typeface="+mn-ea"/>
                <a:cs typeface="Times New Roman" panose="02020603050405020304" pitchFamily="18" charset="0"/>
              </a:rPr>
              <a:t>3</a:t>
            </a:r>
            <a:r>
              <a:rPr lang="zh-CN" altLang="en-US" sz="2400" b="1" kern="100" dirty="0" smtClean="0">
                <a:latin typeface="+mn-ea"/>
                <a:cs typeface="Times New Roman" panose="02020603050405020304" pitchFamily="18" charset="0"/>
              </a:rPr>
              <a:t>、</a:t>
            </a:r>
            <a:r>
              <a:rPr lang="zh-CN" altLang="en-US" sz="2400" b="1" kern="100" dirty="0">
                <a:latin typeface="+mn-ea"/>
                <a:cs typeface="Times New Roman" panose="02020603050405020304" pitchFamily="18" charset="0"/>
              </a:rPr>
              <a:t>实践教程</a:t>
            </a:r>
            <a:r>
              <a:rPr lang="en-US" altLang="zh-CN" sz="2400" b="1" kern="100" dirty="0">
                <a:latin typeface="+mn-ea"/>
                <a:cs typeface="Times New Roman" panose="02020603050405020304" pitchFamily="18" charset="0"/>
              </a:rPr>
              <a:t>p24</a:t>
            </a:r>
            <a:r>
              <a:rPr lang="zh-CN" altLang="en-US" sz="2400" b="1" kern="100" dirty="0">
                <a:latin typeface="+mn-ea"/>
                <a:cs typeface="Times New Roman" panose="02020603050405020304" pitchFamily="18" charset="0"/>
              </a:rPr>
              <a:t>：</a:t>
            </a:r>
            <a:r>
              <a:rPr lang="zh-CN" altLang="en-US" sz="2400" b="1" kern="100" dirty="0" smtClean="0">
                <a:latin typeface="+mn-ea"/>
                <a:cs typeface="Times New Roman" panose="02020603050405020304" pitchFamily="18" charset="0"/>
              </a:rPr>
              <a:t>第</a:t>
            </a:r>
            <a:r>
              <a:rPr lang="en-US" altLang="zh-CN" sz="2400" b="1" kern="100" dirty="0" smtClean="0">
                <a:latin typeface="+mn-ea"/>
                <a:cs typeface="Times New Roman" panose="02020603050405020304" pitchFamily="18" charset="0"/>
              </a:rPr>
              <a:t>7</a:t>
            </a:r>
            <a:r>
              <a:rPr lang="zh-CN" altLang="en-US" sz="2400" b="1" kern="100" dirty="0" smtClean="0">
                <a:latin typeface="+mn-ea"/>
                <a:cs typeface="Times New Roman" panose="02020603050405020304" pitchFamily="18" charset="0"/>
              </a:rPr>
              <a:t>题</a:t>
            </a:r>
            <a:endParaRPr lang="zh-CN" altLang="zh-CN" sz="2400" b="1" kern="100" dirty="0">
              <a:latin typeface="+mn-ea"/>
              <a:cs typeface="Times New Roman" panose="02020603050405020304" pitchFamily="18" charset="0"/>
            </a:endParaRPr>
          </a:p>
          <a:p>
            <a:pPr algn="just">
              <a:lnSpc>
                <a:spcPct val="200000"/>
              </a:lnSpc>
            </a:pPr>
            <a:r>
              <a:rPr lang="en-US" altLang="zh-CN" sz="2400" b="1" kern="100" dirty="0" smtClean="0">
                <a:latin typeface="+mn-ea"/>
                <a:cs typeface="Times New Roman" panose="02020603050405020304" pitchFamily="18" charset="0"/>
              </a:rPr>
              <a:t>4</a:t>
            </a:r>
            <a:r>
              <a:rPr lang="zh-CN" altLang="en-US" sz="2400" b="1" kern="100" dirty="0" smtClean="0">
                <a:latin typeface="+mn-ea"/>
                <a:cs typeface="Times New Roman" panose="02020603050405020304" pitchFamily="18" charset="0"/>
              </a:rPr>
              <a:t>、</a:t>
            </a:r>
            <a:r>
              <a:rPr lang="zh-CN" altLang="en-US" sz="2400" b="1" kern="100" dirty="0">
                <a:latin typeface="+mn-ea"/>
                <a:cs typeface="Times New Roman" panose="02020603050405020304" pitchFamily="18" charset="0"/>
              </a:rPr>
              <a:t>实践教程</a:t>
            </a:r>
            <a:r>
              <a:rPr lang="en-US" altLang="zh-CN" sz="2400" b="1" kern="100" dirty="0">
                <a:latin typeface="+mn-ea"/>
                <a:cs typeface="Times New Roman" panose="02020603050405020304" pitchFamily="18" charset="0"/>
              </a:rPr>
              <a:t>p24</a:t>
            </a:r>
            <a:r>
              <a:rPr lang="zh-CN" altLang="en-US" sz="2400" b="1" kern="100" dirty="0">
                <a:latin typeface="+mn-ea"/>
                <a:cs typeface="Times New Roman" panose="02020603050405020304" pitchFamily="18" charset="0"/>
              </a:rPr>
              <a:t>：</a:t>
            </a:r>
            <a:r>
              <a:rPr lang="zh-CN" altLang="en-US" sz="2400" b="1" kern="100" dirty="0" smtClean="0">
                <a:latin typeface="+mn-ea"/>
                <a:cs typeface="Times New Roman" panose="02020603050405020304" pitchFamily="18" charset="0"/>
              </a:rPr>
              <a:t>第</a:t>
            </a:r>
            <a:r>
              <a:rPr lang="en-US" altLang="zh-CN" sz="2400" b="1" kern="100" dirty="0" smtClean="0">
                <a:latin typeface="+mn-ea"/>
                <a:cs typeface="Times New Roman" panose="02020603050405020304" pitchFamily="18" charset="0"/>
              </a:rPr>
              <a:t>8</a:t>
            </a:r>
            <a:r>
              <a:rPr lang="zh-CN" altLang="en-US" sz="2400" b="1" kern="100" dirty="0" smtClean="0">
                <a:latin typeface="+mn-ea"/>
                <a:cs typeface="Times New Roman" panose="02020603050405020304" pitchFamily="18" charset="0"/>
              </a:rPr>
              <a:t>题</a:t>
            </a:r>
            <a:endParaRPr lang="zh-CN" altLang="zh-CN" sz="2400" b="1" kern="100" dirty="0">
              <a:latin typeface="+mn-ea"/>
              <a:cs typeface="Times New Roman" panose="02020603050405020304" pitchFamily="18" charset="0"/>
            </a:endParaRPr>
          </a:p>
          <a:p>
            <a:pPr algn="just">
              <a:lnSpc>
                <a:spcPct val="200000"/>
              </a:lnSpc>
            </a:pPr>
            <a:r>
              <a:rPr lang="en-US" altLang="zh-CN" sz="2400" b="1" kern="100" dirty="0" smtClean="0">
                <a:latin typeface="+mn-ea"/>
                <a:cs typeface="Times New Roman" panose="02020603050405020304" pitchFamily="18" charset="0"/>
              </a:rPr>
              <a:t>5</a:t>
            </a:r>
            <a:r>
              <a:rPr lang="zh-CN" altLang="en-US" sz="2400" b="1" kern="100" dirty="0" smtClean="0">
                <a:latin typeface="+mn-ea"/>
                <a:cs typeface="Times New Roman" panose="02020603050405020304" pitchFamily="18" charset="0"/>
              </a:rPr>
              <a:t>、</a:t>
            </a:r>
            <a:r>
              <a:rPr lang="zh-CN" altLang="en-US" sz="2400" b="1" kern="100" dirty="0">
                <a:latin typeface="+mn-ea"/>
                <a:cs typeface="Times New Roman" panose="02020603050405020304" pitchFamily="18" charset="0"/>
              </a:rPr>
              <a:t>实践教程</a:t>
            </a:r>
            <a:r>
              <a:rPr lang="en-US" altLang="zh-CN" sz="2400" b="1" kern="100" dirty="0">
                <a:latin typeface="+mn-ea"/>
                <a:cs typeface="Times New Roman" panose="02020603050405020304" pitchFamily="18" charset="0"/>
              </a:rPr>
              <a:t>p24</a:t>
            </a:r>
            <a:r>
              <a:rPr lang="zh-CN" altLang="en-US" sz="2400" b="1" kern="100" dirty="0">
                <a:latin typeface="+mn-ea"/>
                <a:cs typeface="Times New Roman" panose="02020603050405020304" pitchFamily="18" charset="0"/>
              </a:rPr>
              <a:t>：</a:t>
            </a:r>
            <a:r>
              <a:rPr lang="zh-CN" altLang="en-US" sz="2400" b="1" kern="100" dirty="0" smtClean="0">
                <a:latin typeface="+mn-ea"/>
                <a:cs typeface="Times New Roman" panose="02020603050405020304" pitchFamily="18" charset="0"/>
              </a:rPr>
              <a:t>第</a:t>
            </a:r>
            <a:r>
              <a:rPr lang="en-US" altLang="zh-CN" sz="2400" b="1" kern="100" dirty="0" smtClean="0">
                <a:latin typeface="+mn-ea"/>
                <a:cs typeface="Times New Roman" panose="02020603050405020304" pitchFamily="18" charset="0"/>
              </a:rPr>
              <a:t>9</a:t>
            </a:r>
            <a:r>
              <a:rPr lang="zh-CN" altLang="en-US" sz="2400" b="1" kern="100" dirty="0" smtClean="0">
                <a:latin typeface="+mn-ea"/>
                <a:cs typeface="Times New Roman" panose="02020603050405020304" pitchFamily="18" charset="0"/>
              </a:rPr>
              <a:t>题</a:t>
            </a:r>
            <a:endParaRPr lang="zh-CN" altLang="zh-CN" sz="2400" b="1" kern="100" dirty="0">
              <a:latin typeface="+mn-ea"/>
              <a:cs typeface="Times New Roman" panose="02020603050405020304" pitchFamily="18" charset="0"/>
            </a:endParaRPr>
          </a:p>
        </p:txBody>
      </p:sp>
    </p:spTree>
    <p:extLst>
      <p:ext uri="{BB962C8B-B14F-4D97-AF65-F5344CB8AC3E}">
        <p14:creationId xmlns:p14="http://schemas.microsoft.com/office/powerpoint/2010/main" val="2553110122"/>
      </p:ext>
    </p:extLst>
  </p:cSld>
  <p:clrMapOvr>
    <a:masterClrMapping/>
  </p:clrMapOvr>
  <p:transition spd="slow">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循环结构</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03</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75" name="矩形 74">
            <a:extLst>
              <a:ext uri="{FF2B5EF4-FFF2-40B4-BE49-F238E27FC236}">
                <a16:creationId xmlns:a16="http://schemas.microsoft.com/office/drawing/2014/main" id="{36AC5070-DEB7-4C19-BC01-CF00E0AF5707}"/>
              </a:ext>
            </a:extLst>
          </p:cNvPr>
          <p:cNvSpPr/>
          <p:nvPr/>
        </p:nvSpPr>
        <p:spPr>
          <a:xfrm>
            <a:off x="4606143" y="3655067"/>
            <a:ext cx="3467195" cy="1118255"/>
          </a:xfrm>
          <a:prstGeom prst="rect">
            <a:avLst/>
          </a:prstGeom>
        </p:spPr>
        <p:txBody>
          <a:bodyPr wrap="square">
            <a:spAutoFit/>
          </a:bodyPr>
          <a:lstStyle/>
          <a:p>
            <a:pPr marL="342900" indent="-342900">
              <a:lnSpc>
                <a:spcPts val="3400"/>
              </a:lnSpc>
              <a:spcAft>
                <a:spcPts val="1200"/>
              </a:spcAft>
              <a:buFont typeface="Arial" panose="020B0604020202020204" pitchFamily="34" charset="0"/>
              <a:buChar char="•"/>
            </a:pPr>
            <a:r>
              <a:rPr lang="zh-CN" altLang="en-US" sz="2400" b="1" dirty="0" smtClean="0">
                <a:solidFill>
                  <a:schemeClr val="bg1">
                    <a:lumMod val="95000"/>
                  </a:schemeClr>
                </a:solidFill>
                <a:latin typeface="+mn-ea"/>
              </a:rPr>
              <a:t>遍历循环</a:t>
            </a:r>
            <a:endParaRPr lang="en-US" altLang="zh-CN" sz="2400" b="1" dirty="0" smtClean="0">
              <a:solidFill>
                <a:schemeClr val="bg1">
                  <a:lumMod val="95000"/>
                </a:schemeClr>
              </a:solidFill>
              <a:latin typeface="+mn-ea"/>
            </a:endParaRPr>
          </a:p>
          <a:p>
            <a:pPr marL="342900" indent="-342900">
              <a:lnSpc>
                <a:spcPts val="3400"/>
              </a:lnSpc>
              <a:spcAft>
                <a:spcPts val="1200"/>
              </a:spcAft>
              <a:buFont typeface="Arial" panose="020B0604020202020204" pitchFamily="34" charset="0"/>
              <a:buChar char="•"/>
            </a:pPr>
            <a:r>
              <a:rPr lang="zh-CN" altLang="en-US" sz="2400" b="1" dirty="0" smtClean="0">
                <a:solidFill>
                  <a:schemeClr val="bg1">
                    <a:lumMod val="95000"/>
                  </a:schemeClr>
                </a:solidFill>
                <a:latin typeface="+mn-ea"/>
              </a:rPr>
              <a:t>无限循环</a:t>
            </a:r>
            <a:endParaRPr lang="en-US" altLang="zh-CN" sz="2400" b="1" dirty="0">
              <a:solidFill>
                <a:schemeClr val="bg1">
                  <a:lumMod val="95000"/>
                </a:schemeClr>
              </a:solidFill>
              <a:latin typeface="+mn-ea"/>
            </a:endParaRPr>
          </a:p>
        </p:txBody>
      </p:sp>
    </p:spTree>
    <p:extLst>
      <p:ext uri="{BB962C8B-B14F-4D97-AF65-F5344CB8AC3E}">
        <p14:creationId xmlns:p14="http://schemas.microsoft.com/office/powerpoint/2010/main" val="69184968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5"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8831DE8-6042-4FA7-A588-04A9B247D75B}"/>
              </a:ext>
            </a:extLst>
          </p:cNvPr>
          <p:cNvSpPr/>
          <p:nvPr/>
        </p:nvSpPr>
        <p:spPr>
          <a:xfrm>
            <a:off x="417580" y="894406"/>
            <a:ext cx="11356840" cy="5782480"/>
          </a:xfrm>
          <a:prstGeom prst="rect">
            <a:avLst/>
          </a:prstGeom>
        </p:spPr>
        <p:txBody>
          <a:bodyPr wrap="square">
            <a:spAutoFit/>
          </a:bodyPr>
          <a:lstStyle/>
          <a:p>
            <a:pPr>
              <a:lnSpc>
                <a:spcPts val="4000"/>
              </a:lnSpc>
              <a:spcAft>
                <a:spcPts val="600"/>
              </a:spcAft>
            </a:pPr>
            <a:r>
              <a:rPr lang="zh-CN" altLang="zh-CN" sz="2400" dirty="0">
                <a:latin typeface="+mn-ea"/>
              </a:rPr>
              <a:t>在之前的程序中，每个语句至多被执行一次，程序的长度</a:t>
            </a:r>
            <a:r>
              <a:rPr lang="zh-CN" altLang="en-US" sz="2400" dirty="0">
                <a:latin typeface="+mn-ea"/>
              </a:rPr>
              <a:t>限制了</a:t>
            </a:r>
            <a:r>
              <a:rPr lang="zh-CN" altLang="zh-CN" sz="2400" dirty="0">
                <a:latin typeface="+mn-ea"/>
              </a:rPr>
              <a:t>程序的功能。</a:t>
            </a:r>
            <a:r>
              <a:rPr lang="zh-CN" altLang="en-US" sz="2400" dirty="0">
                <a:latin typeface="+mn-ea"/>
              </a:rPr>
              <a:t>如果想让程序完成更多的复杂工作就要突破这样的限制。</a:t>
            </a:r>
            <a:endParaRPr lang="zh-CN" altLang="zh-CN" sz="2400" dirty="0">
              <a:latin typeface="+mn-ea"/>
            </a:endParaRPr>
          </a:p>
          <a:p>
            <a:pPr>
              <a:lnSpc>
                <a:spcPts val="4000"/>
              </a:lnSpc>
              <a:spcAft>
                <a:spcPts val="600"/>
              </a:spcAft>
            </a:pPr>
            <a:r>
              <a:rPr lang="zh-CN" altLang="zh-CN" sz="2400" dirty="0">
                <a:latin typeface="+mn-ea"/>
              </a:rPr>
              <a:t>最基本的复杂工作就是重复计算，例如：</a:t>
            </a:r>
          </a:p>
          <a:p>
            <a:pPr lvl="1">
              <a:lnSpc>
                <a:spcPts val="4000"/>
              </a:lnSpc>
              <a:spcAft>
                <a:spcPts val="600"/>
              </a:spcAft>
            </a:pPr>
            <a:r>
              <a:rPr lang="en-US" altLang="zh-CN" sz="2000" dirty="0">
                <a:latin typeface="+mn-ea"/>
              </a:rPr>
              <a:t>1</a:t>
            </a:r>
            <a:r>
              <a:rPr lang="zh-CN" altLang="zh-CN" sz="2000" dirty="0">
                <a:latin typeface="+mn-ea"/>
              </a:rPr>
              <a:t>）从</a:t>
            </a:r>
            <a:r>
              <a:rPr lang="en-US" altLang="zh-CN" sz="2000" dirty="0">
                <a:latin typeface="+mn-ea"/>
              </a:rPr>
              <a:t>1</a:t>
            </a:r>
            <a:r>
              <a:rPr lang="zh-CN" altLang="zh-CN" sz="2000" dirty="0">
                <a:latin typeface="+mn-ea"/>
              </a:rPr>
              <a:t>加到</a:t>
            </a:r>
            <a:r>
              <a:rPr lang="en-US" altLang="zh-CN" sz="2000" dirty="0">
                <a:latin typeface="+mn-ea"/>
              </a:rPr>
              <a:t>100</a:t>
            </a:r>
            <a:r>
              <a:rPr lang="zh-CN" altLang="zh-CN" sz="2000" dirty="0">
                <a:latin typeface="+mn-ea"/>
              </a:rPr>
              <a:t>，求和是多少？</a:t>
            </a:r>
          </a:p>
          <a:p>
            <a:pPr lvl="1">
              <a:lnSpc>
                <a:spcPts val="4000"/>
              </a:lnSpc>
              <a:spcAft>
                <a:spcPts val="600"/>
              </a:spcAft>
            </a:pPr>
            <a:r>
              <a:rPr lang="en-US" altLang="zh-CN" sz="2000" dirty="0">
                <a:latin typeface="+mn-ea"/>
              </a:rPr>
              <a:t>2</a:t>
            </a:r>
            <a:r>
              <a:rPr lang="zh-CN" altLang="zh-CN" sz="2000" dirty="0">
                <a:latin typeface="+mn-ea"/>
              </a:rPr>
              <a:t>）输出数列</a:t>
            </a:r>
            <a:r>
              <a:rPr lang="en-US" altLang="zh-CN" sz="2000" dirty="0">
                <a:latin typeface="+mn-ea"/>
              </a:rPr>
              <a:t>1</a:t>
            </a:r>
            <a:r>
              <a:rPr lang="zh-CN" altLang="zh-CN" sz="2000" dirty="0">
                <a:latin typeface="+mn-ea"/>
              </a:rPr>
              <a:t>，</a:t>
            </a:r>
            <a:r>
              <a:rPr lang="en-US" altLang="zh-CN" sz="2000" dirty="0">
                <a:latin typeface="+mn-ea"/>
              </a:rPr>
              <a:t>1</a:t>
            </a:r>
            <a:r>
              <a:rPr lang="zh-CN" altLang="zh-CN" sz="2000" dirty="0">
                <a:latin typeface="+mn-ea"/>
              </a:rPr>
              <a:t>，</a:t>
            </a:r>
            <a:r>
              <a:rPr lang="en-US" altLang="zh-CN" sz="2000" dirty="0">
                <a:latin typeface="+mn-ea"/>
              </a:rPr>
              <a:t>2</a:t>
            </a:r>
            <a:r>
              <a:rPr lang="zh-CN" altLang="zh-CN" sz="2000" dirty="0">
                <a:latin typeface="+mn-ea"/>
              </a:rPr>
              <a:t>，</a:t>
            </a:r>
            <a:r>
              <a:rPr lang="en-US" altLang="zh-CN" sz="2000" dirty="0">
                <a:latin typeface="+mn-ea"/>
              </a:rPr>
              <a:t>3</a:t>
            </a:r>
            <a:r>
              <a:rPr lang="zh-CN" altLang="zh-CN" sz="2000" dirty="0">
                <a:latin typeface="+mn-ea"/>
              </a:rPr>
              <a:t>，</a:t>
            </a:r>
            <a:r>
              <a:rPr lang="en-US" altLang="zh-CN" sz="2000" dirty="0">
                <a:latin typeface="+mn-ea"/>
              </a:rPr>
              <a:t>5</a:t>
            </a:r>
            <a:r>
              <a:rPr lang="zh-CN" altLang="zh-CN" sz="2000" dirty="0">
                <a:latin typeface="+mn-ea"/>
              </a:rPr>
              <a:t>，</a:t>
            </a:r>
            <a:r>
              <a:rPr lang="en-US" altLang="zh-CN" sz="2000" dirty="0">
                <a:latin typeface="+mn-ea"/>
              </a:rPr>
              <a:t>8</a:t>
            </a:r>
            <a:r>
              <a:rPr lang="zh-CN" altLang="zh-CN" sz="2000" dirty="0">
                <a:latin typeface="+mn-ea"/>
              </a:rPr>
              <a:t>，……的前</a:t>
            </a:r>
            <a:r>
              <a:rPr lang="en-US" altLang="zh-CN" sz="2000" dirty="0">
                <a:latin typeface="+mn-ea"/>
              </a:rPr>
              <a:t>n</a:t>
            </a:r>
            <a:r>
              <a:rPr lang="zh-CN" altLang="zh-CN" sz="2000" dirty="0">
                <a:latin typeface="+mn-ea"/>
              </a:rPr>
              <a:t>项。</a:t>
            </a:r>
          </a:p>
          <a:p>
            <a:pPr lvl="1">
              <a:lnSpc>
                <a:spcPts val="4000"/>
              </a:lnSpc>
              <a:spcAft>
                <a:spcPts val="600"/>
              </a:spcAft>
            </a:pPr>
            <a:r>
              <a:rPr lang="en-US" altLang="zh-CN" sz="2000" dirty="0">
                <a:latin typeface="+mn-ea"/>
              </a:rPr>
              <a:t>3</a:t>
            </a:r>
            <a:r>
              <a:rPr lang="zh-CN" altLang="zh-CN" sz="2000" dirty="0">
                <a:latin typeface="+mn-ea"/>
              </a:rPr>
              <a:t>）在所有的三位数中，找出个位是</a:t>
            </a:r>
            <a:r>
              <a:rPr lang="en-US" altLang="zh-CN" sz="2000" dirty="0">
                <a:latin typeface="+mn-ea"/>
              </a:rPr>
              <a:t>5</a:t>
            </a:r>
            <a:r>
              <a:rPr lang="zh-CN" altLang="zh-CN" sz="2000" dirty="0">
                <a:latin typeface="+mn-ea"/>
              </a:rPr>
              <a:t>，且是</a:t>
            </a:r>
            <a:r>
              <a:rPr lang="en-US" altLang="zh-CN" sz="2000" dirty="0">
                <a:latin typeface="+mn-ea"/>
              </a:rPr>
              <a:t>3</a:t>
            </a:r>
            <a:r>
              <a:rPr lang="zh-CN" altLang="zh-CN" sz="2000" dirty="0">
                <a:latin typeface="+mn-ea"/>
              </a:rPr>
              <a:t>的倍数的所有整数。</a:t>
            </a:r>
          </a:p>
          <a:p>
            <a:pPr>
              <a:lnSpc>
                <a:spcPts val="4000"/>
              </a:lnSpc>
              <a:spcAft>
                <a:spcPts val="600"/>
              </a:spcAft>
            </a:pPr>
            <a:r>
              <a:rPr lang="zh-CN" altLang="zh-CN" sz="2400" dirty="0">
                <a:latin typeface="+mn-ea"/>
              </a:rPr>
              <a:t>这些问题的基本特征是：</a:t>
            </a:r>
          </a:p>
          <a:p>
            <a:pPr marL="800100" lvl="1" indent="-342900">
              <a:lnSpc>
                <a:spcPts val="4000"/>
              </a:lnSpc>
              <a:spcAft>
                <a:spcPts val="600"/>
              </a:spcAft>
              <a:buFont typeface="Arial" panose="020B0604020202020204" pitchFamily="34" charset="0"/>
              <a:buChar char="•"/>
            </a:pPr>
            <a:r>
              <a:rPr lang="zh-CN" altLang="zh-CN" sz="2000" dirty="0">
                <a:latin typeface="+mn-ea"/>
              </a:rPr>
              <a:t>需要做一系列的重复性操作。</a:t>
            </a:r>
          </a:p>
          <a:p>
            <a:pPr marL="800100" lvl="1" indent="-342900">
              <a:lnSpc>
                <a:spcPts val="4000"/>
              </a:lnSpc>
              <a:spcAft>
                <a:spcPts val="600"/>
              </a:spcAft>
              <a:buFont typeface="Arial" panose="020B0604020202020204" pitchFamily="34" charset="0"/>
              <a:buChar char="•"/>
            </a:pPr>
            <a:r>
              <a:rPr lang="zh-CN" altLang="zh-CN" sz="2000" dirty="0">
                <a:latin typeface="+mn-ea"/>
              </a:rPr>
              <a:t>这些重复性操作有规律，可以说的清楚。</a:t>
            </a:r>
          </a:p>
          <a:p>
            <a:pPr>
              <a:lnSpc>
                <a:spcPts val="4000"/>
              </a:lnSpc>
              <a:spcAft>
                <a:spcPts val="600"/>
              </a:spcAft>
            </a:pPr>
            <a:r>
              <a:rPr lang="zh-CN" altLang="zh-CN" sz="2400" dirty="0">
                <a:latin typeface="+mn-ea"/>
              </a:rPr>
              <a:t>为了能解决这样的问题，代码中需要引入循环结构。</a:t>
            </a:r>
          </a:p>
        </p:txBody>
      </p:sp>
    </p:spTree>
    <p:extLst>
      <p:ext uri="{BB962C8B-B14F-4D97-AF65-F5344CB8AC3E}">
        <p14:creationId xmlns:p14="http://schemas.microsoft.com/office/powerpoint/2010/main" val="404595063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anim calcmode="lin" valueType="num">
                                      <p:cBhvr additive="base">
                                        <p:cTn id="3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 calcmode="lin" valueType="num">
                                      <p:cBhvr additive="base">
                                        <p:cTn id="37"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6150BE12-88EB-406D-B6B6-DFBBB8AAAB18}"/>
              </a:ext>
            </a:extLst>
          </p:cNvPr>
          <p:cNvSpPr/>
          <p:nvPr/>
        </p:nvSpPr>
        <p:spPr>
          <a:xfrm>
            <a:off x="1072128" y="2579739"/>
            <a:ext cx="3687281" cy="127220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indent="266700" algn="just">
              <a:lnSpc>
                <a:spcPct val="150000"/>
              </a:lnSpc>
              <a:spcAft>
                <a:spcPts val="0"/>
              </a:spcAft>
            </a:pPr>
            <a:r>
              <a:rPr lang="en-US" altLang="zh-CN" sz="2400" kern="100" dirty="0">
                <a:latin typeface="+mn-ea"/>
                <a:cs typeface="Times New Roman" panose="02020603050405020304" pitchFamily="18" charset="0"/>
              </a:rPr>
              <a:t>for </a:t>
            </a:r>
            <a:r>
              <a:rPr lang="zh-CN" altLang="zh-CN" sz="2400" kern="100" dirty="0">
                <a:latin typeface="+mn-ea"/>
                <a:cs typeface="Times New Roman" panose="02020603050405020304" pitchFamily="18" charset="0"/>
              </a:rPr>
              <a:t>变量</a:t>
            </a:r>
            <a:r>
              <a:rPr lang="en-US" altLang="zh-CN" sz="2400" kern="100" dirty="0">
                <a:latin typeface="+mn-ea"/>
                <a:cs typeface="Times New Roman" panose="02020603050405020304" pitchFamily="18" charset="0"/>
              </a:rPr>
              <a:t> in </a:t>
            </a:r>
            <a:r>
              <a:rPr lang="zh-CN" altLang="zh-CN" sz="2400" kern="100" dirty="0">
                <a:latin typeface="+mn-ea"/>
                <a:cs typeface="Times New Roman" panose="02020603050405020304" pitchFamily="18" charset="0"/>
              </a:rPr>
              <a:t>迭代器</a:t>
            </a:r>
            <a:r>
              <a:rPr lang="zh-CN" altLang="zh-CN" sz="3200" b="1" kern="100" dirty="0">
                <a:solidFill>
                  <a:srgbClr val="FF0000"/>
                </a:solidFill>
                <a:latin typeface="+mn-ea"/>
                <a:cs typeface="Times New Roman" panose="02020603050405020304" pitchFamily="18" charset="0"/>
              </a:rPr>
              <a:t>：</a:t>
            </a:r>
          </a:p>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语句块</a:t>
            </a:r>
          </a:p>
          <a:p>
            <a:pPr algn="ctr"/>
            <a:endParaRPr lang="zh-CN" altLang="en-US" dirty="0"/>
          </a:p>
        </p:txBody>
      </p:sp>
      <p:sp>
        <p:nvSpPr>
          <p:cNvPr id="2" name="矩形 1">
            <a:extLst>
              <a:ext uri="{FF2B5EF4-FFF2-40B4-BE49-F238E27FC236}">
                <a16:creationId xmlns:a16="http://schemas.microsoft.com/office/drawing/2014/main" id="{87C9B934-24E7-40F1-A767-C4E4AC46437C}"/>
              </a:ext>
            </a:extLst>
          </p:cNvPr>
          <p:cNvSpPr/>
          <p:nvPr/>
        </p:nvSpPr>
        <p:spPr>
          <a:xfrm>
            <a:off x="170320" y="1444685"/>
            <a:ext cx="11356839" cy="1135054"/>
          </a:xfrm>
          <a:prstGeom prst="rect">
            <a:avLst/>
          </a:prstGeom>
        </p:spPr>
        <p:txBody>
          <a:bodyPr wrap="square">
            <a:spAutoFit/>
          </a:bodyPr>
          <a:lstStyle/>
          <a:p>
            <a:pPr indent="266700" algn="just">
              <a:lnSpc>
                <a:spcPct val="150000"/>
              </a:lnSpc>
              <a:spcAft>
                <a:spcPts val="0"/>
              </a:spcAft>
            </a:pP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语句用一个循环控制器（</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中称为迭代器）来描述其语句块的重复执行方式，它的基本语法形式是：</a:t>
            </a:r>
          </a:p>
        </p:txBody>
      </p:sp>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8831DE8-6042-4FA7-A588-04A9B247D75B}"/>
              </a:ext>
            </a:extLst>
          </p:cNvPr>
          <p:cNvSpPr/>
          <p:nvPr/>
        </p:nvSpPr>
        <p:spPr>
          <a:xfrm>
            <a:off x="417580" y="894406"/>
            <a:ext cx="11356840" cy="605294"/>
          </a:xfrm>
          <a:prstGeom prst="rect">
            <a:avLst/>
          </a:prstGeom>
        </p:spPr>
        <p:txBody>
          <a:bodyPr wrap="square">
            <a:spAutoFit/>
          </a:bodyPr>
          <a:lstStyle/>
          <a:p>
            <a:pPr>
              <a:lnSpc>
                <a:spcPts val="4000"/>
              </a:lnSpc>
              <a:spcAft>
                <a:spcPts val="600"/>
              </a:spcAft>
            </a:pPr>
            <a:r>
              <a:rPr lang="zh-CN" altLang="en-US" sz="2400" b="1" dirty="0" smtClean="0">
                <a:latin typeface="+mn-ea"/>
              </a:rPr>
              <a:t>遍历循环</a:t>
            </a:r>
            <a:r>
              <a:rPr lang="zh-CN" altLang="en-US" sz="2400" b="1" dirty="0">
                <a:latin typeface="+mn-ea"/>
              </a:rPr>
              <a:t>：</a:t>
            </a:r>
            <a:r>
              <a:rPr lang="en-US" altLang="zh-CN" sz="2400" b="1" dirty="0" smtClean="0">
                <a:latin typeface="+mn-ea"/>
              </a:rPr>
              <a:t>for </a:t>
            </a:r>
            <a:r>
              <a:rPr lang="zh-CN" altLang="en-US" sz="2400" b="1" dirty="0" smtClean="0">
                <a:latin typeface="+mn-ea"/>
              </a:rPr>
              <a:t>语句</a:t>
            </a:r>
            <a:endParaRPr lang="zh-CN" altLang="zh-CN" sz="2400" dirty="0">
              <a:latin typeface="+mn-ea"/>
            </a:endParaRPr>
          </a:p>
        </p:txBody>
      </p:sp>
      <p:sp>
        <p:nvSpPr>
          <p:cNvPr id="7" name="矩形 6">
            <a:extLst>
              <a:ext uri="{FF2B5EF4-FFF2-40B4-BE49-F238E27FC236}">
                <a16:creationId xmlns:a16="http://schemas.microsoft.com/office/drawing/2014/main" id="{BDD06D31-D0AE-4EE2-9489-B2016BA7A40D}"/>
              </a:ext>
            </a:extLst>
          </p:cNvPr>
          <p:cNvSpPr/>
          <p:nvPr/>
        </p:nvSpPr>
        <p:spPr>
          <a:xfrm>
            <a:off x="417579" y="4257383"/>
            <a:ext cx="11109579" cy="1689052"/>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和</a:t>
            </a:r>
            <a:r>
              <a:rPr lang="en-US" altLang="zh-CN" sz="2400" dirty="0">
                <a:latin typeface="+mn-ea"/>
                <a:cs typeface="Times New Roman" panose="02020603050405020304" pitchFamily="18" charset="0"/>
              </a:rPr>
              <a:t>in</a:t>
            </a:r>
            <a:r>
              <a:rPr lang="zh-CN" altLang="zh-CN" sz="2400" dirty="0">
                <a:latin typeface="+mn-ea"/>
                <a:cs typeface="Times New Roman" panose="02020603050405020304" pitchFamily="18" charset="0"/>
              </a:rPr>
              <a:t>都是关键字，语句中包含了三个部分，其中最重要的就是迭代器。</a:t>
            </a:r>
            <a:endParaRPr lang="en-US" altLang="zh-CN" sz="2400" dirty="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dirty="0">
                <a:latin typeface="+mn-ea"/>
                <a:cs typeface="Times New Roman" panose="02020603050405020304" pitchFamily="18" charset="0"/>
              </a:rPr>
              <a:t>由关键字</a:t>
            </a: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开始的行称为循环的头部，语句块称为循环体。</a:t>
            </a:r>
            <a:endParaRPr lang="en-US" altLang="zh-CN" sz="2400" dirty="0">
              <a:latin typeface="+mn-ea"/>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400" dirty="0">
                <a:latin typeface="+mn-ea"/>
                <a:cs typeface="Times New Roman" panose="02020603050405020304" pitchFamily="18" charset="0"/>
              </a:rPr>
              <a:t>语句块需要</a:t>
            </a:r>
            <a:r>
              <a:rPr lang="zh-CN" altLang="zh-CN" sz="2400" dirty="0">
                <a:solidFill>
                  <a:srgbClr val="FF0000"/>
                </a:solidFill>
                <a:latin typeface="+mn-ea"/>
                <a:cs typeface="Times New Roman" panose="02020603050405020304" pitchFamily="18" charset="0"/>
              </a:rPr>
              <a:t>缩进</a:t>
            </a:r>
            <a:r>
              <a:rPr lang="zh-CN" altLang="zh-CN" sz="2400" dirty="0">
                <a:latin typeface="+mn-ea"/>
                <a:cs typeface="Times New Roman" panose="02020603050405020304" pitchFamily="18" charset="0"/>
              </a:rPr>
              <a:t>，且块中各个语句的缩进量必须相同。</a:t>
            </a:r>
            <a:endParaRPr lang="zh-CN" altLang="en-US" sz="2400" dirty="0">
              <a:latin typeface="+mn-ea"/>
            </a:endParaRPr>
          </a:p>
        </p:txBody>
      </p:sp>
      <p:sp>
        <p:nvSpPr>
          <p:cNvPr id="12" name="矩形 11">
            <a:extLst>
              <a:ext uri="{FF2B5EF4-FFF2-40B4-BE49-F238E27FC236}">
                <a16:creationId xmlns:a16="http://schemas.microsoft.com/office/drawing/2014/main" id="{6150BE12-88EB-406D-B6B6-DFBBB8AAAB18}"/>
              </a:ext>
            </a:extLst>
          </p:cNvPr>
          <p:cNvSpPr/>
          <p:nvPr/>
        </p:nvSpPr>
        <p:spPr>
          <a:xfrm>
            <a:off x="5661217" y="2579739"/>
            <a:ext cx="4434890" cy="1272209"/>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indent="266700" algn="just">
              <a:lnSpc>
                <a:spcPct val="150000"/>
              </a:lnSpc>
              <a:spcAft>
                <a:spcPts val="0"/>
              </a:spcAft>
            </a:pPr>
            <a:r>
              <a:rPr lang="en-US" altLang="zh-CN" sz="2400" kern="100" dirty="0">
                <a:latin typeface="+mn-ea"/>
                <a:cs typeface="Times New Roman" panose="02020603050405020304" pitchFamily="18" charset="0"/>
              </a:rPr>
              <a:t>for </a:t>
            </a:r>
            <a:r>
              <a:rPr lang="zh-CN" altLang="zh-CN" sz="2400" kern="100" dirty="0">
                <a:latin typeface="+mn-ea"/>
                <a:cs typeface="Times New Roman" panose="02020603050405020304" pitchFamily="18" charset="0"/>
              </a:rPr>
              <a:t>变量</a:t>
            </a:r>
            <a:r>
              <a:rPr lang="en-US" altLang="zh-CN" sz="2400" kern="100" dirty="0">
                <a:latin typeface="+mn-ea"/>
                <a:cs typeface="Times New Roman" panose="02020603050405020304" pitchFamily="18" charset="0"/>
              </a:rPr>
              <a:t> in </a:t>
            </a:r>
            <a:r>
              <a:rPr lang="en-US" altLang="zh-CN" sz="2400" kern="100" dirty="0" smtClean="0">
                <a:latin typeface="+mn-ea"/>
                <a:cs typeface="Times New Roman" panose="02020603050405020304" pitchFamily="18" charset="0"/>
              </a:rPr>
              <a:t> </a:t>
            </a:r>
            <a:r>
              <a:rPr lang="zh-CN" altLang="en-US" sz="2400" kern="100" dirty="0" smtClean="0">
                <a:latin typeface="+mn-ea"/>
                <a:cs typeface="Times New Roman" panose="02020603050405020304" pitchFamily="18" charset="0"/>
              </a:rPr>
              <a:t>遍历</a:t>
            </a:r>
            <a:r>
              <a:rPr lang="zh-CN" altLang="en-US" sz="2400" kern="100" dirty="0">
                <a:latin typeface="+mn-ea"/>
                <a:cs typeface="Times New Roman" panose="02020603050405020304" pitchFamily="18" charset="0"/>
              </a:rPr>
              <a:t>结构</a:t>
            </a:r>
            <a:r>
              <a:rPr lang="zh-CN" altLang="zh-CN" sz="3200" b="1" kern="100" dirty="0" smtClean="0">
                <a:solidFill>
                  <a:srgbClr val="FF0000"/>
                </a:solidFill>
                <a:latin typeface="+mn-ea"/>
                <a:cs typeface="Times New Roman" panose="02020603050405020304" pitchFamily="18" charset="0"/>
              </a:rPr>
              <a:t>：</a:t>
            </a:r>
            <a:endParaRPr lang="zh-CN" altLang="zh-CN" sz="3200" b="1" kern="100" dirty="0">
              <a:solidFill>
                <a:srgbClr val="FF0000"/>
              </a:solidFill>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	</a:t>
            </a:r>
            <a:r>
              <a:rPr lang="zh-CN" altLang="zh-CN" sz="2400" kern="100" dirty="0">
                <a:latin typeface="+mn-ea"/>
                <a:cs typeface="Times New Roman" panose="02020603050405020304" pitchFamily="18" charset="0"/>
              </a:rPr>
              <a:t>语句块</a:t>
            </a:r>
          </a:p>
          <a:p>
            <a:pPr algn="ctr"/>
            <a:endParaRPr lang="zh-CN" altLang="en-US" dirty="0"/>
          </a:p>
        </p:txBody>
      </p:sp>
      <p:sp>
        <p:nvSpPr>
          <p:cNvPr id="3" name="右箭头 2"/>
          <p:cNvSpPr/>
          <p:nvPr/>
        </p:nvSpPr>
        <p:spPr>
          <a:xfrm>
            <a:off x="4967926" y="3073138"/>
            <a:ext cx="556181" cy="386499"/>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109546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8831DE8-6042-4FA7-A588-04A9B247D75B}"/>
              </a:ext>
            </a:extLst>
          </p:cNvPr>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a:extLst>
              <a:ext uri="{FF2B5EF4-FFF2-40B4-BE49-F238E27FC236}">
                <a16:creationId xmlns:a16="http://schemas.microsoft.com/office/drawing/2014/main" id="{C60D02A1-FD4F-4E89-AD58-AFD7CCAB0737}"/>
              </a:ext>
            </a:extLst>
          </p:cNvPr>
          <p:cNvSpPr/>
          <p:nvPr/>
        </p:nvSpPr>
        <p:spPr>
          <a:xfrm>
            <a:off x="170320" y="1444685"/>
            <a:ext cx="11761707" cy="1200329"/>
          </a:xfrm>
          <a:prstGeom prst="rect">
            <a:avLst/>
          </a:prstGeom>
        </p:spPr>
        <p:txBody>
          <a:bodyPr wrap="square">
            <a:spAutoFit/>
          </a:bodyPr>
          <a:lstStyle/>
          <a:p>
            <a:pPr indent="266700" algn="just">
              <a:lnSpc>
                <a:spcPct val="150000"/>
              </a:lnSpc>
              <a:spcAft>
                <a:spcPts val="0"/>
              </a:spcAft>
            </a:pPr>
            <a:r>
              <a:rPr lang="en-US" altLang="zh-CN" sz="2400" kern="100" dirty="0" smtClean="0">
                <a:latin typeface="+mn-ea"/>
                <a:cs typeface="Times New Roman" panose="02020603050405020304" pitchFamily="18" charset="0"/>
              </a:rPr>
              <a:t>1</a:t>
            </a:r>
            <a:r>
              <a:rPr lang="zh-CN" altLang="en-US" sz="2400" kern="100" dirty="0" smtClean="0">
                <a:latin typeface="+mn-ea"/>
                <a:cs typeface="Times New Roman" panose="02020603050405020304" pitchFamily="18" charset="0"/>
              </a:rPr>
              <a:t>、</a:t>
            </a:r>
            <a:r>
              <a:rPr lang="zh-CN" altLang="zh-CN" sz="2400" kern="100" dirty="0" smtClean="0">
                <a:latin typeface="+mn-ea"/>
                <a:cs typeface="Times New Roman" panose="02020603050405020304" pitchFamily="18" charset="0"/>
              </a:rPr>
              <a:t>字符串</a:t>
            </a:r>
            <a:r>
              <a:rPr lang="zh-CN" altLang="zh-CN" sz="2400" kern="100" dirty="0">
                <a:latin typeface="+mn-ea"/>
                <a:cs typeface="Times New Roman" panose="02020603050405020304" pitchFamily="18" charset="0"/>
              </a:rPr>
              <a:t>作为迭代器</a:t>
            </a:r>
          </a:p>
          <a:p>
            <a:pPr indent="266700" algn="just">
              <a:lnSpc>
                <a:spcPct val="150000"/>
              </a:lnSpc>
              <a:spcAft>
                <a:spcPts val="0"/>
              </a:spcAft>
            </a:pPr>
            <a:r>
              <a:rPr lang="zh-CN" altLang="zh-CN" sz="2400" kern="100" dirty="0">
                <a:latin typeface="+mn-ea"/>
                <a:cs typeface="Times New Roman" panose="02020603050405020304" pitchFamily="18" charset="0"/>
              </a:rPr>
              <a:t>字符串类型本身就是一种迭代类型，可以直接放在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语句中作为迭代器使用。</a:t>
            </a:r>
            <a:endParaRPr lang="en-US" altLang="zh-CN" sz="2400" kern="100" dirty="0">
              <a:latin typeface="+mn-ea"/>
              <a:cs typeface="Times New Roman" panose="02020603050405020304" pitchFamily="18" charset="0"/>
            </a:endParaRPr>
          </a:p>
        </p:txBody>
      </p:sp>
      <p:sp>
        <p:nvSpPr>
          <p:cNvPr id="8" name="矩形 7">
            <a:extLst>
              <a:ext uri="{FF2B5EF4-FFF2-40B4-BE49-F238E27FC236}">
                <a16:creationId xmlns:a16="http://schemas.microsoft.com/office/drawing/2014/main" id="{3CC20765-75CB-4E56-9DD6-52F123D11D7D}"/>
              </a:ext>
            </a:extLst>
          </p:cNvPr>
          <p:cNvSpPr/>
          <p:nvPr/>
        </p:nvSpPr>
        <p:spPr>
          <a:xfrm>
            <a:off x="934278" y="2822713"/>
            <a:ext cx="4621696" cy="1272209"/>
          </a:xfrm>
          <a:prstGeom prst="rect">
            <a:avLst/>
          </a:prstGeom>
          <a:ln/>
        </p:spPr>
        <p:style>
          <a:lnRef idx="2">
            <a:schemeClr val="accent1"/>
          </a:lnRef>
          <a:fillRef idx="1">
            <a:schemeClr val="lt1"/>
          </a:fillRef>
          <a:effectRef idx="0">
            <a:schemeClr val="accent1"/>
          </a:effectRef>
          <a:fontRef idx="minor">
            <a:schemeClr val="dk1"/>
          </a:fontRef>
        </p:style>
        <p:txBody>
          <a:bodyPr tIns="0" rIns="0" bIns="0" rtlCol="0" anchor="ctr"/>
          <a:lstStyle/>
          <a:p>
            <a:pPr indent="266700" algn="just">
              <a:lnSpc>
                <a:spcPct val="150000"/>
              </a:lnSpc>
              <a:spcAft>
                <a:spcPts val="0"/>
              </a:spcAft>
            </a:pPr>
            <a:r>
              <a:rPr lang="en-US" altLang="zh-CN" sz="2400" kern="100" dirty="0">
                <a:solidFill>
                  <a:srgbClr val="FF9900"/>
                </a:solidFill>
                <a:latin typeface="Consolas" panose="020B0609020204030204" pitchFamily="49" charset="0"/>
                <a:cs typeface="Times New Roman" panose="02020603050405020304" pitchFamily="18" charset="0"/>
              </a:rPr>
              <a:t>for</a:t>
            </a:r>
            <a:r>
              <a:rPr lang="en-US" altLang="zh-CN" sz="2400" kern="100" dirty="0">
                <a:solidFill>
                  <a:srgbClr val="000000"/>
                </a:solidFill>
                <a:latin typeface="Consolas" panose="020B0609020204030204" pitchFamily="49" charset="0"/>
                <a:cs typeface="Times New Roman" panose="02020603050405020304" pitchFamily="18" charset="0"/>
              </a:rPr>
              <a:t> s </a:t>
            </a:r>
            <a:r>
              <a:rPr lang="en-US" altLang="zh-CN" sz="2400" kern="100" dirty="0">
                <a:solidFill>
                  <a:srgbClr val="FF9900"/>
                </a:solidFill>
                <a:latin typeface="Consolas" panose="020B0609020204030204" pitchFamily="49" charset="0"/>
                <a:cs typeface="Times New Roman" panose="02020603050405020304" pitchFamily="18" charset="0"/>
              </a:rPr>
              <a:t>in</a:t>
            </a: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err="1">
                <a:solidFill>
                  <a:srgbClr val="00B050"/>
                </a:solidFill>
                <a:latin typeface="Consolas" panose="020B0609020204030204" pitchFamily="49" charset="0"/>
                <a:cs typeface="Times New Roman" panose="02020603050405020304" pitchFamily="18" charset="0"/>
              </a:rPr>
              <a:t>abcde</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onsolas" panose="020B0609020204030204" pitchFamily="49" charset="0"/>
              <a:cs typeface="Times New Roman" panose="02020603050405020304" pitchFamily="18" charset="0"/>
            </a:endParaRPr>
          </a:p>
          <a:p>
            <a:pPr indent="266700" algn="just">
              <a:lnSpc>
                <a:spcPct val="150000"/>
              </a:lnSpc>
              <a:spcAft>
                <a:spcPts val="0"/>
              </a:spcAft>
            </a:pP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rgbClr val="000000"/>
                </a:solidFill>
                <a:latin typeface="Consolas" panose="020B0609020204030204" pitchFamily="49" charset="0"/>
                <a:cs typeface="Times New Roman" panose="02020603050405020304" pitchFamily="18" charset="0"/>
              </a:rPr>
              <a:t>(s, end=</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  </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rgbClr val="000000"/>
                </a:solidFill>
                <a:latin typeface="Consolas" panose="020B0609020204030204" pitchFamily="49" charset="0"/>
                <a:cs typeface="Times New Roman" panose="02020603050405020304" pitchFamily="18" charset="0"/>
              </a:rPr>
              <a:t>)</a:t>
            </a:r>
            <a:endParaRPr lang="zh-CN" altLang="zh-CN" sz="2400" kern="100" dirty="0">
              <a:latin typeface="Consolas" panose="020B0609020204030204" pitchFamily="49" charset="0"/>
              <a:cs typeface="Times New Roman" panose="02020603050405020304" pitchFamily="18" charset="0"/>
            </a:endParaRPr>
          </a:p>
          <a:p>
            <a:pPr algn="ctr"/>
            <a:endParaRPr lang="zh-CN" altLang="en-US" dirty="0"/>
          </a:p>
        </p:txBody>
      </p:sp>
      <p:sp>
        <p:nvSpPr>
          <p:cNvPr id="9" name="矩形 8">
            <a:extLst>
              <a:ext uri="{FF2B5EF4-FFF2-40B4-BE49-F238E27FC236}">
                <a16:creationId xmlns:a16="http://schemas.microsoft.com/office/drawing/2014/main" id="{D6CEFED9-7E4B-48AD-B05B-2239A8A896DD}"/>
              </a:ext>
            </a:extLst>
          </p:cNvPr>
          <p:cNvSpPr/>
          <p:nvPr/>
        </p:nvSpPr>
        <p:spPr>
          <a:xfrm>
            <a:off x="296387" y="4337895"/>
            <a:ext cx="11244060" cy="1689052"/>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循环的循环体</a:t>
            </a:r>
            <a:r>
              <a:rPr lang="en-US" altLang="zh-CN" sz="2400" kern="100" dirty="0">
                <a:latin typeface="+mn-ea"/>
                <a:cs typeface="Times New Roman" panose="02020603050405020304" pitchFamily="18" charset="0"/>
              </a:rPr>
              <a:t>print</a:t>
            </a:r>
            <a:r>
              <a:rPr lang="zh-CN" altLang="zh-CN" sz="2400" kern="100" dirty="0">
                <a:latin typeface="+mn-ea"/>
                <a:cs typeface="Times New Roman" panose="02020603050405020304" pitchFamily="18" charset="0"/>
              </a:rPr>
              <a:t>语句中，</a:t>
            </a:r>
            <a:r>
              <a:rPr lang="en-US" altLang="zh-CN" sz="2400" kern="100" dirty="0">
                <a:latin typeface="+mn-ea"/>
                <a:cs typeface="Times New Roman" panose="02020603050405020304" pitchFamily="18" charset="0"/>
              </a:rPr>
              <a:t>s</a:t>
            </a:r>
            <a:r>
              <a:rPr lang="zh-CN" altLang="zh-CN" sz="2400" kern="100" dirty="0">
                <a:latin typeface="+mn-ea"/>
                <a:cs typeface="Times New Roman" panose="02020603050405020304" pitchFamily="18" charset="0"/>
              </a:rPr>
              <a:t>作为变量，可以按顺序取到“</a:t>
            </a:r>
            <a:r>
              <a:rPr lang="en-US" altLang="zh-CN" sz="2400" kern="100" dirty="0" err="1">
                <a:latin typeface="+mn-ea"/>
                <a:cs typeface="Times New Roman" panose="02020603050405020304" pitchFamily="18" charset="0"/>
              </a:rPr>
              <a:t>abcde</a:t>
            </a:r>
            <a:r>
              <a:rPr lang="zh-CN" altLang="zh-CN" sz="2400" kern="100" dirty="0">
                <a:latin typeface="+mn-ea"/>
                <a:cs typeface="Times New Roman" panose="02020603050405020304" pitchFamily="18" charset="0"/>
              </a:rPr>
              <a:t>”中的每一个字符，反复执行语句“</a:t>
            </a:r>
            <a:r>
              <a:rPr lang="en-US" altLang="zh-CN" sz="2400" kern="100" dirty="0">
                <a:latin typeface="+mn-ea"/>
                <a:cs typeface="Times New Roman" panose="02020603050405020304" pitchFamily="18" charset="0"/>
              </a:rPr>
              <a:t>print(s, end="  ")</a:t>
            </a:r>
            <a:r>
              <a:rPr lang="zh-CN" altLang="zh-CN" sz="2400" kern="100" dirty="0">
                <a:latin typeface="+mn-ea"/>
                <a:cs typeface="Times New Roman" panose="02020603050405020304" pitchFamily="18" charset="0"/>
              </a:rPr>
              <a:t>”，就输出了每一个字符，并在每次表达式输出后以两个空格结束。</a:t>
            </a:r>
          </a:p>
        </p:txBody>
      </p:sp>
      <p:pic>
        <p:nvPicPr>
          <p:cNvPr id="10" name="图片 9">
            <a:extLst>
              <a:ext uri="{FF2B5EF4-FFF2-40B4-BE49-F238E27FC236}">
                <a16:creationId xmlns:a16="http://schemas.microsoft.com/office/drawing/2014/main" id="{7B279E06-854F-4455-9F49-4AC3B4B3D4B4}"/>
              </a:ext>
            </a:extLst>
          </p:cNvPr>
          <p:cNvPicPr>
            <a:picLocks noChangeAspect="1"/>
          </p:cNvPicPr>
          <p:nvPr/>
        </p:nvPicPr>
        <p:blipFill>
          <a:blip r:embed="rId3"/>
          <a:stretch>
            <a:fillRect/>
          </a:stretch>
        </p:blipFill>
        <p:spPr>
          <a:xfrm>
            <a:off x="6732932" y="3192117"/>
            <a:ext cx="2781300" cy="5334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6532463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3" name="图片 4">
            <a:extLst>
              <a:ext uri="{FF2B5EF4-FFF2-40B4-BE49-F238E27FC236}">
                <a16:creationId xmlns:a16="http://schemas.microsoft.com/office/drawing/2014/main" id="{68179C52-ABF7-43D6-AD4C-5776DACB37D6}"/>
              </a:ext>
            </a:extLst>
          </p:cNvPr>
          <p:cNvPicPr>
            <a:picLocks noChangeAspect="1" noChangeArrowheads="1"/>
          </p:cNvPicPr>
          <p:nvPr/>
        </p:nvPicPr>
        <p:blipFill>
          <a:blip r:embed="rId2"/>
          <a:srcRect/>
          <a:stretch>
            <a:fillRect/>
          </a:stretch>
        </p:blipFill>
        <p:spPr bwMode="auto">
          <a:xfrm>
            <a:off x="1579564" y="241300"/>
            <a:ext cx="1227137" cy="1231900"/>
          </a:xfrm>
          <a:prstGeom prst="rect">
            <a:avLst/>
          </a:prstGeom>
          <a:noFill/>
          <a:ln>
            <a:noFill/>
          </a:ln>
          <a:effectLst>
            <a:outerShdw blurRad="63500" dist="38100" dir="2700000" algn="ctr" rotWithShape="0">
              <a:srgbClr val="000000">
                <a:alpha val="7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
            <a:extLst>
              <a:ext uri="{FF2B5EF4-FFF2-40B4-BE49-F238E27FC236}">
                <a16:creationId xmlns:a16="http://schemas.microsoft.com/office/drawing/2014/main" id="{1B22F8D1-1640-4374-B148-13CF16F75EA7}"/>
              </a:ext>
            </a:extLst>
          </p:cNvPr>
          <p:cNvSpPr>
            <a:spLocks noChangeArrowheads="1"/>
          </p:cNvSpPr>
          <p:nvPr/>
        </p:nvSpPr>
        <p:spPr bwMode="auto">
          <a:xfrm>
            <a:off x="781968" y="1257309"/>
            <a:ext cx="9486314" cy="113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Arial" panose="020B0604020202020204" pitchFamily="34" charset="0"/>
              <a:buChar char="•"/>
              <a:defRPr/>
            </a:pPr>
            <a:r>
              <a:rPr lang="zh-CN" altLang="zh-CN" sz="2400" dirty="0">
                <a:solidFill>
                  <a:prstClr val="black"/>
                </a:solidFill>
                <a:latin typeface="微软雅黑" panose="020B0503020204020204" pitchFamily="34" charset="-122"/>
                <a:ea typeface="微软雅黑" panose="020B0503020204020204" pitchFamily="34" charset="-122"/>
              </a:rPr>
              <a:t>分支结构是程序</a:t>
            </a:r>
            <a:r>
              <a:rPr lang="zh-CN" altLang="zh-CN" sz="2400" dirty="0">
                <a:solidFill>
                  <a:srgbClr val="FF0000"/>
                </a:solidFill>
                <a:latin typeface="微软雅黑" panose="020B0503020204020204" pitchFamily="34" charset="-122"/>
                <a:ea typeface="微软雅黑" panose="020B0503020204020204" pitchFamily="34" charset="-122"/>
              </a:rPr>
              <a:t>根据条件判断结果</a:t>
            </a:r>
            <a:r>
              <a:rPr lang="zh-CN" altLang="zh-CN" sz="2400" dirty="0">
                <a:solidFill>
                  <a:prstClr val="black"/>
                </a:solidFill>
                <a:latin typeface="微软雅黑" panose="020B0503020204020204" pitchFamily="34" charset="-122"/>
                <a:ea typeface="微软雅黑" panose="020B0503020204020204" pitchFamily="34" charset="-122"/>
              </a:rPr>
              <a:t>而</a:t>
            </a:r>
            <a:r>
              <a:rPr lang="zh-CN" altLang="zh-CN" sz="2400" dirty="0">
                <a:solidFill>
                  <a:srgbClr val="FF0000"/>
                </a:solidFill>
                <a:latin typeface="微软雅黑" panose="020B0503020204020204" pitchFamily="34" charset="-122"/>
                <a:ea typeface="微软雅黑" panose="020B0503020204020204" pitchFamily="34" charset="-122"/>
              </a:rPr>
              <a:t>选择不同向前执行路径</a:t>
            </a:r>
            <a:r>
              <a:rPr lang="zh-CN" altLang="zh-CN" sz="2400" dirty="0">
                <a:solidFill>
                  <a:prstClr val="black"/>
                </a:solidFill>
                <a:latin typeface="微软雅黑" panose="020B0503020204020204" pitchFamily="34" charset="-122"/>
                <a:ea typeface="微软雅黑" panose="020B0503020204020204" pitchFamily="34" charset="-122"/>
              </a:rPr>
              <a:t>的一种运行</a:t>
            </a:r>
            <a:r>
              <a:rPr lang="zh-CN" altLang="zh-CN" sz="2400" dirty="0" smtClean="0">
                <a:solidFill>
                  <a:prstClr val="black"/>
                </a:solidFill>
                <a:latin typeface="微软雅黑" panose="020B0503020204020204" pitchFamily="34" charset="-122"/>
                <a:ea typeface="微软雅黑" panose="020B0503020204020204" pitchFamily="34" charset="-122"/>
              </a:rPr>
              <a:t>方式</a:t>
            </a:r>
            <a:r>
              <a:rPr lang="zh-CN" altLang="en-US" sz="2400" dirty="0">
                <a:solidFill>
                  <a:prstClr val="black"/>
                </a:solidFill>
                <a:latin typeface="微软雅黑" panose="020B0503020204020204" pitchFamily="34" charset="-122"/>
                <a:ea typeface="微软雅黑" panose="020B0503020204020204" pitchFamily="34" charset="-122"/>
              </a:rPr>
              <a:t>。</a:t>
            </a:r>
            <a:endParaRPr lang="en-US" altLang="en-US" sz="2400" dirty="0">
              <a:solidFill>
                <a:prstClr val="black"/>
              </a:solidFill>
              <a:latin typeface="微软雅黑" panose="020B0503020204020204" pitchFamily="34" charset="-122"/>
              <a:ea typeface="微软雅黑" panose="020B0503020204020204" pitchFamily="34" charset="-122"/>
            </a:endParaRPr>
          </a:p>
        </p:txBody>
      </p:sp>
      <p:pic>
        <p:nvPicPr>
          <p:cNvPr id="10245"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564" y="2927813"/>
            <a:ext cx="7547811" cy="3356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程序流程控制</a:t>
            </a:r>
          </a:p>
        </p:txBody>
      </p:sp>
      <p:grpSp>
        <p:nvGrpSpPr>
          <p:cNvPr id="7" name="组合 6">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8" name="椭圆 7">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9" name="椭圆 8">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10" name="直接连接符 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490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86375" y="749176"/>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zh-CN" sz="2400" kern="100" dirty="0">
                <a:latin typeface="+mn-ea"/>
                <a:cs typeface="Times New Roman" panose="02020603050405020304" pitchFamily="18" charset="0"/>
              </a:rPr>
              <a:t>统计英文句子中大写，小写和数字各有多少个？</a:t>
            </a:r>
            <a:endParaRPr lang="en-US" altLang="zh-CN" sz="2400" kern="100" dirty="0">
              <a:latin typeface="+mn-ea"/>
              <a:cs typeface="Times New Roman" panose="02020603050405020304" pitchFamily="18" charset="0"/>
            </a:endParaRPr>
          </a:p>
        </p:txBody>
      </p:sp>
      <p:sp>
        <p:nvSpPr>
          <p:cNvPr id="8" name="矩形 7">
            <a:extLst>
              <a:ext uri="{FF2B5EF4-FFF2-40B4-BE49-F238E27FC236}">
                <a16:creationId xmlns:a16="http://schemas.microsoft.com/office/drawing/2014/main" id="{3CC20765-75CB-4E56-9DD6-52F123D11D7D}"/>
              </a:ext>
            </a:extLst>
          </p:cNvPr>
          <p:cNvSpPr/>
          <p:nvPr/>
        </p:nvSpPr>
        <p:spPr>
          <a:xfrm>
            <a:off x="530360" y="1510748"/>
            <a:ext cx="10465905" cy="4902630"/>
          </a:xfrm>
          <a:prstGeom prst="rect">
            <a:avLst/>
          </a:prstGeom>
          <a:ln/>
        </p:spPr>
        <p:style>
          <a:lnRef idx="2">
            <a:schemeClr val="accent1"/>
          </a:lnRef>
          <a:fillRef idx="1">
            <a:schemeClr val="lt1"/>
          </a:fillRef>
          <a:effectRef idx="0">
            <a:schemeClr val="accent1"/>
          </a:effectRef>
          <a:fontRef idx="minor">
            <a:schemeClr val="dk1"/>
          </a:fontRef>
        </p:style>
        <p:txBody>
          <a:bodyPr tIns="0" rIns="0" bIns="0" rtlCol="0" anchor="ctr"/>
          <a:lstStyle/>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str</a:t>
            </a:r>
            <a:r>
              <a:rPr lang="en-US" altLang="zh-CN" sz="2400" kern="100" dirty="0">
                <a:solidFill>
                  <a:schemeClr val="tx1"/>
                </a:solidFill>
                <a:latin typeface="Consolas" panose="020B0609020204030204" pitchFamily="49" charset="0"/>
                <a:cs typeface="Times New Roman" panose="02020603050405020304" pitchFamily="18" charset="0"/>
              </a:rPr>
              <a:t> = </a:t>
            </a:r>
            <a:r>
              <a:rPr lang="en-US" altLang="zh-CN" sz="2400" kern="100" dirty="0">
                <a:solidFill>
                  <a:srgbClr val="7030A0"/>
                </a:solidFill>
                <a:latin typeface="Consolas" panose="020B0609020204030204" pitchFamily="49" charset="0"/>
                <a:cs typeface="Times New Roman" panose="02020603050405020304" pitchFamily="18" charset="0"/>
              </a:rPr>
              <a:t>input</a:t>
            </a:r>
            <a:r>
              <a:rPr lang="en-US" altLang="zh-CN" sz="2400" kern="100" dirty="0" smtClean="0">
                <a:solidFill>
                  <a:schemeClr val="tx1"/>
                </a:solidFill>
                <a:latin typeface="Consolas" panose="020B0609020204030204" pitchFamily="49" charset="0"/>
                <a:cs typeface="Times New Roman" panose="02020603050405020304" pitchFamily="18" charset="0"/>
              </a:rPr>
              <a:t>(</a:t>
            </a:r>
            <a:r>
              <a:rPr lang="en-US" altLang="zh-CN" sz="2400" kern="100" dirty="0" smtClean="0">
                <a:solidFill>
                  <a:srgbClr val="00B050"/>
                </a:solidFill>
                <a:latin typeface="Consolas" panose="020B0609020204030204" pitchFamily="49" charset="0"/>
                <a:cs typeface="Times New Roman" panose="02020603050405020304" pitchFamily="18" charset="0"/>
              </a:rPr>
              <a:t>"</a:t>
            </a:r>
            <a:r>
              <a:rPr lang="zh-CN" altLang="en-US" sz="2400" kern="100" dirty="0" smtClean="0">
                <a:solidFill>
                  <a:srgbClr val="00B050"/>
                </a:solidFill>
                <a:latin typeface="Consolas" panose="020B0609020204030204" pitchFamily="49" charset="0"/>
                <a:cs typeface="Times New Roman" panose="02020603050405020304" pitchFamily="18" charset="0"/>
              </a:rPr>
              <a:t>请输入一句</a:t>
            </a:r>
            <a:r>
              <a:rPr lang="zh-CN" altLang="en-US" sz="2400" kern="100" dirty="0">
                <a:solidFill>
                  <a:srgbClr val="00B050"/>
                </a:solidFill>
                <a:latin typeface="Consolas" panose="020B0609020204030204" pitchFamily="49" charset="0"/>
                <a:cs typeface="Times New Roman" panose="02020603050405020304" pitchFamily="18" charset="0"/>
              </a:rPr>
              <a:t>英文：</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a:t>
            </a: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 = 0</a:t>
            </a: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count_lower</a:t>
            </a:r>
            <a:r>
              <a:rPr lang="en-US" altLang="zh-CN" sz="2400" kern="100" dirty="0">
                <a:solidFill>
                  <a:schemeClr val="tx1"/>
                </a:solidFill>
                <a:latin typeface="Consolas" panose="020B0609020204030204" pitchFamily="49" charset="0"/>
                <a:cs typeface="Times New Roman" panose="02020603050405020304" pitchFamily="18" charset="0"/>
              </a:rPr>
              <a:t> = 0</a:t>
            </a:r>
          </a:p>
          <a:p>
            <a:pPr indent="266700" algn="just">
              <a:lnSpc>
                <a:spcPts val="3400"/>
              </a:lnSpc>
              <a:spcAft>
                <a:spcPts val="0"/>
              </a:spcAft>
            </a:pPr>
            <a:r>
              <a:rPr lang="en-US" altLang="zh-CN" sz="2400" kern="100" dirty="0" err="1">
                <a:solidFill>
                  <a:schemeClr val="tx1"/>
                </a:solidFill>
                <a:latin typeface="Consolas" panose="020B0609020204030204" pitchFamily="49" charset="0"/>
                <a:cs typeface="Times New Roman" panose="02020603050405020304" pitchFamily="18" charset="0"/>
              </a:rPr>
              <a:t>count_digit</a:t>
            </a:r>
            <a:r>
              <a:rPr lang="en-US" altLang="zh-CN" sz="2400" kern="100" dirty="0">
                <a:solidFill>
                  <a:schemeClr val="tx1"/>
                </a:solidFill>
                <a:latin typeface="Consolas" panose="020B0609020204030204" pitchFamily="49" charset="0"/>
                <a:cs typeface="Times New Roman" panose="02020603050405020304" pitchFamily="18" charset="0"/>
              </a:rPr>
              <a:t> = 0</a:t>
            </a:r>
          </a:p>
          <a:p>
            <a:pPr indent="266700" algn="just">
              <a:lnSpc>
                <a:spcPts val="3400"/>
              </a:lnSpc>
              <a:spcAft>
                <a:spcPts val="0"/>
              </a:spcAft>
            </a:pPr>
            <a:r>
              <a:rPr lang="en-US" altLang="zh-CN" sz="2400" kern="100" dirty="0">
                <a:solidFill>
                  <a:srgbClr val="FF9900"/>
                </a:solidFill>
                <a:latin typeface="Consolas" panose="020B0609020204030204" pitchFamily="49" charset="0"/>
                <a:cs typeface="Times New Roman" panose="02020603050405020304" pitchFamily="18" charset="0"/>
              </a:rPr>
              <a:t>for</a:t>
            </a:r>
            <a:r>
              <a:rPr lang="en-US" altLang="zh-CN" sz="2400" kern="100" dirty="0">
                <a:solidFill>
                  <a:schemeClr val="tx1"/>
                </a:solidFill>
                <a:latin typeface="Consolas" panose="020B0609020204030204" pitchFamily="49" charset="0"/>
                <a:cs typeface="Times New Roman" panose="02020603050405020304" pitchFamily="18" charset="0"/>
              </a:rPr>
              <a:t> s </a:t>
            </a:r>
            <a:r>
              <a:rPr lang="en-US" altLang="zh-CN" sz="2400" kern="100" dirty="0">
                <a:solidFill>
                  <a:srgbClr val="FF9900"/>
                </a:solidFill>
                <a:latin typeface="Consolas" panose="020B0609020204030204" pitchFamily="49" charset="0"/>
                <a:cs typeface="Times New Roman" panose="02020603050405020304" pitchFamily="18" charset="0"/>
              </a:rPr>
              <a:t>in</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7030A0"/>
                </a:solidFill>
                <a:latin typeface="Consolas" panose="020B0609020204030204" pitchFamily="49" charset="0"/>
                <a:cs typeface="Times New Roman" panose="02020603050405020304" pitchFamily="18" charset="0"/>
              </a:rPr>
              <a:t>str</a:t>
            </a:r>
            <a:r>
              <a:rPr lang="en-US" altLang="zh-CN" sz="2400" kern="100" dirty="0">
                <a:solidFill>
                  <a:schemeClr val="tx1"/>
                </a:solidFill>
                <a:latin typeface="Consolas" panose="020B0609020204030204" pitchFamily="49" charset="0"/>
                <a:cs typeface="Times New Roman" panose="02020603050405020304" pitchFamily="18" charset="0"/>
              </a:rPr>
              <a:t>:</a:t>
            </a: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s.isupper</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 = </a:t>
            </a:r>
            <a:r>
              <a:rPr lang="en-US" altLang="zh-CN" sz="2400" kern="100" dirty="0" err="1">
                <a:solidFill>
                  <a:schemeClr val="tx1"/>
                </a:solidFill>
                <a:latin typeface="Consolas" panose="020B0609020204030204" pitchFamily="49" charset="0"/>
                <a:cs typeface="Times New Roman" panose="02020603050405020304" pitchFamily="18" charset="0"/>
              </a:rPr>
              <a:t>count_upper+1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s.islower</a:t>
            </a:r>
            <a:r>
              <a:rPr lang="en-US" altLang="zh-CN" sz="2400" kern="100" dirty="0">
                <a:solidFill>
                  <a:schemeClr val="tx1"/>
                </a:solidFill>
                <a:latin typeface="Consolas" panose="020B0609020204030204" pitchFamily="49" charset="0"/>
                <a:cs typeface="Times New Roman" panose="02020603050405020304" pitchFamily="18" charset="0"/>
              </a:rPr>
              <a:t>():  count_lower = </a:t>
            </a:r>
            <a:r>
              <a:rPr lang="en-US" altLang="zh-CN" sz="2400" kern="100" dirty="0" err="1">
                <a:solidFill>
                  <a:schemeClr val="tx1"/>
                </a:solidFill>
                <a:latin typeface="Consolas" panose="020B0609020204030204" pitchFamily="49" charset="0"/>
                <a:cs typeface="Times New Roman" panose="02020603050405020304" pitchFamily="18" charset="0"/>
              </a:rPr>
              <a:t>count_lower+1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a:solidFill>
                  <a:srgbClr val="FF9900"/>
                </a:solidFill>
                <a:latin typeface="Consolas" panose="020B0609020204030204" pitchFamily="49" charset="0"/>
                <a:cs typeface="Times New Roman" panose="02020603050405020304" pitchFamily="18" charset="0"/>
              </a:rPr>
              <a:t>if</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s.isdigit</a:t>
            </a:r>
            <a:r>
              <a:rPr lang="en-US" altLang="zh-CN" sz="2400" kern="100" dirty="0">
                <a:solidFill>
                  <a:schemeClr val="tx1"/>
                </a:solidFill>
                <a:latin typeface="Consolas" panose="020B0609020204030204" pitchFamily="49" charset="0"/>
                <a:cs typeface="Times New Roman" panose="02020603050405020304" pitchFamily="18" charset="0"/>
              </a:rPr>
              <a:t>():  count_digit = </a:t>
            </a:r>
            <a:r>
              <a:rPr lang="en-US" altLang="zh-CN" sz="2400" kern="100" dirty="0" err="1">
                <a:solidFill>
                  <a:schemeClr val="tx1"/>
                </a:solidFill>
                <a:latin typeface="Consolas" panose="020B0609020204030204" pitchFamily="49" charset="0"/>
                <a:cs typeface="Times New Roman" panose="02020603050405020304" pitchFamily="18" charset="0"/>
              </a:rPr>
              <a:t>count_digit+1</a:t>
            </a:r>
            <a:endParaRPr lang="en-US" altLang="zh-CN" sz="2400" kern="100" dirty="0">
              <a:solidFill>
                <a:schemeClr val="tx1"/>
              </a:solidFill>
              <a:latin typeface="Consolas" panose="020B0609020204030204" pitchFamily="49" charset="0"/>
              <a:cs typeface="Times New Roman" panose="02020603050405020304" pitchFamily="18" charset="0"/>
            </a:endParaRP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大写字符：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a:t>
            </a:r>
            <a:r>
              <a:rPr lang="en-US" altLang="zh-CN" sz="2400" kern="100" dirty="0" err="1">
                <a:solidFill>
                  <a:schemeClr val="tx1"/>
                </a:solidFill>
                <a:latin typeface="Consolas" panose="020B0609020204030204" pitchFamily="49" charset="0"/>
                <a:cs typeface="Times New Roman" panose="02020603050405020304" pitchFamily="18" charset="0"/>
              </a:rPr>
              <a:t>count_upper</a:t>
            </a:r>
            <a:r>
              <a:rPr lang="en-US" altLang="zh-CN" sz="2400" kern="100" dirty="0">
                <a:solidFill>
                  <a:schemeClr val="tx1"/>
                </a:solidFill>
                <a:latin typeface="Consolas" panose="020B0609020204030204" pitchFamily="49" charset="0"/>
                <a:cs typeface="Times New Roman" panose="02020603050405020304" pitchFamily="18" charset="0"/>
              </a:rPr>
              <a:t>)</a:t>
            </a: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小写字符：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count_lower)</a:t>
            </a:r>
          </a:p>
          <a:p>
            <a:pPr indent="266700" algn="just">
              <a:lnSpc>
                <a:spcPts val="3400"/>
              </a:lnSpc>
              <a:spcAft>
                <a:spcPts val="0"/>
              </a:spcAft>
            </a:pPr>
            <a:r>
              <a:rPr lang="en-US" altLang="zh-CN" sz="2400" kern="100" dirty="0">
                <a:solidFill>
                  <a:srgbClr val="7030A0"/>
                </a:solidFill>
                <a:latin typeface="Consolas" panose="020B0609020204030204" pitchFamily="49" charset="0"/>
                <a:cs typeface="Times New Roman" panose="02020603050405020304" pitchFamily="18" charset="0"/>
              </a:rPr>
              <a:t>print</a:t>
            </a:r>
            <a:r>
              <a:rPr lang="en-US" altLang="zh-CN" sz="2400" kern="100" dirty="0">
                <a:solidFill>
                  <a:schemeClr val="tx1"/>
                </a:solidFill>
                <a:latin typeface="Consolas" panose="020B0609020204030204" pitchFamily="49" charset="0"/>
                <a:cs typeface="Times New Roman" panose="02020603050405020304" pitchFamily="18" charset="0"/>
              </a:rPr>
              <a:t>(</a:t>
            </a:r>
            <a:r>
              <a:rPr lang="en-US" altLang="zh-CN" sz="2400" kern="100" dirty="0">
                <a:solidFill>
                  <a:srgbClr val="00B050"/>
                </a:solidFill>
                <a:latin typeface="Consolas" panose="020B0609020204030204" pitchFamily="49" charset="0"/>
                <a:cs typeface="Times New Roman" panose="02020603050405020304" pitchFamily="18" charset="0"/>
              </a:rPr>
              <a:t>"</a:t>
            </a:r>
            <a:r>
              <a:rPr lang="zh-CN" altLang="en-US" sz="2400" kern="100" dirty="0">
                <a:solidFill>
                  <a:srgbClr val="00B050"/>
                </a:solidFill>
                <a:latin typeface="Consolas" panose="020B0609020204030204" pitchFamily="49" charset="0"/>
                <a:cs typeface="Times New Roman" panose="02020603050405020304" pitchFamily="18" charset="0"/>
              </a:rPr>
              <a:t>数字字符：</a:t>
            </a:r>
            <a:r>
              <a:rPr lang="en-US" altLang="zh-CN" sz="2400" kern="100" dirty="0">
                <a:solidFill>
                  <a:srgbClr val="00B050"/>
                </a:solidFill>
                <a:latin typeface="Consolas" panose="020B0609020204030204" pitchFamily="49" charset="0"/>
                <a:cs typeface="Times New Roman" panose="02020603050405020304" pitchFamily="18" charset="0"/>
              </a:rPr>
              <a:t>"</a:t>
            </a:r>
            <a:r>
              <a:rPr lang="en-US" altLang="zh-CN" sz="2400" kern="100" dirty="0">
                <a:solidFill>
                  <a:schemeClr val="tx1"/>
                </a:solidFill>
                <a:latin typeface="Consolas" panose="020B0609020204030204" pitchFamily="49" charset="0"/>
                <a:cs typeface="Times New Roman" panose="02020603050405020304" pitchFamily="18" charset="0"/>
              </a:rPr>
              <a:t>, count_digit)</a:t>
            </a:r>
            <a:endParaRPr lang="zh-CN" altLang="en-US" dirty="0">
              <a:solidFill>
                <a:schemeClr val="tx1"/>
              </a:solidFill>
            </a:endParaRPr>
          </a:p>
        </p:txBody>
      </p:sp>
      <p:sp>
        <p:nvSpPr>
          <p:cNvPr id="2" name="矩形 1">
            <a:extLst>
              <a:ext uri="{FF2B5EF4-FFF2-40B4-BE49-F238E27FC236}">
                <a16:creationId xmlns:a16="http://schemas.microsoft.com/office/drawing/2014/main" id="{F6FCF9E6-5D8D-4229-9B32-44245AE90909}"/>
              </a:ext>
            </a:extLst>
          </p:cNvPr>
          <p:cNvSpPr/>
          <p:nvPr/>
        </p:nvSpPr>
        <p:spPr>
          <a:xfrm>
            <a:off x="776097" y="3309730"/>
            <a:ext cx="2652903" cy="437322"/>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4037989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8831DE8-6042-4FA7-A588-04A9B247D75B}"/>
              </a:ext>
            </a:extLst>
          </p:cNvPr>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a:extLst>
              <a:ext uri="{FF2B5EF4-FFF2-40B4-BE49-F238E27FC236}">
                <a16:creationId xmlns:a16="http://schemas.microsoft.com/office/drawing/2014/main" id="{C60D02A1-FD4F-4E89-AD58-AFD7CCAB0737}"/>
              </a:ext>
            </a:extLst>
          </p:cNvPr>
          <p:cNvSpPr/>
          <p:nvPr/>
        </p:nvSpPr>
        <p:spPr>
          <a:xfrm>
            <a:off x="170320" y="1444685"/>
            <a:ext cx="11761707" cy="1754326"/>
          </a:xfrm>
          <a:prstGeom prst="rect">
            <a:avLst/>
          </a:prstGeom>
        </p:spPr>
        <p:txBody>
          <a:bodyPr wrap="square">
            <a:spAutoFit/>
          </a:bodyPr>
          <a:lstStyle/>
          <a:p>
            <a:pPr indent="266700" algn="just">
              <a:lnSpc>
                <a:spcPct val="150000"/>
              </a:lnSpc>
              <a:spcAft>
                <a:spcPts val="0"/>
              </a:spcAft>
            </a:pPr>
            <a:r>
              <a:rPr lang="en-US" altLang="zh-CN" sz="2400" kern="100" dirty="0" smtClean="0">
                <a:latin typeface="+mn-ea"/>
                <a:cs typeface="Times New Roman" panose="02020603050405020304" pitchFamily="18" charset="0"/>
              </a:rPr>
              <a:t>2</a:t>
            </a:r>
            <a:r>
              <a:rPr lang="zh-CN" altLang="en-US" sz="2400" kern="100" dirty="0" smtClean="0">
                <a:latin typeface="+mn-ea"/>
                <a:cs typeface="Times New Roman" panose="02020603050405020304" pitchFamily="18" charset="0"/>
              </a:rPr>
              <a:t>、</a:t>
            </a:r>
            <a:r>
              <a:rPr lang="en-US" altLang="zh-CN" sz="2400" kern="100" dirty="0" smtClean="0">
                <a:latin typeface="+mn-ea"/>
                <a:cs typeface="Times New Roman" panose="02020603050405020304" pitchFamily="18" charset="0"/>
              </a:rPr>
              <a:t>range</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函数生成迭代序列</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1BAF9EC-77DA-4B4D-99FD-3FE2AEF5CEF3}"/>
                  </a:ext>
                </a:extLst>
              </p:cNvPr>
              <p:cNvSpPr/>
              <p:nvPr/>
            </p:nvSpPr>
            <p:spPr>
              <a:xfrm>
                <a:off x="530360" y="3289853"/>
                <a:ext cx="10654611"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gn="just">
                  <a:lnSpc>
                    <a:spcPct val="150000"/>
                  </a:lnSpc>
                  <a:spcAft>
                    <a:spcPts val="0"/>
                  </a:spcAft>
                </a:pPr>
                <a:r>
                  <a:rPr lang="en-US" altLang="zh-CN" sz="2400" b="1" kern="100" dirty="0">
                    <a:latin typeface="+mn-ea"/>
                    <a:cs typeface="Times New Roman" panose="02020603050405020304" pitchFamily="18" charset="0"/>
                  </a:rPr>
                  <a:t>range(n)</a:t>
                </a:r>
                <a:r>
                  <a:rPr lang="zh-CN" altLang="zh-CN" sz="2400" b="1" kern="100" dirty="0">
                    <a:latin typeface="+mn-ea"/>
                    <a:cs typeface="Times New Roman" panose="02020603050405020304" pitchFamily="18" charset="0"/>
                  </a:rPr>
                  <a:t>：</a:t>
                </a:r>
                <a:endParaRPr lang="en-US" altLang="zh-CN" sz="2400" b="1" kern="100" dirty="0">
                  <a:latin typeface="+mn-ea"/>
                  <a:cs typeface="Times New Roman" panose="02020603050405020304" pitchFamily="18" charset="0"/>
                </a:endParaRPr>
              </a:p>
              <a:p>
                <a:pPr lvl="0" algn="just">
                  <a:lnSpc>
                    <a:spcPct val="150000"/>
                  </a:lnSpc>
                  <a:spcAft>
                    <a:spcPts val="0"/>
                  </a:spcAft>
                </a:pPr>
                <a:r>
                  <a:rPr lang="zh-CN" altLang="zh-CN" sz="2400" kern="100" dirty="0">
                    <a:latin typeface="+mn-ea"/>
                    <a:cs typeface="Times New Roman" panose="02020603050405020304" pitchFamily="18" charset="0"/>
                  </a:rPr>
                  <a:t>得到的迭代序列为：</a:t>
                </a:r>
                <a14:m>
                  <m:oMath xmlns:m="http://schemas.openxmlformats.org/officeDocument/2006/math">
                    <m:r>
                      <a:rPr lang="en-US" altLang="zh-CN" sz="2400" i="1" kern="100" smtClean="0">
                        <a:solidFill>
                          <a:srgbClr val="FF0000"/>
                        </a:solidFill>
                        <a:latin typeface="Cambria Math"/>
                        <a:cs typeface="Times New Roman" panose="02020603050405020304" pitchFamily="18" charset="0"/>
                      </a:rPr>
                      <m:t>0</m:t>
                    </m:r>
                    <m:r>
                      <a:rPr lang="zh-CN" altLang="zh-CN" sz="2400" i="1" kern="100">
                        <a:latin typeface="Cambria Math"/>
                        <a:cs typeface="Times New Roman" panose="02020603050405020304" pitchFamily="18" charset="0"/>
                      </a:rPr>
                      <m:t>，</m:t>
                    </m:r>
                    <m:r>
                      <a:rPr lang="en-US" altLang="zh-CN" sz="2400" i="1" kern="100">
                        <a:latin typeface="Cambria Math"/>
                        <a:cs typeface="Times New Roman" panose="02020603050405020304" pitchFamily="18" charset="0"/>
                      </a:rPr>
                      <m:t>1</m:t>
                    </m:r>
                    <m:r>
                      <a:rPr lang="zh-CN" altLang="zh-CN" sz="2400" i="1" kern="100">
                        <a:latin typeface="Cambria Math"/>
                        <a:cs typeface="Times New Roman" panose="02020603050405020304" pitchFamily="18" charset="0"/>
                      </a:rPr>
                      <m:t>，</m:t>
                    </m:r>
                    <m:r>
                      <a:rPr lang="en-US" altLang="zh-CN" sz="2400" i="1" kern="100">
                        <a:latin typeface="Cambria Math"/>
                        <a:cs typeface="Times New Roman" panose="02020603050405020304" pitchFamily="18" charset="0"/>
                      </a:rPr>
                      <m:t>2</m:t>
                    </m:r>
                    <m:r>
                      <a:rPr lang="zh-CN" altLang="zh-CN" sz="2400" i="1" kern="100">
                        <a:latin typeface="Cambria Math"/>
                        <a:cs typeface="Times New Roman" panose="02020603050405020304" pitchFamily="18" charset="0"/>
                      </a:rPr>
                      <m:t>，</m:t>
                    </m:r>
                    <m:r>
                      <a:rPr lang="en-US" altLang="zh-CN" sz="2400" i="1" kern="100">
                        <a:latin typeface="Cambria Math"/>
                        <a:cs typeface="Times New Roman" panose="02020603050405020304" pitchFamily="18" charset="0"/>
                      </a:rPr>
                      <m:t>3</m:t>
                    </m:r>
                    <m:r>
                      <a:rPr lang="zh-CN" altLang="zh-CN" sz="2400" i="1" kern="100">
                        <a:latin typeface="Cambria Math"/>
                        <a:cs typeface="Times New Roman" panose="02020603050405020304" pitchFamily="18" charset="0"/>
                      </a:rPr>
                      <m:t>，</m:t>
                    </m:r>
                    <m:r>
                      <a:rPr lang="en-US" altLang="zh-CN" sz="2400" i="1" kern="100">
                        <a:latin typeface="Cambria Math"/>
                        <a:cs typeface="Times New Roman" panose="02020603050405020304" pitchFamily="18" charset="0"/>
                      </a:rPr>
                      <m:t>⋯⋯</m:t>
                    </m:r>
                    <m:r>
                      <a:rPr lang="zh-CN" altLang="zh-CN" sz="2400" i="1" kern="100">
                        <a:latin typeface="Cambria Math"/>
                        <a:cs typeface="Times New Roman" panose="02020603050405020304" pitchFamily="18" charset="0"/>
                      </a:rPr>
                      <m:t>，</m:t>
                    </m:r>
                    <m:r>
                      <a:rPr lang="en-US" altLang="zh-CN" sz="2400" i="1" kern="100" smtClean="0">
                        <a:solidFill>
                          <a:srgbClr val="FF0000"/>
                        </a:solidFill>
                        <a:latin typeface="Cambria Math"/>
                        <a:cs typeface="Times New Roman" panose="02020603050405020304" pitchFamily="18" charset="0"/>
                      </a:rPr>
                      <m:t>𝑛</m:t>
                    </m:r>
                    <m:r>
                      <a:rPr lang="zh-CN" altLang="en-US" sz="2400" i="1" kern="100">
                        <a:solidFill>
                          <a:srgbClr val="FF0000"/>
                        </a:solidFill>
                        <a:latin typeface="Cambria Math"/>
                        <a:cs typeface="微软雅黑" panose="020B0503020204020204" pitchFamily="34" charset="-122"/>
                      </a:rPr>
                      <m:t>−</m:t>
                    </m:r>
                    <m:r>
                      <a:rPr lang="en-US" altLang="zh-CN" sz="2400" i="1" kern="100">
                        <a:solidFill>
                          <a:srgbClr val="FF0000"/>
                        </a:solidFill>
                        <a:latin typeface="Cambria Math"/>
                        <a:cs typeface="Times New Roman" panose="02020603050405020304" pitchFamily="18" charset="0"/>
                      </a:rPr>
                      <m:t>1</m:t>
                    </m:r>
                  </m:oMath>
                </a14:m>
                <a:r>
                  <a:rPr lang="zh-CN" altLang="zh-CN" sz="2400" kern="100" dirty="0">
                    <a:latin typeface="+mn-ea"/>
                    <a:cs typeface="Times New Roman" panose="02020603050405020304" pitchFamily="18" charset="0"/>
                  </a:rPr>
                  <a:t>。例如：</a:t>
                </a:r>
                <a:r>
                  <a:rPr lang="en-US" altLang="zh-CN" sz="2400" kern="100" dirty="0">
                    <a:latin typeface="+mn-ea"/>
                    <a:cs typeface="Times New Roman" panose="02020603050405020304" pitchFamily="18" charset="0"/>
                  </a:rPr>
                  <a:t>range(100)</a:t>
                </a:r>
                <a:r>
                  <a:rPr lang="zh-CN" altLang="zh-CN" sz="2400" kern="100" dirty="0">
                    <a:latin typeface="+mn-ea"/>
                    <a:cs typeface="Times New Roman" panose="02020603050405020304" pitchFamily="18" charset="0"/>
                  </a:rPr>
                  <a:t>表示序列</a:t>
                </a:r>
                <a14:m>
                  <m:oMath xmlns:m="http://schemas.openxmlformats.org/officeDocument/2006/math">
                    <m:r>
                      <a:rPr lang="en-US" altLang="zh-CN" sz="2400" i="1" kern="100">
                        <a:latin typeface="Cambria Math"/>
                        <a:cs typeface="Times New Roman" panose="02020603050405020304" pitchFamily="18" charset="0"/>
                      </a:rPr>
                      <m:t>0</m:t>
                    </m:r>
                    <m:r>
                      <a:rPr lang="zh-CN" altLang="zh-CN" sz="2400" i="1" kern="100">
                        <a:latin typeface="Cambria Math"/>
                        <a:cs typeface="Times New Roman" panose="02020603050405020304" pitchFamily="18" charset="0"/>
                      </a:rPr>
                      <m:t>，</m:t>
                    </m:r>
                    <m:r>
                      <a:rPr lang="en-US" altLang="zh-CN" sz="2400" i="1" kern="100">
                        <a:latin typeface="Cambria Math"/>
                        <a:cs typeface="Times New Roman" panose="02020603050405020304" pitchFamily="18" charset="0"/>
                      </a:rPr>
                      <m:t>1</m:t>
                    </m:r>
                    <m:r>
                      <a:rPr lang="zh-CN" altLang="zh-CN" sz="2400" i="1" kern="100">
                        <a:latin typeface="Cambria Math"/>
                        <a:cs typeface="Times New Roman" panose="02020603050405020304" pitchFamily="18" charset="0"/>
                      </a:rPr>
                      <m:t>，</m:t>
                    </m:r>
                    <m:r>
                      <a:rPr lang="en-US" altLang="zh-CN" sz="2400" i="1" kern="100">
                        <a:latin typeface="Cambria Math"/>
                        <a:cs typeface="Times New Roman" panose="02020603050405020304" pitchFamily="18" charset="0"/>
                      </a:rPr>
                      <m:t>2</m:t>
                    </m:r>
                    <m:r>
                      <a:rPr lang="zh-CN" altLang="zh-CN" sz="2400" i="1" kern="100">
                        <a:latin typeface="Cambria Math"/>
                        <a:cs typeface="Times New Roman" panose="02020603050405020304" pitchFamily="18" charset="0"/>
                      </a:rPr>
                      <m:t>，</m:t>
                    </m:r>
                    <m:r>
                      <a:rPr lang="en-US" altLang="zh-CN" sz="2400" i="1" kern="100">
                        <a:latin typeface="Cambria Math"/>
                        <a:cs typeface="Times New Roman" panose="02020603050405020304" pitchFamily="18" charset="0"/>
                      </a:rPr>
                      <m:t>3</m:t>
                    </m:r>
                    <m:r>
                      <a:rPr lang="zh-CN" altLang="zh-CN" sz="2400" i="1" kern="100">
                        <a:latin typeface="Cambria Math"/>
                        <a:cs typeface="Times New Roman" panose="02020603050405020304" pitchFamily="18" charset="0"/>
                      </a:rPr>
                      <m:t>，</m:t>
                    </m:r>
                    <m:r>
                      <a:rPr lang="en-US" altLang="zh-CN" sz="2400" i="1" kern="100">
                        <a:latin typeface="Cambria Math"/>
                        <a:cs typeface="Times New Roman" panose="02020603050405020304" pitchFamily="18" charset="0"/>
                      </a:rPr>
                      <m:t>⋯⋯</m:t>
                    </m:r>
                    <m:r>
                      <a:rPr lang="zh-CN" altLang="zh-CN" sz="2400" i="1" kern="100">
                        <a:latin typeface="Cambria Math"/>
                        <a:cs typeface="Times New Roman" panose="02020603050405020304" pitchFamily="18" charset="0"/>
                      </a:rPr>
                      <m:t>，</m:t>
                    </m:r>
                    <m:r>
                      <a:rPr lang="en-US" altLang="zh-CN" sz="2400" i="1" kern="100">
                        <a:latin typeface="Cambria Math"/>
                        <a:cs typeface="Times New Roman" panose="02020603050405020304" pitchFamily="18" charset="0"/>
                      </a:rPr>
                      <m:t>99</m:t>
                    </m:r>
                  </m:oMath>
                </a14:m>
                <a:r>
                  <a:rPr lang="zh-CN" altLang="zh-CN" sz="2400" kern="100" dirty="0">
                    <a:latin typeface="+mn-ea"/>
                    <a:cs typeface="Times New Roman" panose="02020603050405020304" pitchFamily="18" charset="0"/>
                  </a:rPr>
                  <a:t>。当</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小于等于</a:t>
                </a:r>
                <a:r>
                  <a:rPr lang="en-US" altLang="zh-CN" sz="2400" kern="100" dirty="0">
                    <a:latin typeface="+mn-ea"/>
                    <a:cs typeface="Times New Roman" panose="02020603050405020304" pitchFamily="18" charset="0"/>
                  </a:rPr>
                  <a:t>0</a:t>
                </a:r>
                <a:r>
                  <a:rPr lang="zh-CN" altLang="zh-CN" sz="2400" kern="100" dirty="0">
                    <a:latin typeface="+mn-ea"/>
                    <a:cs typeface="Times New Roman" panose="02020603050405020304" pitchFamily="18" charset="0"/>
                  </a:rPr>
                  <a:t>的时候序列为空。</a:t>
                </a:r>
              </a:p>
            </p:txBody>
          </p:sp>
        </mc:Choice>
        <mc:Fallback xmlns="">
          <p:sp>
            <p:nvSpPr>
              <p:cNvPr id="2" name="矩形 1">
                <a:extLst>
                  <a:ext uri="{FF2B5EF4-FFF2-40B4-BE49-F238E27FC236}">
                    <a16:creationId xmlns:a16="http://schemas.microsoft.com/office/drawing/2014/main" id="{21BAF9EC-77DA-4B4D-99FD-3FE2AEF5CEF3}"/>
                  </a:ext>
                </a:extLst>
              </p:cNvPr>
              <p:cNvSpPr>
                <a:spLocks noRot="1" noChangeAspect="1" noMove="1" noResize="1" noEditPoints="1" noAdjustHandles="1" noChangeArrowheads="1" noChangeShapeType="1" noTextEdit="1"/>
              </p:cNvSpPr>
              <p:nvPr/>
            </p:nvSpPr>
            <p:spPr>
              <a:xfrm>
                <a:off x="530360" y="3289853"/>
                <a:ext cx="10654611" cy="1689052"/>
              </a:xfrm>
              <a:prstGeom prst="rect">
                <a:avLst/>
              </a:prstGeom>
              <a:blipFill>
                <a:blip r:embed="rId3"/>
                <a:stretch>
                  <a:fillRect l="-742" r="-799" b="-676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E2F3211-4B49-413C-A179-EBE7364BF268}"/>
              </a:ext>
            </a:extLst>
          </p:cNvPr>
          <p:cNvPicPr>
            <a:picLocks noChangeAspect="1"/>
          </p:cNvPicPr>
          <p:nvPr/>
        </p:nvPicPr>
        <p:blipFill>
          <a:blip r:embed="rId4"/>
          <a:stretch>
            <a:fillRect/>
          </a:stretch>
        </p:blipFill>
        <p:spPr>
          <a:xfrm>
            <a:off x="530360" y="5256389"/>
            <a:ext cx="4219575" cy="923925"/>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3E165E2E-F638-442B-A212-CBA923B2A614}"/>
              </a:ext>
            </a:extLst>
          </p:cNvPr>
          <p:cNvPicPr>
            <a:picLocks noChangeAspect="1"/>
          </p:cNvPicPr>
          <p:nvPr/>
        </p:nvPicPr>
        <p:blipFill rotWithShape="1">
          <a:blip r:embed="rId5"/>
          <a:srcRect t="5292" b="-1"/>
          <a:stretch/>
        </p:blipFill>
        <p:spPr>
          <a:xfrm>
            <a:off x="5394464" y="5256389"/>
            <a:ext cx="5676900" cy="55027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969693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8831DE8-6042-4FA7-A588-04A9B247D75B}"/>
              </a:ext>
            </a:extLst>
          </p:cNvPr>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a:extLst>
              <a:ext uri="{FF2B5EF4-FFF2-40B4-BE49-F238E27FC236}">
                <a16:creationId xmlns:a16="http://schemas.microsoft.com/office/drawing/2014/main" id="{C60D02A1-FD4F-4E89-AD58-AFD7CCAB0737}"/>
              </a:ext>
            </a:extLst>
          </p:cNvPr>
          <p:cNvSpPr/>
          <p:nvPr/>
        </p:nvSpPr>
        <p:spPr>
          <a:xfrm>
            <a:off x="170320" y="1444685"/>
            <a:ext cx="11761707" cy="1754326"/>
          </a:xfrm>
          <a:prstGeom prst="rect">
            <a:avLst/>
          </a:prstGeom>
        </p:spPr>
        <p:txBody>
          <a:bodyPr wrap="square">
            <a:spAutoFit/>
          </a:bodyPr>
          <a:lstStyle/>
          <a:p>
            <a:pPr indent="266700" algn="just">
              <a:lnSpc>
                <a:spcPct val="150000"/>
              </a:lnSpc>
              <a:spcAft>
                <a:spcPts val="0"/>
              </a:spcAft>
            </a:pPr>
            <a:r>
              <a:rPr lang="en-US" altLang="zh-CN" sz="2400" kern="100" dirty="0" smtClean="0">
                <a:latin typeface="+mn-ea"/>
                <a:cs typeface="Times New Roman" panose="02020603050405020304" pitchFamily="18" charset="0"/>
              </a:rPr>
              <a:t>2</a:t>
            </a:r>
            <a:r>
              <a:rPr lang="zh-CN" altLang="en-US" sz="2400" kern="100" dirty="0" smtClean="0">
                <a:latin typeface="+mn-ea"/>
                <a:cs typeface="Times New Roman" panose="02020603050405020304" pitchFamily="18" charset="0"/>
              </a:rPr>
              <a:t>、</a:t>
            </a:r>
            <a:r>
              <a:rPr lang="en-US" altLang="zh-CN" sz="2400" kern="100" dirty="0" smtClean="0">
                <a:latin typeface="+mn-ea"/>
                <a:cs typeface="Times New Roman" panose="02020603050405020304" pitchFamily="18" charset="0"/>
              </a:rPr>
              <a:t>range</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函数生成迭代序列</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1BAF9EC-77DA-4B4D-99FD-3FE2AEF5CEF3}"/>
                  </a:ext>
                </a:extLst>
              </p:cNvPr>
              <p:cNvSpPr/>
              <p:nvPr/>
            </p:nvSpPr>
            <p:spPr>
              <a:xfrm>
                <a:off x="530360" y="3289853"/>
                <a:ext cx="10654611" cy="168905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nSpc>
                    <a:spcPct val="150000"/>
                  </a:lnSpc>
                </a:pPr>
                <a:r>
                  <a:rPr lang="en-US" altLang="zh-CN" sz="2400" b="1" dirty="0">
                    <a:latin typeface="+mn-ea"/>
                  </a:rPr>
                  <a:t>range(m, n)</a:t>
                </a:r>
                <a:r>
                  <a:rPr lang="zh-CN" altLang="zh-CN" sz="2400" b="1" dirty="0">
                    <a:latin typeface="+mn-ea"/>
                  </a:rPr>
                  <a:t>：</a:t>
                </a:r>
                <a:endParaRPr lang="en-US" altLang="zh-CN" sz="2400" b="1" dirty="0">
                  <a:latin typeface="+mn-ea"/>
                </a:endParaRPr>
              </a:p>
              <a:p>
                <a:pPr lvl="0">
                  <a:lnSpc>
                    <a:spcPct val="150000"/>
                  </a:lnSpc>
                </a:pPr>
                <a:r>
                  <a:rPr lang="zh-CN" altLang="zh-CN" sz="2400" dirty="0">
                    <a:latin typeface="+mn-ea"/>
                  </a:rPr>
                  <a:t>得到的迭代序列为：</a:t>
                </a:r>
                <a14:m>
                  <m:oMath xmlns:m="http://schemas.openxmlformats.org/officeDocument/2006/math">
                    <m:r>
                      <a:rPr lang="en-US" altLang="zh-CN" sz="2400" i="1" smtClean="0">
                        <a:solidFill>
                          <a:srgbClr val="FF0000"/>
                        </a:solidFill>
                        <a:latin typeface="Cambria Math"/>
                      </a:rPr>
                      <m:t>𝑚</m:t>
                    </m:r>
                    <m:r>
                      <a:rPr lang="zh-CN" altLang="zh-CN" sz="2400" i="1">
                        <a:latin typeface="Cambria Math"/>
                      </a:rPr>
                      <m:t>，</m:t>
                    </m:r>
                    <m:r>
                      <a:rPr lang="en-US" altLang="zh-CN" sz="2400" i="1">
                        <a:latin typeface="Cambria Math"/>
                      </a:rPr>
                      <m:t>𝑚</m:t>
                    </m:r>
                    <m:r>
                      <a:rPr lang="en-US" altLang="zh-CN" sz="2400" i="1">
                        <a:latin typeface="Cambria Math"/>
                      </a:rPr>
                      <m:t>+1,</m:t>
                    </m:r>
                    <m:r>
                      <a:rPr lang="en-US" altLang="zh-CN" sz="2400" i="1">
                        <a:latin typeface="Cambria Math"/>
                      </a:rPr>
                      <m:t>𝑚</m:t>
                    </m:r>
                    <m:r>
                      <a:rPr lang="en-US" altLang="zh-CN" sz="2400" i="1">
                        <a:latin typeface="Cambria Math"/>
                      </a:rPr>
                      <m:t>+2</m:t>
                    </m:r>
                    <m:r>
                      <a:rPr lang="zh-CN" altLang="zh-CN" sz="2400" i="1">
                        <a:latin typeface="Cambria Math"/>
                      </a:rPr>
                      <m:t>，</m:t>
                    </m:r>
                    <m:r>
                      <a:rPr lang="en-US" altLang="zh-CN" sz="2400" i="1">
                        <a:latin typeface="Cambria Math"/>
                      </a:rPr>
                      <m:t>⋯⋯</m:t>
                    </m:r>
                    <m:r>
                      <a:rPr lang="zh-CN" altLang="zh-CN" sz="2400" i="1">
                        <a:latin typeface="Cambria Math"/>
                      </a:rPr>
                      <m:t>，</m:t>
                    </m:r>
                    <m:r>
                      <a:rPr lang="en-US" altLang="zh-CN" sz="2400" i="1" smtClean="0">
                        <a:solidFill>
                          <a:srgbClr val="FF0000"/>
                        </a:solidFill>
                        <a:latin typeface="Cambria Math"/>
                      </a:rPr>
                      <m:t>𝑛</m:t>
                    </m:r>
                    <m:r>
                      <a:rPr lang="zh-CN" altLang="en-US" sz="2400" i="1">
                        <a:solidFill>
                          <a:srgbClr val="FF0000"/>
                        </a:solidFill>
                        <a:latin typeface="Cambria Math"/>
                      </a:rPr>
                      <m:t>−</m:t>
                    </m:r>
                    <m:r>
                      <a:rPr lang="en-US" altLang="zh-CN" sz="2400" i="1">
                        <a:solidFill>
                          <a:srgbClr val="FF0000"/>
                        </a:solidFill>
                        <a:latin typeface="Cambria Math"/>
                      </a:rPr>
                      <m:t>1</m:t>
                    </m:r>
                  </m:oMath>
                </a14:m>
                <a:r>
                  <a:rPr lang="zh-CN" altLang="zh-CN" sz="2400" dirty="0">
                    <a:latin typeface="+mn-ea"/>
                  </a:rPr>
                  <a:t>。例如：</a:t>
                </a:r>
                <a:r>
                  <a:rPr lang="en-US" altLang="zh-CN" sz="2400" dirty="0">
                    <a:latin typeface="+mn-ea"/>
                  </a:rPr>
                  <a:t>range(11,16)</a:t>
                </a:r>
                <a:r>
                  <a:rPr lang="zh-CN" altLang="zh-CN" sz="2400" dirty="0">
                    <a:latin typeface="+mn-ea"/>
                  </a:rPr>
                  <a:t>表示序列</a:t>
                </a:r>
                <a14:m>
                  <m:oMath xmlns:m="http://schemas.openxmlformats.org/officeDocument/2006/math">
                    <m:r>
                      <a:rPr lang="en-US" altLang="zh-CN" sz="2400" i="1">
                        <a:latin typeface="Cambria Math"/>
                      </a:rPr>
                      <m:t>11</m:t>
                    </m:r>
                    <m:r>
                      <a:rPr lang="zh-CN" altLang="zh-CN" sz="2400" i="1">
                        <a:latin typeface="Cambria Math"/>
                      </a:rPr>
                      <m:t>，</m:t>
                    </m:r>
                    <m:r>
                      <a:rPr lang="en-US" altLang="zh-CN" sz="2400" i="1">
                        <a:latin typeface="Cambria Math"/>
                      </a:rPr>
                      <m:t>12</m:t>
                    </m:r>
                    <m:r>
                      <a:rPr lang="zh-CN" altLang="zh-CN" sz="2400" i="1">
                        <a:latin typeface="Cambria Math"/>
                      </a:rPr>
                      <m:t>，</m:t>
                    </m:r>
                    <m:r>
                      <a:rPr lang="en-US" altLang="zh-CN" sz="2400" i="1">
                        <a:latin typeface="Cambria Math"/>
                      </a:rPr>
                      <m:t>13</m:t>
                    </m:r>
                    <m:r>
                      <a:rPr lang="zh-CN" altLang="zh-CN" sz="2400" i="1">
                        <a:latin typeface="Cambria Math"/>
                      </a:rPr>
                      <m:t>，</m:t>
                    </m:r>
                    <m:r>
                      <a:rPr lang="en-US" altLang="zh-CN" sz="2400" i="1">
                        <a:latin typeface="Cambria Math"/>
                      </a:rPr>
                      <m:t>14</m:t>
                    </m:r>
                    <m:r>
                      <a:rPr lang="zh-CN" altLang="zh-CN" sz="2400" i="1">
                        <a:latin typeface="Cambria Math"/>
                      </a:rPr>
                      <m:t>，</m:t>
                    </m:r>
                    <m:r>
                      <a:rPr lang="en-US" altLang="zh-CN" sz="2400" i="1">
                        <a:latin typeface="Cambria Math"/>
                      </a:rPr>
                      <m:t>15</m:t>
                    </m:r>
                  </m:oMath>
                </a14:m>
                <a:r>
                  <a:rPr lang="zh-CN" altLang="zh-CN" sz="2400" dirty="0">
                    <a:latin typeface="+mn-ea"/>
                  </a:rPr>
                  <a:t>。当</a:t>
                </a:r>
                <a:r>
                  <a:rPr lang="en-US" altLang="zh-CN" sz="2400" dirty="0">
                    <a:latin typeface="+mn-ea"/>
                  </a:rPr>
                  <a:t>m&gt;=n</a:t>
                </a:r>
                <a:r>
                  <a:rPr lang="zh-CN" altLang="zh-CN" sz="2400" dirty="0">
                    <a:latin typeface="+mn-ea"/>
                  </a:rPr>
                  <a:t>的时候序列为空。</a:t>
                </a:r>
              </a:p>
            </p:txBody>
          </p:sp>
        </mc:Choice>
        <mc:Fallback xmlns="">
          <p:sp>
            <p:nvSpPr>
              <p:cNvPr id="2" name="矩形 1">
                <a:extLst>
                  <a:ext uri="{FF2B5EF4-FFF2-40B4-BE49-F238E27FC236}">
                    <a16:creationId xmlns:a16="http://schemas.microsoft.com/office/drawing/2014/main" id="{21BAF9EC-77DA-4B4D-99FD-3FE2AEF5CEF3}"/>
                  </a:ext>
                </a:extLst>
              </p:cNvPr>
              <p:cNvSpPr>
                <a:spLocks noRot="1" noChangeAspect="1" noMove="1" noResize="1" noEditPoints="1" noAdjustHandles="1" noChangeArrowheads="1" noChangeShapeType="1" noTextEdit="1"/>
              </p:cNvSpPr>
              <p:nvPr/>
            </p:nvSpPr>
            <p:spPr>
              <a:xfrm>
                <a:off x="530360" y="3289853"/>
                <a:ext cx="10654611" cy="1689052"/>
              </a:xfrm>
              <a:prstGeom prst="rect">
                <a:avLst/>
              </a:prstGeom>
              <a:blipFill>
                <a:blip r:embed="rId3"/>
                <a:stretch>
                  <a:fillRect l="-742" b="-6762"/>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97D4323A-9495-46C0-9E1A-BF090315521F}"/>
              </a:ext>
            </a:extLst>
          </p:cNvPr>
          <p:cNvPicPr>
            <a:picLocks noChangeAspect="1"/>
          </p:cNvPicPr>
          <p:nvPr/>
        </p:nvPicPr>
        <p:blipFill>
          <a:blip r:embed="rId4"/>
          <a:stretch>
            <a:fillRect/>
          </a:stretch>
        </p:blipFill>
        <p:spPr>
          <a:xfrm>
            <a:off x="530360" y="5274196"/>
            <a:ext cx="4448175" cy="876300"/>
          </a:xfrm>
          <a:prstGeom prst="rect">
            <a:avLst/>
          </a:prstGeom>
          <a:ln>
            <a:solidFill>
              <a:schemeClr val="tx1"/>
            </a:solidFill>
          </a:ln>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B9BC1B05-376A-4141-938A-905C96B4725D}"/>
              </a:ext>
            </a:extLst>
          </p:cNvPr>
          <p:cNvPicPr>
            <a:picLocks noChangeAspect="1"/>
          </p:cNvPicPr>
          <p:nvPr/>
        </p:nvPicPr>
        <p:blipFill rotWithShape="1">
          <a:blip r:embed="rId5"/>
          <a:srcRect t="23203"/>
          <a:stretch/>
        </p:blipFill>
        <p:spPr>
          <a:xfrm>
            <a:off x="5083866" y="5529493"/>
            <a:ext cx="6972300" cy="36570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8867426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8831DE8-6042-4FA7-A588-04A9B247D75B}"/>
              </a:ext>
            </a:extLst>
          </p:cNvPr>
          <p:cNvSpPr/>
          <p:nvPr/>
        </p:nvSpPr>
        <p:spPr>
          <a:xfrm>
            <a:off x="417580" y="894406"/>
            <a:ext cx="11356840" cy="550279"/>
          </a:xfrm>
          <a:prstGeom prst="rect">
            <a:avLst/>
          </a:prstGeom>
        </p:spPr>
        <p:txBody>
          <a:bodyPr wrap="square">
            <a:spAutoFit/>
          </a:bodyPr>
          <a:lstStyle/>
          <a:p>
            <a:pPr>
              <a:lnSpc>
                <a:spcPts val="4000"/>
              </a:lnSpc>
              <a:spcAft>
                <a:spcPts val="600"/>
              </a:spcAft>
            </a:pPr>
            <a:r>
              <a:rPr lang="en-US" altLang="zh-CN" sz="2400" b="1" dirty="0">
                <a:latin typeface="+mn-ea"/>
              </a:rPr>
              <a:t>for </a:t>
            </a:r>
            <a:r>
              <a:rPr lang="zh-CN" altLang="en-US" sz="2400" b="1" dirty="0">
                <a:latin typeface="+mn-ea"/>
              </a:rPr>
              <a:t>语句中的迭代</a:t>
            </a:r>
            <a:endParaRPr lang="zh-CN" altLang="zh-CN" sz="2400" dirty="0">
              <a:latin typeface="+mn-ea"/>
            </a:endParaRPr>
          </a:p>
        </p:txBody>
      </p:sp>
      <p:sp>
        <p:nvSpPr>
          <p:cNvPr id="3" name="矩形 2">
            <a:extLst>
              <a:ext uri="{FF2B5EF4-FFF2-40B4-BE49-F238E27FC236}">
                <a16:creationId xmlns:a16="http://schemas.microsoft.com/office/drawing/2014/main" id="{C60D02A1-FD4F-4E89-AD58-AFD7CCAB0737}"/>
              </a:ext>
            </a:extLst>
          </p:cNvPr>
          <p:cNvSpPr/>
          <p:nvPr/>
        </p:nvSpPr>
        <p:spPr>
          <a:xfrm>
            <a:off x="170320" y="1444685"/>
            <a:ext cx="11761707" cy="1754326"/>
          </a:xfrm>
          <a:prstGeom prst="rect">
            <a:avLst/>
          </a:prstGeom>
        </p:spPr>
        <p:txBody>
          <a:bodyPr wrap="square">
            <a:spAutoFit/>
          </a:bodyPr>
          <a:lstStyle/>
          <a:p>
            <a:pPr indent="266700" algn="just">
              <a:lnSpc>
                <a:spcPct val="150000"/>
              </a:lnSpc>
              <a:spcAft>
                <a:spcPts val="0"/>
              </a:spcAft>
            </a:pPr>
            <a:r>
              <a:rPr lang="en-US" altLang="zh-CN" sz="2400" kern="100" dirty="0" smtClean="0">
                <a:latin typeface="+mn-ea"/>
                <a:cs typeface="Times New Roman" panose="02020603050405020304" pitchFamily="18" charset="0"/>
              </a:rPr>
              <a:t>2</a:t>
            </a:r>
            <a:r>
              <a:rPr lang="zh-CN" altLang="en-US" sz="2400" kern="100" dirty="0" smtClean="0">
                <a:latin typeface="+mn-ea"/>
                <a:cs typeface="Times New Roman" panose="02020603050405020304" pitchFamily="18" charset="0"/>
              </a:rPr>
              <a:t>、</a:t>
            </a:r>
            <a:r>
              <a:rPr lang="en-US" altLang="zh-CN" sz="2400" kern="100" dirty="0" smtClean="0">
                <a:latin typeface="+mn-ea"/>
                <a:cs typeface="Times New Roman" panose="02020603050405020304" pitchFamily="18" charset="0"/>
              </a:rPr>
              <a:t>range</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函数生成迭代序列</a:t>
            </a:r>
            <a:endParaRPr lang="en-US" altLang="zh-CN" sz="2400" kern="100" dirty="0">
              <a:latin typeface="+mn-ea"/>
              <a:cs typeface="Times New Roman" panose="02020603050405020304" pitchFamily="18" charset="0"/>
            </a:endParaRPr>
          </a:p>
          <a:p>
            <a:pPr indent="266700" algn="just">
              <a:lnSpc>
                <a:spcPct val="150000"/>
              </a:lnSpc>
              <a:spcAft>
                <a:spcPts val="0"/>
              </a:spcAft>
            </a:pP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是</a:t>
            </a:r>
            <a:r>
              <a:rPr lang="en-US" altLang="zh-CN" sz="2400" kern="100" dirty="0">
                <a:latin typeface="+mn-ea"/>
                <a:cs typeface="Times New Roman" panose="02020603050405020304" pitchFamily="18" charset="0"/>
              </a:rPr>
              <a:t>Python</a:t>
            </a:r>
            <a:r>
              <a:rPr lang="zh-CN" altLang="zh-CN" sz="2400" kern="100" dirty="0">
                <a:latin typeface="+mn-ea"/>
                <a:cs typeface="Times New Roman" panose="02020603050405020304" pitchFamily="18" charset="0"/>
              </a:rPr>
              <a:t>中的一个内置函数，调用这个函数就能产生一个迭代序列，因此适合放在</a:t>
            </a:r>
            <a:r>
              <a:rPr lang="en-US" altLang="zh-CN" sz="2400" kern="100" dirty="0">
                <a:latin typeface="+mn-ea"/>
                <a:cs typeface="Times New Roman" panose="02020603050405020304" pitchFamily="18" charset="0"/>
              </a:rPr>
              <a:t>for</a:t>
            </a:r>
            <a:r>
              <a:rPr lang="zh-CN" altLang="zh-CN" sz="2400" kern="100" dirty="0">
                <a:latin typeface="+mn-ea"/>
                <a:cs typeface="Times New Roman" panose="02020603050405020304" pitchFamily="18" charset="0"/>
              </a:rPr>
              <a:t>语句的头部，函数</a:t>
            </a:r>
            <a:r>
              <a:rPr lang="en-US" altLang="zh-CN" sz="2400" kern="100" dirty="0">
                <a:latin typeface="+mn-ea"/>
                <a:cs typeface="Times New Roman" panose="02020603050405020304" pitchFamily="18" charset="0"/>
              </a:rPr>
              <a:t>range</a:t>
            </a:r>
            <a:r>
              <a:rPr lang="zh-CN" altLang="zh-CN" sz="2400" kern="100" dirty="0">
                <a:latin typeface="+mn-ea"/>
                <a:cs typeface="Times New Roman" panose="02020603050405020304" pitchFamily="18" charset="0"/>
              </a:rPr>
              <a:t>有以下几种不同的调用方式：</a:t>
            </a:r>
            <a:endParaRPr lang="en-US" altLang="zh-CN" sz="2400" kern="100" dirty="0">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1BAF9EC-77DA-4B4D-99FD-3FE2AEF5CEF3}"/>
                  </a:ext>
                </a:extLst>
              </p:cNvPr>
              <p:cNvSpPr/>
              <p:nvPr/>
            </p:nvSpPr>
            <p:spPr>
              <a:xfrm>
                <a:off x="530360" y="3289853"/>
                <a:ext cx="10654611" cy="224305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lvl="0">
                  <a:lnSpc>
                    <a:spcPct val="150000"/>
                  </a:lnSpc>
                </a:pPr>
                <a:r>
                  <a:rPr lang="en-US" altLang="zh-CN" sz="2400" b="1" dirty="0">
                    <a:latin typeface="+mn-ea"/>
                  </a:rPr>
                  <a:t>range(m, n, d)</a:t>
                </a:r>
                <a:r>
                  <a:rPr lang="zh-CN" altLang="zh-CN" sz="2400" b="1" dirty="0">
                    <a:latin typeface="+mn-ea"/>
                  </a:rPr>
                  <a:t>：</a:t>
                </a:r>
                <a:endParaRPr lang="en-US" altLang="zh-CN" sz="2400" b="1" dirty="0">
                  <a:latin typeface="+mn-ea"/>
                </a:endParaRPr>
              </a:p>
              <a:p>
                <a:pPr lvl="0">
                  <a:lnSpc>
                    <a:spcPct val="150000"/>
                  </a:lnSpc>
                </a:pPr>
                <a:r>
                  <a:rPr lang="zh-CN" altLang="zh-CN" sz="2400" dirty="0">
                    <a:latin typeface="+mn-ea"/>
                  </a:rPr>
                  <a:t>得到的迭代序列为：</a:t>
                </a:r>
                <a14:m>
                  <m:oMath xmlns:m="http://schemas.openxmlformats.org/officeDocument/2006/math">
                    <m:r>
                      <a:rPr lang="en-US" altLang="zh-CN" sz="2400" i="1">
                        <a:latin typeface="Cambria Math"/>
                      </a:rPr>
                      <m:t>𝑚</m:t>
                    </m:r>
                    <m:r>
                      <a:rPr lang="zh-CN" altLang="zh-CN" sz="2400" i="1">
                        <a:latin typeface="Cambria Math"/>
                      </a:rPr>
                      <m:t>，</m:t>
                    </m:r>
                    <m:r>
                      <a:rPr lang="en-US" altLang="zh-CN" sz="2400" i="1">
                        <a:latin typeface="Cambria Math"/>
                      </a:rPr>
                      <m:t>𝑚</m:t>
                    </m:r>
                    <m:r>
                      <a:rPr lang="en-US" altLang="zh-CN" sz="2400" i="1">
                        <a:latin typeface="Cambria Math"/>
                      </a:rPr>
                      <m:t>+</m:t>
                    </m:r>
                    <m:r>
                      <a:rPr lang="en-US" altLang="zh-CN" sz="2400" i="1" smtClean="0">
                        <a:solidFill>
                          <a:srgbClr val="FF0000"/>
                        </a:solidFill>
                        <a:latin typeface="Cambria Math"/>
                      </a:rPr>
                      <m:t>𝑑</m:t>
                    </m:r>
                    <m:r>
                      <a:rPr lang="en-US" altLang="zh-CN" sz="2400" i="1">
                        <a:latin typeface="Cambria Math"/>
                      </a:rPr>
                      <m:t>,</m:t>
                    </m:r>
                    <m:r>
                      <a:rPr lang="en-US" altLang="zh-CN" sz="2400" i="1">
                        <a:latin typeface="Cambria Math"/>
                      </a:rPr>
                      <m:t>𝑚</m:t>
                    </m:r>
                    <m:r>
                      <a:rPr lang="en-US" altLang="zh-CN" sz="2400" i="1">
                        <a:latin typeface="Cambria Math"/>
                      </a:rPr>
                      <m:t>+2</m:t>
                    </m:r>
                    <m:r>
                      <a:rPr lang="en-US" altLang="zh-CN" sz="2400" i="1" smtClean="0">
                        <a:solidFill>
                          <a:srgbClr val="FF0000"/>
                        </a:solidFill>
                        <a:latin typeface="Cambria Math"/>
                      </a:rPr>
                      <m:t>𝑑</m:t>
                    </m:r>
                    <m:r>
                      <a:rPr lang="zh-CN" altLang="zh-CN" sz="2400" i="1">
                        <a:latin typeface="Cambria Math"/>
                      </a:rPr>
                      <m:t>，</m:t>
                    </m:r>
                    <m:r>
                      <a:rPr lang="en-US" altLang="zh-CN" sz="2400" i="1">
                        <a:latin typeface="Cambria Math"/>
                      </a:rPr>
                      <m:t>⋯⋯</m:t>
                    </m:r>
                  </m:oMath>
                </a14:m>
                <a:r>
                  <a:rPr lang="zh-CN" altLang="zh-CN" sz="2400" dirty="0">
                    <a:latin typeface="+mn-ea"/>
                  </a:rPr>
                  <a:t>，按步长值</a:t>
                </a:r>
                <a:r>
                  <a:rPr lang="en-US" altLang="zh-CN" sz="2400" dirty="0">
                    <a:latin typeface="+mn-ea"/>
                  </a:rPr>
                  <a:t>d</a:t>
                </a:r>
                <a:r>
                  <a:rPr lang="zh-CN" altLang="zh-CN" sz="2400" dirty="0">
                    <a:latin typeface="+mn-ea"/>
                  </a:rPr>
                  <a:t>递增，如果</a:t>
                </a:r>
                <a:r>
                  <a:rPr lang="en-US" altLang="zh-CN" sz="2400" dirty="0">
                    <a:latin typeface="+mn-ea"/>
                  </a:rPr>
                  <a:t>d</a:t>
                </a:r>
                <a:r>
                  <a:rPr lang="zh-CN" altLang="zh-CN" sz="2400" dirty="0">
                    <a:latin typeface="+mn-ea"/>
                  </a:rPr>
                  <a:t>为负则递减，直至那个</a:t>
                </a:r>
                <a:r>
                  <a:rPr lang="zh-CN" altLang="zh-CN" sz="2400" dirty="0">
                    <a:solidFill>
                      <a:srgbClr val="FF0000"/>
                    </a:solidFill>
                    <a:latin typeface="+mn-ea"/>
                  </a:rPr>
                  <a:t>最接近但不包括</a:t>
                </a:r>
                <a:r>
                  <a:rPr lang="en-US" altLang="zh-CN" sz="2400" dirty="0">
                    <a:solidFill>
                      <a:srgbClr val="FF0000"/>
                    </a:solidFill>
                    <a:latin typeface="+mn-ea"/>
                  </a:rPr>
                  <a:t>n</a:t>
                </a:r>
                <a:r>
                  <a:rPr lang="zh-CN" altLang="zh-CN" sz="2400" dirty="0">
                    <a:latin typeface="+mn-ea"/>
                  </a:rPr>
                  <a:t>的等差值。因此</a:t>
                </a:r>
                <a:r>
                  <a:rPr lang="en-US" altLang="zh-CN" sz="2400" dirty="0">
                    <a:latin typeface="+mn-ea"/>
                  </a:rPr>
                  <a:t>range(11,16,2)</a:t>
                </a:r>
                <a:r>
                  <a:rPr lang="zh-CN" altLang="zh-CN" sz="2400" dirty="0">
                    <a:latin typeface="+mn-ea"/>
                  </a:rPr>
                  <a:t>表示序列</a:t>
                </a:r>
                <a14:m>
                  <m:oMath xmlns:m="http://schemas.openxmlformats.org/officeDocument/2006/math">
                    <m:r>
                      <a:rPr lang="en-US" altLang="zh-CN" sz="2400" i="1">
                        <a:latin typeface="Cambria Math"/>
                      </a:rPr>
                      <m:t>11</m:t>
                    </m:r>
                    <m:r>
                      <a:rPr lang="zh-CN" altLang="zh-CN" sz="2400" i="1">
                        <a:latin typeface="Cambria Math"/>
                      </a:rPr>
                      <m:t>，</m:t>
                    </m:r>
                    <m:r>
                      <a:rPr lang="en-US" altLang="zh-CN" sz="2400" i="1">
                        <a:latin typeface="Cambria Math"/>
                      </a:rPr>
                      <m:t>13</m:t>
                    </m:r>
                    <m:r>
                      <a:rPr lang="zh-CN" altLang="zh-CN" sz="2400" i="1">
                        <a:latin typeface="Cambria Math"/>
                      </a:rPr>
                      <m:t>，</m:t>
                    </m:r>
                    <m:r>
                      <a:rPr lang="en-US" altLang="zh-CN" sz="2400" i="1">
                        <a:latin typeface="Cambria Math"/>
                      </a:rPr>
                      <m:t>15</m:t>
                    </m:r>
                  </m:oMath>
                </a14:m>
                <a:r>
                  <a:rPr lang="zh-CN" altLang="zh-CN" sz="2400" dirty="0">
                    <a:latin typeface="+mn-ea"/>
                  </a:rPr>
                  <a:t>；而</a:t>
                </a:r>
                <a:r>
                  <a:rPr lang="en-US" altLang="zh-CN" sz="2400" dirty="0">
                    <a:latin typeface="+mn-ea"/>
                  </a:rPr>
                  <a:t>range(15,4,-3)</a:t>
                </a:r>
                <a:r>
                  <a:rPr lang="zh-CN" altLang="zh-CN" sz="2400" dirty="0">
                    <a:latin typeface="+mn-ea"/>
                  </a:rPr>
                  <a:t>表示的序列为：</a:t>
                </a:r>
                <a14:m>
                  <m:oMath xmlns:m="http://schemas.openxmlformats.org/officeDocument/2006/math">
                    <m:r>
                      <a:rPr lang="en-US" altLang="zh-CN" sz="2400" i="1">
                        <a:latin typeface="Cambria Math"/>
                      </a:rPr>
                      <m:t>15</m:t>
                    </m:r>
                    <m:r>
                      <a:rPr lang="zh-CN" altLang="zh-CN" sz="2400" i="1">
                        <a:latin typeface="Cambria Math"/>
                      </a:rPr>
                      <m:t>，</m:t>
                    </m:r>
                    <m:r>
                      <a:rPr lang="en-US" altLang="zh-CN" sz="2400" i="1">
                        <a:latin typeface="Cambria Math"/>
                      </a:rPr>
                      <m:t>12</m:t>
                    </m:r>
                    <m:r>
                      <a:rPr lang="zh-CN" altLang="zh-CN" sz="2400" i="1">
                        <a:latin typeface="Cambria Math"/>
                      </a:rPr>
                      <m:t>，</m:t>
                    </m:r>
                    <m:r>
                      <a:rPr lang="en-US" altLang="zh-CN" sz="2400" i="1">
                        <a:latin typeface="Cambria Math"/>
                      </a:rPr>
                      <m:t>9</m:t>
                    </m:r>
                    <m:r>
                      <a:rPr lang="zh-CN" altLang="zh-CN" sz="2400" i="1">
                        <a:latin typeface="Cambria Math"/>
                      </a:rPr>
                      <m:t>，</m:t>
                    </m:r>
                    <m:r>
                      <a:rPr lang="en-US" altLang="zh-CN" sz="2400" i="1">
                        <a:latin typeface="Cambria Math"/>
                      </a:rPr>
                      <m:t>6</m:t>
                    </m:r>
                  </m:oMath>
                </a14:m>
                <a:r>
                  <a:rPr lang="zh-CN" altLang="zh-CN" sz="2400" dirty="0">
                    <a:latin typeface="+mn-ea"/>
                  </a:rPr>
                  <a:t>。</a:t>
                </a:r>
              </a:p>
            </p:txBody>
          </p:sp>
        </mc:Choice>
        <mc:Fallback xmlns="">
          <p:sp>
            <p:nvSpPr>
              <p:cNvPr id="2" name="矩形 1">
                <a:extLst>
                  <a:ext uri="{FF2B5EF4-FFF2-40B4-BE49-F238E27FC236}">
                    <a16:creationId xmlns:a16="http://schemas.microsoft.com/office/drawing/2014/main" id="{21BAF9EC-77DA-4B4D-99FD-3FE2AEF5CEF3}"/>
                  </a:ext>
                </a:extLst>
              </p:cNvPr>
              <p:cNvSpPr>
                <a:spLocks noRot="1" noChangeAspect="1" noMove="1" noResize="1" noEditPoints="1" noAdjustHandles="1" noChangeArrowheads="1" noChangeShapeType="1" noTextEdit="1"/>
              </p:cNvSpPr>
              <p:nvPr/>
            </p:nvSpPr>
            <p:spPr>
              <a:xfrm>
                <a:off x="530360" y="3289853"/>
                <a:ext cx="10654611" cy="2243050"/>
              </a:xfrm>
              <a:prstGeom prst="rect">
                <a:avLst/>
              </a:prstGeom>
              <a:blipFill>
                <a:blip r:embed="rId3"/>
                <a:stretch>
                  <a:fillRect l="-742" b="-483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2251A6B-B26F-4CA0-836C-541D68B64E3D}"/>
              </a:ext>
            </a:extLst>
          </p:cNvPr>
          <p:cNvPicPr>
            <a:picLocks noChangeAspect="1"/>
          </p:cNvPicPr>
          <p:nvPr/>
        </p:nvPicPr>
        <p:blipFill>
          <a:blip r:embed="rId4"/>
          <a:stretch>
            <a:fillRect/>
          </a:stretch>
        </p:blipFill>
        <p:spPr>
          <a:xfrm>
            <a:off x="530360" y="5735861"/>
            <a:ext cx="4800600" cy="87630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23A61F2A-59BE-4FFD-8656-C62492223DB9}"/>
              </a:ext>
            </a:extLst>
          </p:cNvPr>
          <p:cNvPicPr>
            <a:picLocks noChangeAspect="1"/>
          </p:cNvPicPr>
          <p:nvPr/>
        </p:nvPicPr>
        <p:blipFill>
          <a:blip r:embed="rId5"/>
          <a:stretch>
            <a:fillRect/>
          </a:stretch>
        </p:blipFill>
        <p:spPr>
          <a:xfrm>
            <a:off x="6051173" y="5850213"/>
            <a:ext cx="1352550" cy="5048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1801401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587340"/>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中所有整数相加的和。</a:t>
            </a:r>
            <a:endParaRPr lang="en-US" altLang="zh-CN" sz="2400" kern="100" dirty="0">
              <a:latin typeface="+mn-ea"/>
              <a:cs typeface="Times New Roman" panose="02020603050405020304" pitchFamily="18" charset="0"/>
            </a:endParaRPr>
          </a:p>
        </p:txBody>
      </p:sp>
      <p:pic>
        <p:nvPicPr>
          <p:cNvPr id="8" name="图片 7">
            <a:extLst>
              <a:ext uri="{FF2B5EF4-FFF2-40B4-BE49-F238E27FC236}">
                <a16:creationId xmlns:a16="http://schemas.microsoft.com/office/drawing/2014/main" id="{B2B58E44-1950-4CB2-8AAA-F1C008C12E27}"/>
              </a:ext>
            </a:extLst>
          </p:cNvPr>
          <p:cNvPicPr>
            <a:picLocks noChangeAspect="1"/>
          </p:cNvPicPr>
          <p:nvPr/>
        </p:nvPicPr>
        <p:blipFill>
          <a:blip r:embed="rId3"/>
          <a:stretch>
            <a:fillRect/>
          </a:stretch>
        </p:blipFill>
        <p:spPr>
          <a:xfrm>
            <a:off x="1372014" y="1815962"/>
            <a:ext cx="4895850" cy="1695450"/>
          </a:xfrm>
          <a:prstGeom prst="rect">
            <a:avLst/>
          </a:prstGeom>
          <a:ln>
            <a:solidFill>
              <a:schemeClr val="tx1"/>
            </a:solidFill>
          </a:ln>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A1BA5463-949C-4051-9B97-46D195CA9C29}"/>
              </a:ext>
            </a:extLst>
          </p:cNvPr>
          <p:cNvPicPr>
            <a:picLocks noChangeAspect="1"/>
          </p:cNvPicPr>
          <p:nvPr/>
        </p:nvPicPr>
        <p:blipFill>
          <a:blip r:embed="rId4"/>
          <a:stretch>
            <a:fillRect/>
          </a:stretch>
        </p:blipFill>
        <p:spPr>
          <a:xfrm>
            <a:off x="1372014" y="3873962"/>
            <a:ext cx="2381250" cy="5810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10462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587340"/>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中奇数和偶数的和分别是多少。</a:t>
            </a:r>
            <a:endParaRPr lang="en-US" altLang="zh-CN" sz="2400" kern="1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7C98DCA4-804F-4891-8E39-ED23A611E498}"/>
              </a:ext>
            </a:extLst>
          </p:cNvPr>
          <p:cNvPicPr>
            <a:picLocks noChangeAspect="1"/>
          </p:cNvPicPr>
          <p:nvPr/>
        </p:nvPicPr>
        <p:blipFill>
          <a:blip r:embed="rId3"/>
          <a:stretch>
            <a:fillRect/>
          </a:stretch>
        </p:blipFill>
        <p:spPr>
          <a:xfrm>
            <a:off x="1098688" y="1611979"/>
            <a:ext cx="7867650" cy="3733800"/>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C3426882-AEF7-4ADF-BB15-2B5B77C2A231}"/>
              </a:ext>
            </a:extLst>
          </p:cNvPr>
          <p:cNvPicPr>
            <a:picLocks noChangeAspect="1"/>
          </p:cNvPicPr>
          <p:nvPr/>
        </p:nvPicPr>
        <p:blipFill>
          <a:blip r:embed="rId4"/>
          <a:stretch>
            <a:fillRect/>
          </a:stretch>
        </p:blipFill>
        <p:spPr>
          <a:xfrm>
            <a:off x="1098688" y="5524224"/>
            <a:ext cx="5191125" cy="97155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9432633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1135054"/>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for</a:t>
            </a:r>
            <a:r>
              <a:rPr lang="zh-CN" altLang="zh-CN" sz="2400" dirty="0">
                <a:latin typeface="+mn-ea"/>
              </a:rPr>
              <a:t>循环求正整数</a:t>
            </a:r>
            <a:r>
              <a:rPr lang="en-US" altLang="zh-CN" sz="2400" dirty="0">
                <a:latin typeface="+mn-ea"/>
              </a:rPr>
              <a:t>n</a:t>
            </a:r>
            <a:r>
              <a:rPr lang="zh-CN" altLang="zh-CN" sz="2400" dirty="0">
                <a:latin typeface="+mn-ea"/>
              </a:rPr>
              <a:t>的所有约数，即所有能把</a:t>
            </a:r>
            <a:r>
              <a:rPr lang="en-US" altLang="zh-CN" sz="2400" dirty="0">
                <a:latin typeface="+mn-ea"/>
              </a:rPr>
              <a:t>n</a:t>
            </a:r>
            <a:r>
              <a:rPr lang="zh-CN" altLang="zh-CN" sz="2400" dirty="0">
                <a:latin typeface="+mn-ea"/>
              </a:rPr>
              <a:t>整除的数字。例如：输入</a:t>
            </a:r>
            <a:r>
              <a:rPr lang="en-US" altLang="zh-CN" sz="2400" dirty="0">
                <a:latin typeface="+mn-ea"/>
              </a:rPr>
              <a:t>6</a:t>
            </a:r>
            <a:r>
              <a:rPr lang="zh-CN" altLang="zh-CN" sz="2400" dirty="0">
                <a:latin typeface="+mn-ea"/>
              </a:rPr>
              <a:t>，输出</a:t>
            </a:r>
            <a:r>
              <a:rPr lang="en-US" altLang="zh-CN" sz="2400" dirty="0">
                <a:latin typeface="+mn-ea"/>
              </a:rPr>
              <a:t>1 2 3 6</a:t>
            </a:r>
            <a:r>
              <a:rPr lang="zh-CN" altLang="zh-CN" sz="2400" dirty="0">
                <a:latin typeface="+mn-ea"/>
              </a:rPr>
              <a:t>。</a:t>
            </a:r>
            <a:endParaRPr lang="en-US" altLang="zh-CN" sz="2400" kern="100" dirty="0">
              <a:latin typeface="+mn-ea"/>
              <a:cs typeface="Times New Roman" panose="02020603050405020304" pitchFamily="18" charset="0"/>
            </a:endParaRPr>
          </a:p>
        </p:txBody>
      </p:sp>
      <p:pic>
        <p:nvPicPr>
          <p:cNvPr id="6" name="图片 5">
            <a:extLst>
              <a:ext uri="{FF2B5EF4-FFF2-40B4-BE49-F238E27FC236}">
                <a16:creationId xmlns:a16="http://schemas.microsoft.com/office/drawing/2014/main" id="{F0992767-8500-4041-AC56-2C540200869C}"/>
              </a:ext>
            </a:extLst>
          </p:cNvPr>
          <p:cNvPicPr>
            <a:picLocks noChangeAspect="1"/>
          </p:cNvPicPr>
          <p:nvPr/>
        </p:nvPicPr>
        <p:blipFill>
          <a:blip r:embed="rId3"/>
          <a:stretch>
            <a:fillRect/>
          </a:stretch>
        </p:blipFill>
        <p:spPr>
          <a:xfrm>
            <a:off x="1599844" y="2159693"/>
            <a:ext cx="6819900" cy="173355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9A101319-D47F-46FD-988E-A127A78090E9}"/>
              </a:ext>
            </a:extLst>
          </p:cNvPr>
          <p:cNvPicPr>
            <a:picLocks noChangeAspect="1"/>
          </p:cNvPicPr>
          <p:nvPr/>
        </p:nvPicPr>
        <p:blipFill>
          <a:blip r:embed="rId4"/>
          <a:stretch>
            <a:fillRect/>
          </a:stretch>
        </p:blipFill>
        <p:spPr>
          <a:xfrm>
            <a:off x="1599844" y="4374045"/>
            <a:ext cx="3771900" cy="95250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2715914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18831DE8-6042-4FA7-A588-04A9B247D75B}"/>
              </a:ext>
            </a:extLst>
          </p:cNvPr>
          <p:cNvSpPr/>
          <p:nvPr/>
        </p:nvSpPr>
        <p:spPr>
          <a:xfrm>
            <a:off x="417580" y="894406"/>
            <a:ext cx="11356840" cy="605294"/>
          </a:xfrm>
          <a:prstGeom prst="rect">
            <a:avLst/>
          </a:prstGeom>
        </p:spPr>
        <p:txBody>
          <a:bodyPr wrap="square">
            <a:spAutoFit/>
          </a:bodyPr>
          <a:lstStyle/>
          <a:p>
            <a:pPr>
              <a:lnSpc>
                <a:spcPts val="4000"/>
              </a:lnSpc>
              <a:spcAft>
                <a:spcPts val="600"/>
              </a:spcAft>
            </a:pPr>
            <a:r>
              <a:rPr lang="zh-CN" altLang="en-US" sz="2400" b="1" dirty="0" smtClean="0">
                <a:latin typeface="+mn-ea"/>
              </a:rPr>
              <a:t>无限循环：</a:t>
            </a:r>
            <a:r>
              <a:rPr lang="en-US" altLang="zh-CN" sz="2400" b="1" dirty="0" smtClean="0">
                <a:latin typeface="+mn-ea"/>
              </a:rPr>
              <a:t>while </a:t>
            </a:r>
            <a:r>
              <a:rPr lang="zh-CN" altLang="en-US" sz="2400" b="1" dirty="0">
                <a:latin typeface="+mn-ea"/>
              </a:rPr>
              <a:t>语句</a:t>
            </a:r>
            <a:endParaRPr lang="zh-CN" altLang="zh-CN" sz="2400" dirty="0">
              <a:latin typeface="+mn-ea"/>
            </a:endParaRPr>
          </a:p>
        </p:txBody>
      </p:sp>
      <p:sp>
        <p:nvSpPr>
          <p:cNvPr id="3" name="矩形 2">
            <a:extLst>
              <a:ext uri="{FF2B5EF4-FFF2-40B4-BE49-F238E27FC236}">
                <a16:creationId xmlns:a16="http://schemas.microsoft.com/office/drawing/2014/main" id="{C60D02A1-FD4F-4E89-AD58-AFD7CCAB0737}"/>
              </a:ext>
            </a:extLst>
          </p:cNvPr>
          <p:cNvSpPr/>
          <p:nvPr/>
        </p:nvSpPr>
        <p:spPr>
          <a:xfrm>
            <a:off x="1011254" y="1444685"/>
            <a:ext cx="10920773" cy="646331"/>
          </a:xfrm>
          <a:prstGeom prst="rect">
            <a:avLst/>
          </a:prstGeom>
        </p:spPr>
        <p:txBody>
          <a:bodyPr wrap="square">
            <a:spAutoFit/>
          </a:bodyPr>
          <a:lstStyle/>
          <a:p>
            <a:pPr>
              <a:lnSpc>
                <a:spcPct val="150000"/>
              </a:lnSpc>
            </a:pPr>
            <a:r>
              <a:rPr lang="zh-CN" altLang="en-US" sz="2400" dirty="0" smtClean="0">
                <a:latin typeface="+mn-ea"/>
              </a:rPr>
              <a:t>基本使用方法：</a:t>
            </a:r>
            <a:endParaRPr lang="zh-CN" altLang="zh-CN" sz="2400" dirty="0">
              <a:latin typeface="+mn-ea"/>
            </a:endParaRPr>
          </a:p>
        </p:txBody>
      </p:sp>
      <p:sp>
        <p:nvSpPr>
          <p:cNvPr id="8" name="矩形 7">
            <a:extLst>
              <a:ext uri="{FF2B5EF4-FFF2-40B4-BE49-F238E27FC236}">
                <a16:creationId xmlns:a16="http://schemas.microsoft.com/office/drawing/2014/main" id="{B06981A2-D9F6-46ED-8EA7-E75CF3263D6B}"/>
              </a:ext>
            </a:extLst>
          </p:cNvPr>
          <p:cNvSpPr/>
          <p:nvPr/>
        </p:nvSpPr>
        <p:spPr>
          <a:xfrm>
            <a:off x="1137714" y="2130856"/>
            <a:ext cx="3468756" cy="1292087"/>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nSpc>
                <a:spcPct val="150000"/>
              </a:lnSpc>
            </a:pPr>
            <a:r>
              <a:rPr lang="en-US" altLang="zh-CN" sz="2400" dirty="0">
                <a:latin typeface="+mn-ea"/>
              </a:rPr>
              <a:t>while </a:t>
            </a:r>
            <a:r>
              <a:rPr lang="zh-CN" altLang="zh-CN" sz="2400" dirty="0">
                <a:latin typeface="+mn-ea"/>
              </a:rPr>
              <a:t>条件表达式</a:t>
            </a:r>
            <a:r>
              <a:rPr lang="zh-CN" altLang="zh-CN" sz="3600" b="1" dirty="0">
                <a:solidFill>
                  <a:srgbClr val="FF0000"/>
                </a:solidFill>
                <a:latin typeface="+mn-ea"/>
              </a:rPr>
              <a:t>：</a:t>
            </a:r>
            <a:endParaRPr lang="zh-CN" altLang="zh-CN" sz="2400" b="1" dirty="0">
              <a:solidFill>
                <a:srgbClr val="FF0000"/>
              </a:solidFill>
              <a:latin typeface="+mn-ea"/>
            </a:endParaRPr>
          </a:p>
          <a:p>
            <a:pPr>
              <a:lnSpc>
                <a:spcPct val="150000"/>
              </a:lnSpc>
            </a:pPr>
            <a:r>
              <a:rPr lang="en-US" altLang="zh-CN" sz="2400" dirty="0">
                <a:latin typeface="+mn-ea"/>
              </a:rPr>
              <a:t>	</a:t>
            </a:r>
            <a:r>
              <a:rPr lang="zh-CN" altLang="zh-CN" sz="2400" dirty="0">
                <a:latin typeface="+mn-ea"/>
              </a:rPr>
              <a:t>语句块</a:t>
            </a:r>
          </a:p>
          <a:p>
            <a:pPr algn="ctr"/>
            <a:endParaRPr lang="zh-CN" altLang="en-US" dirty="0"/>
          </a:p>
        </p:txBody>
      </p:sp>
      <p:sp>
        <p:nvSpPr>
          <p:cNvPr id="9" name="矩形 8">
            <a:extLst>
              <a:ext uri="{FF2B5EF4-FFF2-40B4-BE49-F238E27FC236}">
                <a16:creationId xmlns:a16="http://schemas.microsoft.com/office/drawing/2014/main" id="{B85D4341-1856-43BF-9939-52414EC4DE8C}"/>
              </a:ext>
            </a:extLst>
          </p:cNvPr>
          <p:cNvSpPr/>
          <p:nvPr/>
        </p:nvSpPr>
        <p:spPr>
          <a:xfrm>
            <a:off x="816412" y="3752543"/>
            <a:ext cx="11115615" cy="1846659"/>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zh-CN" sz="2400" dirty="0" smtClean="0">
                <a:latin typeface="+mn-ea"/>
              </a:rPr>
              <a:t>条件</a:t>
            </a:r>
            <a:r>
              <a:rPr lang="zh-CN" altLang="zh-CN" sz="2400" dirty="0">
                <a:latin typeface="+mn-ea"/>
              </a:rPr>
              <a:t>表达式后的“</a:t>
            </a:r>
            <a:r>
              <a:rPr lang="en-US" altLang="zh-CN" sz="2800" b="1" dirty="0">
                <a:solidFill>
                  <a:srgbClr val="FF0000"/>
                </a:solidFill>
                <a:latin typeface="+mn-ea"/>
              </a:rPr>
              <a:t>:</a:t>
            </a:r>
            <a:r>
              <a:rPr lang="zh-CN" altLang="zh-CN" sz="2400" dirty="0">
                <a:latin typeface="+mn-ea"/>
              </a:rPr>
              <a:t>”不可省略，语句块注意</a:t>
            </a:r>
            <a:r>
              <a:rPr lang="zh-CN" altLang="zh-CN" sz="2400" dirty="0">
                <a:solidFill>
                  <a:srgbClr val="FF0000"/>
                </a:solidFill>
                <a:latin typeface="+mn-ea"/>
              </a:rPr>
              <a:t>缩进</a:t>
            </a:r>
            <a:r>
              <a:rPr lang="zh-CN" altLang="zh-CN" sz="2400" dirty="0">
                <a:latin typeface="+mn-ea"/>
              </a:rPr>
              <a:t>。</a:t>
            </a:r>
            <a:endParaRPr lang="en-US" altLang="zh-CN" sz="2400" dirty="0">
              <a:latin typeface="+mn-ea"/>
            </a:endParaRPr>
          </a:p>
          <a:p>
            <a:pPr marL="342900" indent="-342900">
              <a:lnSpc>
                <a:spcPct val="150000"/>
              </a:lnSpc>
              <a:buFont typeface="Arial" panose="020B0604020202020204" pitchFamily="34" charset="0"/>
              <a:buChar char="•"/>
            </a:pPr>
            <a:r>
              <a:rPr lang="zh-CN" altLang="zh-CN" sz="2400" dirty="0" smtClean="0">
                <a:latin typeface="+mn-ea"/>
              </a:rPr>
              <a:t>执行时，</a:t>
            </a:r>
            <a:r>
              <a:rPr lang="zh-CN" altLang="zh-CN" sz="2400" dirty="0">
                <a:latin typeface="+mn-ea"/>
              </a:rPr>
              <a:t>先求条件表达式的值，如果值为</a:t>
            </a:r>
            <a:r>
              <a:rPr lang="en-US" altLang="zh-CN" sz="2400" dirty="0">
                <a:latin typeface="+mn-ea"/>
              </a:rPr>
              <a:t>True</a:t>
            </a:r>
            <a:r>
              <a:rPr lang="zh-CN" altLang="zh-CN" sz="2400" dirty="0">
                <a:latin typeface="+mn-ea"/>
              </a:rPr>
              <a:t>就执行循环体语句块一次，然后重复上述动作；当条件表达式的值为</a:t>
            </a:r>
            <a:r>
              <a:rPr lang="en-US" altLang="zh-CN" sz="2400" dirty="0">
                <a:latin typeface="+mn-ea"/>
              </a:rPr>
              <a:t>False</a:t>
            </a:r>
            <a:r>
              <a:rPr lang="zh-CN" altLang="zh-CN" sz="2400" dirty="0">
                <a:latin typeface="+mn-ea"/>
              </a:rPr>
              <a:t>的时候，</a:t>
            </a:r>
            <a:r>
              <a:rPr lang="en-US" altLang="zh-CN" sz="2400" dirty="0">
                <a:latin typeface="+mn-ea"/>
              </a:rPr>
              <a:t>while</a:t>
            </a:r>
            <a:r>
              <a:rPr lang="zh-CN" altLang="zh-CN" sz="2400" dirty="0">
                <a:latin typeface="+mn-ea"/>
              </a:rPr>
              <a:t>语句执行结束。</a:t>
            </a:r>
          </a:p>
        </p:txBody>
      </p:sp>
    </p:spTree>
    <p:extLst>
      <p:ext uri="{BB962C8B-B14F-4D97-AF65-F5344CB8AC3E}">
        <p14:creationId xmlns:p14="http://schemas.microsoft.com/office/powerpoint/2010/main" val="235306406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xEl>
                                              <p:pRg st="1" end="1"/>
                                            </p:txEl>
                                          </p:spTgt>
                                        </p:tgtEl>
                                        <p:attrNameLst>
                                          <p:attrName>style.visibility</p:attrName>
                                        </p:attrNameLst>
                                      </p:cBhvr>
                                      <p:to>
                                        <p:strVal val="visible"/>
                                      </p:to>
                                    </p:set>
                                    <p:anim calcmode="lin" valueType="num">
                                      <p:cBhvr additive="base">
                                        <p:cTn id="13"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利用</a:t>
            </a:r>
            <a:r>
              <a:rPr lang="en-US" altLang="zh-CN" sz="2400" dirty="0">
                <a:latin typeface="+mn-ea"/>
              </a:rPr>
              <a:t>while</a:t>
            </a:r>
            <a:r>
              <a:rPr lang="zh-CN" altLang="zh-CN" sz="2400" dirty="0">
                <a:latin typeface="+mn-ea"/>
              </a:rPr>
              <a:t>循环求</a:t>
            </a:r>
            <a:r>
              <a:rPr lang="en-US" altLang="zh-CN" sz="2400" dirty="0">
                <a:latin typeface="+mn-ea"/>
              </a:rPr>
              <a:t>1</a:t>
            </a:r>
            <a:r>
              <a:rPr lang="zh-CN" altLang="zh-CN" sz="2400" dirty="0">
                <a:latin typeface="+mn-ea"/>
              </a:rPr>
              <a:t>至</a:t>
            </a:r>
            <a:r>
              <a:rPr lang="en-US" altLang="zh-CN" sz="2400" dirty="0">
                <a:latin typeface="+mn-ea"/>
              </a:rPr>
              <a:t>100</a:t>
            </a:r>
            <a:r>
              <a:rPr lang="zh-CN" altLang="zh-CN" sz="2400" dirty="0">
                <a:latin typeface="+mn-ea"/>
              </a:rPr>
              <a:t>中所有整数的和。</a:t>
            </a:r>
            <a:endParaRPr lang="en-US" altLang="zh-CN" sz="2400" kern="1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CBAAA5BE-B666-4EBE-A38A-B6503D3B6FC5}"/>
              </a:ext>
            </a:extLst>
          </p:cNvPr>
          <p:cNvPicPr>
            <a:picLocks noChangeAspect="1"/>
          </p:cNvPicPr>
          <p:nvPr/>
        </p:nvPicPr>
        <p:blipFill>
          <a:blip r:embed="rId3"/>
          <a:stretch>
            <a:fillRect/>
          </a:stretch>
        </p:blipFill>
        <p:spPr>
          <a:xfrm>
            <a:off x="1382574" y="1643762"/>
            <a:ext cx="3781425" cy="2533650"/>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95D0A4C1-DF73-4B27-8FEB-99DAAE76F8F5}"/>
              </a:ext>
            </a:extLst>
          </p:cNvPr>
          <p:cNvPicPr>
            <a:picLocks noChangeAspect="1"/>
          </p:cNvPicPr>
          <p:nvPr/>
        </p:nvPicPr>
        <p:blipFill>
          <a:blip r:embed="rId4"/>
          <a:stretch>
            <a:fillRect/>
          </a:stretch>
        </p:blipFill>
        <p:spPr>
          <a:xfrm>
            <a:off x="1385367" y="4374045"/>
            <a:ext cx="2076450" cy="55245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2765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581057"/>
          </a:xfrm>
          <a:prstGeom prst="rect">
            <a:avLst/>
          </a:prstGeom>
        </p:spPr>
        <p:txBody>
          <a:bodyPr wrap="square">
            <a:spAutoFit/>
          </a:bodyPr>
          <a:lstStyle/>
          <a:p>
            <a:pPr indent="266700" algn="just">
              <a:lnSpc>
                <a:spcPct val="150000"/>
              </a:lnSpc>
              <a:spcAft>
                <a:spcPts val="0"/>
              </a:spcAft>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求非负数字序列中的最小值、最大值和平均值。用户输入</a:t>
            </a:r>
            <a:r>
              <a:rPr lang="en-US" altLang="zh-CN" sz="2400" dirty="0">
                <a:latin typeface="+mn-ea"/>
              </a:rPr>
              <a:t>-1</a:t>
            </a:r>
            <a:r>
              <a:rPr lang="zh-CN" altLang="zh-CN" sz="2400" dirty="0">
                <a:latin typeface="+mn-ea"/>
              </a:rPr>
              <a:t>就表示序列终止。</a:t>
            </a:r>
            <a:endParaRPr lang="en-US" altLang="zh-CN" sz="2400" kern="100" dirty="0">
              <a:latin typeface="+mn-ea"/>
              <a:cs typeface="Times New Roman" panose="02020603050405020304" pitchFamily="18" charset="0"/>
            </a:endParaRPr>
          </a:p>
        </p:txBody>
      </p:sp>
      <p:pic>
        <p:nvPicPr>
          <p:cNvPr id="6" name="图片 5">
            <a:extLst>
              <a:ext uri="{FF2B5EF4-FFF2-40B4-BE49-F238E27FC236}">
                <a16:creationId xmlns:a16="http://schemas.microsoft.com/office/drawing/2014/main" id="{35E8088E-90F2-4746-87F8-8077E12B51FC}"/>
              </a:ext>
            </a:extLst>
          </p:cNvPr>
          <p:cNvPicPr>
            <a:picLocks noChangeAspect="1"/>
          </p:cNvPicPr>
          <p:nvPr/>
        </p:nvPicPr>
        <p:blipFill>
          <a:blip r:embed="rId3"/>
          <a:stretch>
            <a:fillRect/>
          </a:stretch>
        </p:blipFill>
        <p:spPr>
          <a:xfrm>
            <a:off x="530360" y="1449572"/>
            <a:ext cx="9727717" cy="5046412"/>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C70879A2-02E0-4556-9D6B-9A360D7517AD}"/>
              </a:ext>
            </a:extLst>
          </p:cNvPr>
          <p:cNvPicPr>
            <a:picLocks noChangeAspect="1"/>
          </p:cNvPicPr>
          <p:nvPr/>
        </p:nvPicPr>
        <p:blipFill>
          <a:blip r:embed="rId4"/>
          <a:stretch>
            <a:fillRect/>
          </a:stretch>
        </p:blipFill>
        <p:spPr>
          <a:xfrm>
            <a:off x="5826815" y="2576975"/>
            <a:ext cx="6020628" cy="260669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4497518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0163" name="图片 4">
            <a:extLst>
              <a:ext uri="{FF2B5EF4-FFF2-40B4-BE49-F238E27FC236}">
                <a16:creationId xmlns:a16="http://schemas.microsoft.com/office/drawing/2014/main" id="{D7A1720A-0976-4696-9E2C-4259A8B5909A}"/>
              </a:ext>
            </a:extLst>
          </p:cNvPr>
          <p:cNvPicPr>
            <a:picLocks noChangeAspect="1" noChangeArrowheads="1"/>
          </p:cNvPicPr>
          <p:nvPr/>
        </p:nvPicPr>
        <p:blipFill>
          <a:blip r:embed="rId2"/>
          <a:srcRect/>
          <a:stretch>
            <a:fillRect/>
          </a:stretch>
        </p:blipFill>
        <p:spPr bwMode="auto">
          <a:xfrm>
            <a:off x="1579564" y="241300"/>
            <a:ext cx="1227137" cy="1231900"/>
          </a:xfrm>
          <a:prstGeom prst="rect">
            <a:avLst/>
          </a:prstGeom>
          <a:noFill/>
          <a:ln>
            <a:noFill/>
          </a:ln>
          <a:effectLst>
            <a:outerShdw blurRad="63500" dist="38100" dir="2700000" algn="ctr" rotWithShape="0">
              <a:srgbClr val="000000">
                <a:alpha val="7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
            <a:extLst>
              <a:ext uri="{FF2B5EF4-FFF2-40B4-BE49-F238E27FC236}">
                <a16:creationId xmlns:a16="http://schemas.microsoft.com/office/drawing/2014/main" id="{A258A26F-3629-4542-B140-F5E5A010FD34}"/>
              </a:ext>
            </a:extLst>
          </p:cNvPr>
          <p:cNvSpPr>
            <a:spLocks noChangeArrowheads="1"/>
          </p:cNvSpPr>
          <p:nvPr/>
        </p:nvSpPr>
        <p:spPr bwMode="auto">
          <a:xfrm>
            <a:off x="781968" y="1182992"/>
            <a:ext cx="9566665" cy="58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nSpc>
                <a:spcPct val="150000"/>
              </a:lnSpc>
              <a:defRPr/>
            </a:pPr>
            <a:r>
              <a:rPr lang="zh-CN" altLang="zh-CN" sz="2400" dirty="0">
                <a:solidFill>
                  <a:prstClr val="black"/>
                </a:solidFill>
                <a:latin typeface="微软雅黑" panose="020B0503020204020204" pitchFamily="34" charset="-122"/>
                <a:ea typeface="微软雅黑" panose="020B0503020204020204" pitchFamily="34" charset="-122"/>
              </a:rPr>
              <a:t>循环结构是程序</a:t>
            </a:r>
            <a:r>
              <a:rPr lang="zh-CN" altLang="zh-CN" sz="2400" dirty="0">
                <a:solidFill>
                  <a:srgbClr val="FF0000"/>
                </a:solidFill>
                <a:latin typeface="微软雅黑" panose="020B0503020204020204" pitchFamily="34" charset="-122"/>
                <a:ea typeface="微软雅黑" panose="020B0503020204020204" pitchFamily="34" charset="-122"/>
              </a:rPr>
              <a:t>根据条件判断结果</a:t>
            </a:r>
            <a:r>
              <a:rPr lang="zh-CN" altLang="zh-CN" sz="2400" dirty="0">
                <a:solidFill>
                  <a:prstClr val="black"/>
                </a:solidFill>
                <a:latin typeface="微软雅黑" panose="020B0503020204020204" pitchFamily="34" charset="-122"/>
                <a:ea typeface="微软雅黑" panose="020B0503020204020204" pitchFamily="34" charset="-122"/>
              </a:rPr>
              <a:t>向后</a:t>
            </a:r>
            <a:r>
              <a:rPr lang="zh-CN" altLang="zh-CN" sz="2400" dirty="0">
                <a:solidFill>
                  <a:srgbClr val="FF0000"/>
                </a:solidFill>
                <a:latin typeface="微软雅黑" panose="020B0503020204020204" pitchFamily="34" charset="-122"/>
                <a:ea typeface="微软雅黑" panose="020B0503020204020204" pitchFamily="34" charset="-122"/>
              </a:rPr>
              <a:t>反复执行</a:t>
            </a:r>
            <a:r>
              <a:rPr lang="zh-CN" altLang="zh-CN" sz="2400" dirty="0">
                <a:solidFill>
                  <a:prstClr val="black"/>
                </a:solidFill>
                <a:latin typeface="微软雅黑" panose="020B0503020204020204" pitchFamily="34" charset="-122"/>
                <a:ea typeface="微软雅黑" panose="020B0503020204020204" pitchFamily="34" charset="-122"/>
              </a:rPr>
              <a:t>的一种运行</a:t>
            </a:r>
            <a:r>
              <a:rPr lang="zh-CN" altLang="zh-CN" sz="2400" dirty="0" smtClean="0">
                <a:solidFill>
                  <a:prstClr val="black"/>
                </a:solidFill>
                <a:latin typeface="微软雅黑" panose="020B0503020204020204" pitchFamily="34" charset="-122"/>
                <a:ea typeface="微软雅黑" panose="020B0503020204020204" pitchFamily="34" charset="-122"/>
              </a:rPr>
              <a:t>方式</a:t>
            </a:r>
            <a:endParaRPr lang="zh-CN" altLang="zh-CN" sz="2400" dirty="0">
              <a:solidFill>
                <a:prstClr val="black"/>
              </a:solidFill>
            </a:endParaRPr>
          </a:p>
        </p:txBody>
      </p:sp>
      <p:pic>
        <p:nvPicPr>
          <p:cNvPr id="11269"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4707" y="2427489"/>
            <a:ext cx="6747277" cy="3574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程序流程控制</a:t>
            </a:r>
          </a:p>
        </p:txBody>
      </p:sp>
      <p:grpSp>
        <p:nvGrpSpPr>
          <p:cNvPr id="7" name="组合 6">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8" name="椭圆 7">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9" name="椭圆 8">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10" name="直接连接符 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877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矩形 9"/>
          <p:cNvSpPr/>
          <p:nvPr/>
        </p:nvSpPr>
        <p:spPr>
          <a:xfrm>
            <a:off x="7227237" y="2374421"/>
            <a:ext cx="4300040" cy="3539430"/>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A</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46</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B</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45</a:t>
            </a:r>
            <a:endParaRPr kumimoji="0" lang="zh-CN" altLang="zh-CN" sz="28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C</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56</a:t>
            </a:r>
            <a:endParaRPr kumimoji="0" lang="en-US" altLang="zh-CN" sz="28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D</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55</a:t>
            </a:r>
            <a:endParaRPr kumimoji="0" lang="en-US" altLang="zh-CN" sz="28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 useBgFill="1">
        <p:nvSpPr>
          <p:cNvPr id="15" name="矩形 14"/>
          <p:cNvSpPr/>
          <p:nvPr/>
        </p:nvSpPr>
        <p:spPr>
          <a:xfrm>
            <a:off x="961383" y="1182681"/>
            <a:ext cx="5896106" cy="4832092"/>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6</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、以下代码的输出结果</a:t>
            </a:r>
            <a:r>
              <a:rPr kumimoji="0" lang="zh-CN"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是（</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a:t>
            </a:r>
            <a:r>
              <a:rPr kumimoji="0" lang="zh-CN"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endPar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endParaRPr>
          </a:p>
          <a:p>
            <a:pPr marL="720000" lvl="0">
              <a:lnSpc>
                <a:spcPct val="150000"/>
              </a:lnSpc>
            </a:pPr>
            <a:r>
              <a:rPr lang="en-US" altLang="zh-CN" sz="2800" kern="100" dirty="0" smtClean="0">
                <a:solidFill>
                  <a:prstClr val="black"/>
                </a:solidFill>
                <a:latin typeface="微软雅黑"/>
                <a:cs typeface="Times New Roman" panose="02020603050405020304" pitchFamily="18" charset="0"/>
              </a:rPr>
              <a:t>s=1</a:t>
            </a:r>
            <a:endParaRPr lang="en-US" altLang="zh-CN" sz="2800" kern="100" dirty="0">
              <a:solidFill>
                <a:prstClr val="black"/>
              </a:solidFill>
              <a:latin typeface="微软雅黑"/>
              <a:cs typeface="Times New Roman" panose="02020603050405020304" pitchFamily="18" charset="0"/>
            </a:endParaRPr>
          </a:p>
          <a:p>
            <a:pPr marL="720000" lvl="0">
              <a:lnSpc>
                <a:spcPct val="150000"/>
              </a:lnSpc>
            </a:pPr>
            <a:r>
              <a:rPr lang="en-US" altLang="zh-CN" sz="2800" kern="100" dirty="0" err="1">
                <a:solidFill>
                  <a:prstClr val="black"/>
                </a:solidFill>
                <a:latin typeface="微软雅黑"/>
                <a:cs typeface="Times New Roman" panose="02020603050405020304" pitchFamily="18" charset="0"/>
              </a:rPr>
              <a:t>i</a:t>
            </a:r>
            <a:r>
              <a:rPr lang="en-US" altLang="zh-CN" sz="2800" kern="100" dirty="0">
                <a:solidFill>
                  <a:prstClr val="black"/>
                </a:solidFill>
                <a:latin typeface="微软雅黑"/>
                <a:cs typeface="Times New Roman" panose="02020603050405020304" pitchFamily="18" charset="0"/>
              </a:rPr>
              <a:t>=1</a:t>
            </a:r>
          </a:p>
          <a:p>
            <a:pPr marL="720000" lvl="0">
              <a:lnSpc>
                <a:spcPct val="150000"/>
              </a:lnSpc>
            </a:pPr>
            <a:r>
              <a:rPr lang="en-US" altLang="zh-CN" sz="2800" kern="100" dirty="0">
                <a:solidFill>
                  <a:prstClr val="black"/>
                </a:solidFill>
                <a:latin typeface="微软雅黑"/>
                <a:cs typeface="Times New Roman" panose="02020603050405020304" pitchFamily="18" charset="0"/>
              </a:rPr>
              <a:t>while </a:t>
            </a:r>
            <a:r>
              <a:rPr lang="en-US" altLang="zh-CN" sz="2800" kern="100" dirty="0" err="1">
                <a:solidFill>
                  <a:prstClr val="black"/>
                </a:solidFill>
                <a:latin typeface="微软雅黑"/>
                <a:cs typeface="Times New Roman" panose="02020603050405020304" pitchFamily="18" charset="0"/>
              </a:rPr>
              <a:t>i</a:t>
            </a:r>
            <a:r>
              <a:rPr lang="en-US" altLang="zh-CN" sz="2800" kern="100" dirty="0">
                <a:solidFill>
                  <a:prstClr val="black"/>
                </a:solidFill>
                <a:latin typeface="微软雅黑"/>
                <a:cs typeface="Times New Roman" panose="02020603050405020304" pitchFamily="18" charset="0"/>
              </a:rPr>
              <a:t>&lt;10:</a:t>
            </a:r>
          </a:p>
          <a:p>
            <a:pPr marL="720000" lvl="0">
              <a:lnSpc>
                <a:spcPct val="150000"/>
              </a:lnSpc>
            </a:pPr>
            <a:r>
              <a:rPr lang="en-US" altLang="zh-CN" sz="2800" kern="100" dirty="0">
                <a:solidFill>
                  <a:prstClr val="black"/>
                </a:solidFill>
                <a:latin typeface="微软雅黑"/>
                <a:cs typeface="Times New Roman" panose="02020603050405020304" pitchFamily="18" charset="0"/>
              </a:rPr>
              <a:t>    s+=</a:t>
            </a:r>
            <a:r>
              <a:rPr lang="en-US" altLang="zh-CN" sz="2800" kern="100" dirty="0" err="1">
                <a:solidFill>
                  <a:prstClr val="black"/>
                </a:solidFill>
                <a:latin typeface="微软雅黑"/>
                <a:cs typeface="Times New Roman" panose="02020603050405020304" pitchFamily="18" charset="0"/>
              </a:rPr>
              <a:t>i</a:t>
            </a:r>
            <a:endParaRPr lang="en-US" altLang="zh-CN" sz="2800" kern="100" dirty="0">
              <a:solidFill>
                <a:prstClr val="black"/>
              </a:solidFill>
              <a:latin typeface="微软雅黑"/>
              <a:cs typeface="Times New Roman" panose="02020603050405020304" pitchFamily="18" charset="0"/>
            </a:endParaRPr>
          </a:p>
          <a:p>
            <a:pPr marL="720000" lvl="0">
              <a:lnSpc>
                <a:spcPct val="150000"/>
              </a:lnSpc>
            </a:pPr>
            <a:r>
              <a:rPr lang="en-US" altLang="zh-CN" sz="2800" kern="100" dirty="0">
                <a:solidFill>
                  <a:prstClr val="black"/>
                </a:solidFill>
                <a:latin typeface="微软雅黑"/>
                <a:cs typeface="Times New Roman" panose="02020603050405020304" pitchFamily="18" charset="0"/>
              </a:rPr>
              <a:t>    </a:t>
            </a:r>
            <a:r>
              <a:rPr lang="en-US" altLang="zh-CN" sz="2800" kern="100" dirty="0" err="1">
                <a:solidFill>
                  <a:prstClr val="black"/>
                </a:solidFill>
                <a:latin typeface="微软雅黑"/>
                <a:cs typeface="Times New Roman" panose="02020603050405020304" pitchFamily="18" charset="0"/>
              </a:rPr>
              <a:t>i</a:t>
            </a:r>
            <a:r>
              <a:rPr lang="en-US" altLang="zh-CN" sz="2800" kern="100" dirty="0">
                <a:solidFill>
                  <a:prstClr val="black"/>
                </a:solidFill>
                <a:latin typeface="微软雅黑"/>
                <a:cs typeface="Times New Roman" panose="02020603050405020304" pitchFamily="18" charset="0"/>
              </a:rPr>
              <a:t>+=1</a:t>
            </a:r>
          </a:p>
          <a:p>
            <a:pPr marL="720000" lvl="0">
              <a:lnSpc>
                <a:spcPct val="150000"/>
              </a:lnSpc>
            </a:pPr>
            <a:r>
              <a:rPr lang="en-US" altLang="zh-CN" sz="2800" kern="100" dirty="0">
                <a:solidFill>
                  <a:prstClr val="black"/>
                </a:solidFill>
                <a:latin typeface="微软雅黑"/>
                <a:cs typeface="Times New Roman" panose="02020603050405020304" pitchFamily="18" charset="0"/>
              </a:rPr>
              <a:t>print(s)</a:t>
            </a:r>
            <a:endParaRPr kumimoji="0" lang="zh-CN" altLang="zh-CN" sz="28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
        <p:nvSpPr>
          <p:cNvPr id="4" name="TextBox 3"/>
          <p:cNvSpPr txBox="1"/>
          <p:nvPr/>
        </p:nvSpPr>
        <p:spPr>
          <a:xfrm>
            <a:off x="781968" y="189278"/>
            <a:ext cx="625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smtClean="0">
                <a:ln>
                  <a:noFill/>
                </a:ln>
                <a:solidFill>
                  <a:srgbClr val="1E6787"/>
                </a:solidFill>
                <a:effectLst/>
                <a:uLnTx/>
                <a:uFillTx/>
                <a:latin typeface="微软雅黑" pitchFamily="34" charset="-122"/>
                <a:ea typeface="微软雅黑"/>
                <a:cs typeface="+mn-cs"/>
              </a:rPr>
              <a:t>问题</a:t>
            </a:r>
            <a:r>
              <a:rPr kumimoji="0" lang="en-US" altLang="zh-CN" sz="2400" b="1" i="0" u="none" strike="noStrike" kern="1200" cap="none" spc="300" normalizeH="0" baseline="0" noProof="0" dirty="0" smtClean="0">
                <a:ln>
                  <a:noFill/>
                </a:ln>
                <a:solidFill>
                  <a:srgbClr val="1E6787"/>
                </a:solidFill>
                <a:effectLst/>
                <a:uLnTx/>
                <a:uFillTx/>
                <a:latin typeface="微软雅黑" pitchFamily="34" charset="-122"/>
                <a:ea typeface="微软雅黑"/>
                <a:cs typeface="+mn-cs"/>
              </a:rPr>
              <a:t>6</a:t>
            </a:r>
            <a:endParaRPr kumimoji="0" lang="zh-CN" altLang="en-US" sz="2400" b="1" i="0" u="none" strike="noStrike" kern="1200" cap="none" spc="300" normalizeH="0" baseline="0" noProof="0" dirty="0">
              <a:ln>
                <a:noFill/>
              </a:ln>
              <a:solidFill>
                <a:srgbClr val="1E6787"/>
              </a:solidFill>
              <a:effectLst/>
              <a:uLnTx/>
              <a:uFillTx/>
              <a:latin typeface="微软雅黑" pitchFamily="34" charset="-122"/>
              <a:ea typeface="微软雅黑"/>
              <a:cs typeface="+mn-cs"/>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A9B44262-B6CC-4182-84F6-82D9370D6F1A}"/>
              </a:ext>
            </a:extLst>
          </p:cNvPr>
          <p:cNvSpPr/>
          <p:nvPr/>
        </p:nvSpPr>
        <p:spPr>
          <a:xfrm>
            <a:off x="7316572" y="1995191"/>
            <a:ext cx="860736" cy="1270604"/>
          </a:xfrm>
          <a:prstGeom prst="rect">
            <a:avLst/>
          </a:prstGeom>
        </p:spPr>
        <p:txBody>
          <a:bodyPr wrap="square">
            <a:spAutoFit/>
          </a:bodyPr>
          <a:lstStyle/>
          <a:p>
            <a:pPr marL="0" marR="0" lvl="0" indent="266700" algn="just" defTabSz="914400" rtl="0" eaLnBrk="1" fontAlgn="auto" latinLnBrk="0" hangingPunct="1">
              <a:lnSpc>
                <a:spcPct val="229000"/>
              </a:lnSpc>
              <a:spcBef>
                <a:spcPts val="0"/>
              </a:spcBef>
              <a:spcAft>
                <a:spcPts val="0"/>
              </a:spcAft>
              <a:buClrTx/>
              <a:buSzTx/>
              <a:buFontTx/>
              <a:buNone/>
              <a:tabLst/>
              <a:defRPr/>
            </a:pPr>
            <a:r>
              <a:rPr kumimoji="0" lang="en-US" altLang="zh-CN" sz="4000" b="0" i="0" u="none" strike="noStrike" kern="100" cap="none" spc="0" normalizeH="0" baseline="0" noProof="0" dirty="0" smtClean="0">
                <a:ln>
                  <a:noFill/>
                </a:ln>
                <a:solidFill>
                  <a:srgbClr val="FF0000"/>
                </a:solidFill>
                <a:effectLst/>
                <a:uLnTx/>
                <a:uFillTx/>
                <a:latin typeface="微软雅黑"/>
                <a:ea typeface="微软雅黑"/>
                <a:cs typeface="Times New Roman" panose="02020603050405020304" pitchFamily="18" charset="0"/>
                <a:sym typeface="Wingdings" panose="05000000000000000000" pitchFamily="2" charset="2"/>
              </a:rPr>
              <a:t></a:t>
            </a:r>
            <a:endParaRPr kumimoji="0" lang="en-US" altLang="zh-CN" sz="4000" b="0" i="0" u="none" strike="noStrike" kern="100" cap="none" spc="0" normalizeH="0" baseline="0" noProof="0" dirty="0" smtClean="0">
              <a:ln>
                <a:noFill/>
              </a:ln>
              <a:solidFill>
                <a:srgbClr val="FF0000"/>
              </a:solidFill>
              <a:effectLst/>
              <a:uLnTx/>
              <a:uFillTx/>
              <a:latin typeface="微软雅黑"/>
              <a:ea typeface="微软雅黑"/>
              <a:cs typeface="Times New Roman" panose="02020603050405020304" pitchFamily="18" charset="0"/>
            </a:endParaRPr>
          </a:p>
        </p:txBody>
      </p:sp>
      <p:cxnSp>
        <p:nvCxnSpPr>
          <p:cNvPr id="3" name="直接连接符 2"/>
          <p:cNvCxnSpPr/>
          <p:nvPr/>
        </p:nvCxnSpPr>
        <p:spPr>
          <a:xfrm>
            <a:off x="7129864" y="2130357"/>
            <a:ext cx="0" cy="36535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743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矩形 14"/>
          <p:cNvSpPr/>
          <p:nvPr/>
        </p:nvSpPr>
        <p:spPr>
          <a:xfrm>
            <a:off x="980237" y="1220389"/>
            <a:ext cx="9690906" cy="5109091"/>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7</a:t>
            </a:r>
            <a:r>
              <a:rPr kumimoji="0" lang="zh-CN" altLang="en-US"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、以下程序中，</a:t>
            </a: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while</a:t>
            </a:r>
            <a:r>
              <a:rPr kumimoji="0" lang="zh-CN" altLang="en-US"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循环执行的次数</a:t>
            </a:r>
            <a:r>
              <a:rPr kumimoji="0" lang="zh-CN"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是（</a:t>
            </a: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a:t>
            </a:r>
            <a:r>
              <a:rPr kumimoji="0" lang="zh-CN"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endPar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endParaRPr>
          </a:p>
          <a:p>
            <a:pPr marL="720000" lvl="0">
              <a:lnSpc>
                <a:spcPct val="150000"/>
              </a:lnSpc>
            </a:pPr>
            <a:r>
              <a:rPr lang="en-US" altLang="zh-CN" sz="2000" kern="100" dirty="0" err="1">
                <a:solidFill>
                  <a:prstClr val="black"/>
                </a:solidFill>
                <a:latin typeface="微软雅黑"/>
                <a:cs typeface="Times New Roman" panose="02020603050405020304" pitchFamily="18" charset="0"/>
              </a:rPr>
              <a:t>i</a:t>
            </a:r>
            <a:r>
              <a:rPr lang="en-US" altLang="zh-CN" sz="2000" kern="100" dirty="0">
                <a:solidFill>
                  <a:prstClr val="black"/>
                </a:solidFill>
                <a:latin typeface="微软雅黑"/>
                <a:cs typeface="Times New Roman" panose="02020603050405020304" pitchFamily="18" charset="0"/>
              </a:rPr>
              <a:t>=0</a:t>
            </a:r>
          </a:p>
          <a:p>
            <a:pPr marL="720000" lvl="0">
              <a:lnSpc>
                <a:spcPct val="150000"/>
              </a:lnSpc>
            </a:pPr>
            <a:r>
              <a:rPr lang="en-US" altLang="zh-CN" sz="2000" kern="100" dirty="0">
                <a:solidFill>
                  <a:prstClr val="black"/>
                </a:solidFill>
                <a:latin typeface="微软雅黑"/>
                <a:cs typeface="Times New Roman" panose="02020603050405020304" pitchFamily="18" charset="0"/>
              </a:rPr>
              <a:t>while </a:t>
            </a:r>
            <a:r>
              <a:rPr lang="en-US" altLang="zh-CN" sz="2000" kern="100" dirty="0" err="1">
                <a:solidFill>
                  <a:prstClr val="black"/>
                </a:solidFill>
                <a:latin typeface="微软雅黑"/>
                <a:cs typeface="Times New Roman" panose="02020603050405020304" pitchFamily="18" charset="0"/>
              </a:rPr>
              <a:t>i</a:t>
            </a:r>
            <a:r>
              <a:rPr lang="en-US" altLang="zh-CN" sz="2000" kern="100" dirty="0">
                <a:solidFill>
                  <a:prstClr val="black"/>
                </a:solidFill>
                <a:latin typeface="微软雅黑"/>
                <a:cs typeface="Times New Roman" panose="02020603050405020304" pitchFamily="18" charset="0"/>
              </a:rPr>
              <a:t>&lt;10:</a:t>
            </a:r>
          </a:p>
          <a:p>
            <a:pPr marL="720000" lvl="0">
              <a:lnSpc>
                <a:spcPct val="150000"/>
              </a:lnSpc>
            </a:pPr>
            <a:r>
              <a:rPr lang="en-US" altLang="zh-CN" sz="2000" kern="100" dirty="0">
                <a:solidFill>
                  <a:prstClr val="black"/>
                </a:solidFill>
                <a:latin typeface="微软雅黑"/>
                <a:cs typeface="Times New Roman" panose="02020603050405020304" pitchFamily="18" charset="0"/>
              </a:rPr>
              <a:t>    if </a:t>
            </a:r>
            <a:r>
              <a:rPr lang="en-US" altLang="zh-CN" sz="2000" kern="100" dirty="0" err="1">
                <a:solidFill>
                  <a:prstClr val="black"/>
                </a:solidFill>
                <a:latin typeface="微软雅黑"/>
                <a:cs typeface="Times New Roman" panose="02020603050405020304" pitchFamily="18" charset="0"/>
              </a:rPr>
              <a:t>i</a:t>
            </a:r>
            <a:r>
              <a:rPr lang="en-US" altLang="zh-CN" sz="2000" kern="100" dirty="0">
                <a:solidFill>
                  <a:prstClr val="black"/>
                </a:solidFill>
                <a:latin typeface="微软雅黑"/>
                <a:cs typeface="Times New Roman" panose="02020603050405020304" pitchFamily="18" charset="0"/>
              </a:rPr>
              <a:t>&lt;1:</a:t>
            </a:r>
          </a:p>
          <a:p>
            <a:pPr marL="720000" lvl="0">
              <a:lnSpc>
                <a:spcPct val="150000"/>
              </a:lnSpc>
            </a:pPr>
            <a:r>
              <a:rPr lang="en-US" altLang="zh-CN" sz="2000" kern="100" dirty="0">
                <a:solidFill>
                  <a:prstClr val="black"/>
                </a:solidFill>
                <a:latin typeface="微软雅黑"/>
                <a:cs typeface="Times New Roman" panose="02020603050405020304" pitchFamily="18" charset="0"/>
              </a:rPr>
              <a:t>        print("Python")</a:t>
            </a:r>
          </a:p>
          <a:p>
            <a:pPr marL="720000" lvl="0">
              <a:lnSpc>
                <a:spcPct val="150000"/>
              </a:lnSpc>
            </a:pPr>
            <a:r>
              <a:rPr lang="en-US" altLang="zh-CN" sz="2000" kern="100" dirty="0">
                <a:solidFill>
                  <a:prstClr val="black"/>
                </a:solidFill>
                <a:latin typeface="微软雅黑"/>
                <a:cs typeface="Times New Roman" panose="02020603050405020304" pitchFamily="18" charset="0"/>
              </a:rPr>
              <a:t>        continue</a:t>
            </a:r>
          </a:p>
          <a:p>
            <a:pPr marL="720000" lvl="0">
              <a:lnSpc>
                <a:spcPct val="150000"/>
              </a:lnSpc>
            </a:pPr>
            <a:r>
              <a:rPr lang="en-US" altLang="zh-CN" sz="2000" kern="100" dirty="0">
                <a:solidFill>
                  <a:prstClr val="black"/>
                </a:solidFill>
                <a:latin typeface="微软雅黑"/>
                <a:cs typeface="Times New Roman" panose="02020603050405020304" pitchFamily="18" charset="0"/>
              </a:rPr>
              <a:t>    if </a:t>
            </a:r>
            <a:r>
              <a:rPr lang="en-US" altLang="zh-CN" sz="2000" kern="100" dirty="0" err="1">
                <a:solidFill>
                  <a:prstClr val="black"/>
                </a:solidFill>
                <a:latin typeface="微软雅黑"/>
                <a:cs typeface="Times New Roman" panose="02020603050405020304" pitchFamily="18" charset="0"/>
              </a:rPr>
              <a:t>i</a:t>
            </a:r>
            <a:r>
              <a:rPr lang="en-US" altLang="zh-CN" sz="2000" kern="100" dirty="0">
                <a:solidFill>
                  <a:prstClr val="black"/>
                </a:solidFill>
                <a:latin typeface="微软雅黑"/>
                <a:cs typeface="Times New Roman" panose="02020603050405020304" pitchFamily="18" charset="0"/>
              </a:rPr>
              <a:t>==5:</a:t>
            </a:r>
          </a:p>
          <a:p>
            <a:pPr marL="720000" lvl="0">
              <a:lnSpc>
                <a:spcPct val="150000"/>
              </a:lnSpc>
            </a:pPr>
            <a:r>
              <a:rPr lang="en-US" altLang="zh-CN" sz="2000" kern="100" dirty="0">
                <a:solidFill>
                  <a:prstClr val="black"/>
                </a:solidFill>
                <a:latin typeface="微软雅黑"/>
                <a:cs typeface="Times New Roman" panose="02020603050405020304" pitchFamily="18" charset="0"/>
              </a:rPr>
              <a:t>        print("World")</a:t>
            </a:r>
          </a:p>
          <a:p>
            <a:pPr marL="720000" lvl="0">
              <a:lnSpc>
                <a:spcPct val="150000"/>
              </a:lnSpc>
            </a:pPr>
            <a:r>
              <a:rPr lang="en-US" altLang="zh-CN" sz="2000" kern="100" dirty="0">
                <a:solidFill>
                  <a:prstClr val="black"/>
                </a:solidFill>
                <a:latin typeface="微软雅黑"/>
                <a:cs typeface="Times New Roman" panose="02020603050405020304" pitchFamily="18" charset="0"/>
              </a:rPr>
              <a:t>        break</a:t>
            </a:r>
          </a:p>
          <a:p>
            <a:pPr marL="720000" lvl="0">
              <a:lnSpc>
                <a:spcPct val="150000"/>
              </a:lnSpc>
            </a:pPr>
            <a:r>
              <a:rPr lang="en-US" altLang="zh-CN" sz="2000" kern="100" dirty="0">
                <a:solidFill>
                  <a:prstClr val="black"/>
                </a:solidFill>
                <a:latin typeface="微软雅黑"/>
                <a:cs typeface="Times New Roman" panose="02020603050405020304" pitchFamily="18" charset="0"/>
              </a:rPr>
              <a:t>    </a:t>
            </a:r>
            <a:r>
              <a:rPr lang="en-US" altLang="zh-CN" sz="2000" kern="100" dirty="0" err="1">
                <a:solidFill>
                  <a:prstClr val="black"/>
                </a:solidFill>
                <a:latin typeface="微软雅黑"/>
                <a:cs typeface="Times New Roman" panose="02020603050405020304" pitchFamily="18" charset="0"/>
              </a:rPr>
              <a:t>i</a:t>
            </a:r>
            <a:r>
              <a:rPr lang="en-US" altLang="zh-CN" sz="2000" kern="100" dirty="0">
                <a:solidFill>
                  <a:prstClr val="black"/>
                </a:solidFill>
                <a:latin typeface="微软雅黑"/>
                <a:cs typeface="Times New Roman" panose="02020603050405020304" pitchFamily="18" charset="0"/>
              </a:rPr>
              <a:t>+=1</a:t>
            </a:r>
            <a:endParaRPr kumimoji="0" lang="zh-CN" altLang="zh-CN" sz="20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 useBgFill="1">
        <p:nvSpPr>
          <p:cNvPr id="10" name="矩形 9"/>
          <p:cNvSpPr/>
          <p:nvPr/>
        </p:nvSpPr>
        <p:spPr>
          <a:xfrm>
            <a:off x="7227236" y="2374421"/>
            <a:ext cx="4773085" cy="2935547"/>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A</a:t>
            </a:r>
            <a:r>
              <a:rPr kumimoji="0" lang="zh-CN" altLang="en-US"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10</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B</a:t>
            </a:r>
            <a:r>
              <a:rPr kumimoji="0" lang="zh-CN" altLang="en-US"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5</a:t>
            </a:r>
            <a:endParaRPr kumimoji="0" lang="zh-CN" altLang="zh-CN" sz="24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C</a:t>
            </a:r>
            <a:r>
              <a:rPr kumimoji="0" lang="zh-CN" altLang="en-US"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4</a:t>
            </a:r>
            <a:endParaRPr kumimoji="0" lang="en-US" altLang="zh-CN" sz="24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D</a:t>
            </a:r>
            <a:r>
              <a:rPr kumimoji="0" lang="zh-CN" altLang="en-US"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、死循环，不能确定</a:t>
            </a:r>
            <a:endParaRPr kumimoji="0" lang="en-US" altLang="zh-CN" sz="24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
        <p:nvSpPr>
          <p:cNvPr id="4" name="TextBox 3"/>
          <p:cNvSpPr txBox="1"/>
          <p:nvPr/>
        </p:nvSpPr>
        <p:spPr>
          <a:xfrm>
            <a:off x="781968" y="189278"/>
            <a:ext cx="625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smtClean="0">
                <a:ln>
                  <a:noFill/>
                </a:ln>
                <a:solidFill>
                  <a:srgbClr val="1E6787"/>
                </a:solidFill>
                <a:effectLst/>
                <a:uLnTx/>
                <a:uFillTx/>
                <a:latin typeface="微软雅黑" pitchFamily="34" charset="-122"/>
                <a:ea typeface="微软雅黑"/>
                <a:cs typeface="+mn-cs"/>
              </a:rPr>
              <a:t>问题</a:t>
            </a:r>
            <a:r>
              <a:rPr kumimoji="0" lang="en-US" altLang="zh-CN" sz="2400" b="1" i="0" u="none" strike="noStrike" kern="1200" cap="none" spc="300" normalizeH="0" baseline="0" noProof="0" dirty="0" smtClean="0">
                <a:ln>
                  <a:noFill/>
                </a:ln>
                <a:solidFill>
                  <a:srgbClr val="1E6787"/>
                </a:solidFill>
                <a:effectLst/>
                <a:uLnTx/>
                <a:uFillTx/>
                <a:latin typeface="微软雅黑" pitchFamily="34" charset="-122"/>
                <a:ea typeface="微软雅黑"/>
                <a:cs typeface="+mn-cs"/>
              </a:rPr>
              <a:t>7</a:t>
            </a:r>
            <a:endParaRPr kumimoji="0" lang="zh-CN" altLang="en-US" sz="2400" b="1" i="0" u="none" strike="noStrike" kern="1200" cap="none" spc="300" normalizeH="0" baseline="0" noProof="0" dirty="0">
              <a:ln>
                <a:noFill/>
              </a:ln>
              <a:solidFill>
                <a:srgbClr val="1E6787"/>
              </a:solidFill>
              <a:effectLst/>
              <a:uLnTx/>
              <a:uFillTx/>
              <a:latin typeface="微软雅黑" pitchFamily="34" charset="-122"/>
              <a:ea typeface="微软雅黑"/>
              <a:cs typeface="+mn-cs"/>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A9B44262-B6CC-4182-84F6-82D9370D6F1A}"/>
              </a:ext>
            </a:extLst>
          </p:cNvPr>
          <p:cNvSpPr/>
          <p:nvPr/>
        </p:nvSpPr>
        <p:spPr>
          <a:xfrm>
            <a:off x="7373513" y="4201063"/>
            <a:ext cx="860736" cy="1270604"/>
          </a:xfrm>
          <a:prstGeom prst="rect">
            <a:avLst/>
          </a:prstGeom>
        </p:spPr>
        <p:txBody>
          <a:bodyPr wrap="square">
            <a:spAutoFit/>
          </a:bodyPr>
          <a:lstStyle/>
          <a:p>
            <a:pPr marL="0" marR="0" lvl="0" indent="266700" algn="just" defTabSz="914400" rtl="0" eaLnBrk="1" fontAlgn="auto" latinLnBrk="0" hangingPunct="1">
              <a:lnSpc>
                <a:spcPct val="229000"/>
              </a:lnSpc>
              <a:spcBef>
                <a:spcPts val="0"/>
              </a:spcBef>
              <a:spcAft>
                <a:spcPts val="0"/>
              </a:spcAft>
              <a:buClrTx/>
              <a:buSzTx/>
              <a:buFontTx/>
              <a:buNone/>
              <a:tabLst/>
              <a:defRPr/>
            </a:pPr>
            <a:r>
              <a:rPr kumimoji="0" lang="en-US" altLang="zh-CN" sz="4000" b="0" i="0" u="none" strike="noStrike" kern="100" cap="none" spc="0" normalizeH="0" baseline="0" noProof="0" dirty="0" smtClean="0">
                <a:ln>
                  <a:noFill/>
                </a:ln>
                <a:solidFill>
                  <a:srgbClr val="FF0000"/>
                </a:solidFill>
                <a:effectLst/>
                <a:uLnTx/>
                <a:uFillTx/>
                <a:latin typeface="微软雅黑"/>
                <a:ea typeface="微软雅黑"/>
                <a:cs typeface="Times New Roman" panose="02020603050405020304" pitchFamily="18" charset="0"/>
                <a:sym typeface="Wingdings" panose="05000000000000000000" pitchFamily="2" charset="2"/>
              </a:rPr>
              <a:t></a:t>
            </a:r>
            <a:endParaRPr kumimoji="0" lang="en-US" altLang="zh-CN" sz="4000" b="0" i="0" u="none" strike="noStrike" kern="100" cap="none" spc="0" normalizeH="0" baseline="0" noProof="0" dirty="0" smtClean="0">
              <a:ln>
                <a:noFill/>
              </a:ln>
              <a:solidFill>
                <a:srgbClr val="FF0000"/>
              </a:solidFill>
              <a:effectLst/>
              <a:uLnTx/>
              <a:uFillTx/>
              <a:latin typeface="微软雅黑"/>
              <a:ea typeface="微软雅黑"/>
              <a:cs typeface="Times New Roman" panose="02020603050405020304" pitchFamily="18" charset="0"/>
            </a:endParaRPr>
          </a:p>
        </p:txBody>
      </p:sp>
      <p:cxnSp>
        <p:nvCxnSpPr>
          <p:cNvPr id="3" name="直接连接符 2"/>
          <p:cNvCxnSpPr/>
          <p:nvPr/>
        </p:nvCxnSpPr>
        <p:spPr>
          <a:xfrm>
            <a:off x="7129864" y="2130357"/>
            <a:ext cx="0" cy="36535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5482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4708981"/>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有一大类数学计算问题需要使用</a:t>
                </a:r>
                <a:r>
                  <a:rPr lang="en-US" altLang="zh-CN" sz="2400" dirty="0">
                    <a:latin typeface="+mn-ea"/>
                  </a:rPr>
                  <a:t>while</a:t>
                </a:r>
                <a:r>
                  <a:rPr lang="zh-CN" altLang="zh-CN" sz="2400" dirty="0">
                    <a:latin typeface="+mn-ea"/>
                  </a:rPr>
                  <a:t>循环。对于这类问题，人们设计出一套反复计算的规则，称为</a:t>
                </a:r>
                <a:r>
                  <a:rPr lang="zh-CN" altLang="zh-CN" sz="2400" dirty="0">
                    <a:solidFill>
                      <a:srgbClr val="FF0000"/>
                    </a:solidFill>
                    <a:latin typeface="+mn-ea"/>
                  </a:rPr>
                  <a:t>迭代规则</a:t>
                </a:r>
                <a:r>
                  <a:rPr lang="zh-CN" altLang="zh-CN" sz="2400" dirty="0">
                    <a:latin typeface="+mn-ea"/>
                  </a:rPr>
                  <a:t>，并证明了反复使用规则就一定能得到解，但何时结束要看计算的实际进展情况。下面利用迭代规则来求解一个实数的平方根，人们提出的计算规则如下：</a:t>
                </a:r>
              </a:p>
              <a:p>
                <a:pPr lvl="1">
                  <a:lnSpc>
                    <a:spcPct val="150000"/>
                  </a:lnSpc>
                </a:pPr>
                <a:r>
                  <a:rPr lang="en-US" altLang="zh-CN" sz="2000" dirty="0">
                    <a:latin typeface="+mn-ea"/>
                  </a:rPr>
                  <a:t>1</a:t>
                </a:r>
                <a:r>
                  <a:rPr lang="zh-CN" altLang="zh-CN" sz="2000" dirty="0">
                    <a:latin typeface="+mn-ea"/>
                  </a:rPr>
                  <a:t>）假设需要求实数</a:t>
                </a:r>
                <a:r>
                  <a:rPr lang="en-US" altLang="zh-CN" sz="2000" dirty="0">
                    <a:latin typeface="+mn-ea"/>
                  </a:rPr>
                  <a:t>x</a:t>
                </a:r>
                <a:r>
                  <a:rPr lang="zh-CN" altLang="zh-CN" sz="2000" dirty="0">
                    <a:latin typeface="+mn-ea"/>
                  </a:rPr>
                  <a:t>的平方根，任取</a:t>
                </a:r>
                <a:r>
                  <a:rPr lang="en-US" altLang="zh-CN" sz="2000" dirty="0">
                    <a:latin typeface="+mn-ea"/>
                  </a:rPr>
                  <a:t>y</a:t>
                </a:r>
                <a:r>
                  <a:rPr lang="zh-CN" altLang="zh-CN" sz="2000" dirty="0">
                    <a:latin typeface="+mn-ea"/>
                  </a:rPr>
                  <a:t>为某个实数值</a:t>
                </a:r>
              </a:p>
              <a:p>
                <a:pPr lvl="1">
                  <a:lnSpc>
                    <a:spcPct val="150000"/>
                  </a:lnSpc>
                </a:pPr>
                <a:r>
                  <a:rPr lang="en-US" altLang="zh-CN" sz="2000" dirty="0">
                    <a:latin typeface="+mn-ea"/>
                  </a:rPr>
                  <a:t>2</a:t>
                </a:r>
                <a:r>
                  <a:rPr lang="zh-CN" altLang="zh-CN" sz="2000" dirty="0">
                    <a:latin typeface="+mn-ea"/>
                  </a:rPr>
                  <a:t>）如果</a:t>
                </a:r>
                <a14:m>
                  <m:oMath xmlns:m="http://schemas.openxmlformats.org/officeDocument/2006/math">
                    <m:r>
                      <a:rPr lang="en-US" altLang="zh-CN" sz="2000" i="1">
                        <a:latin typeface="Cambria Math"/>
                      </a:rPr>
                      <m:t>𝑦</m:t>
                    </m:r>
                    <m:r>
                      <a:rPr lang="en-US" altLang="zh-CN" sz="2000" i="1">
                        <a:latin typeface="Cambria Math"/>
                      </a:rPr>
                      <m:t>×</m:t>
                    </m:r>
                    <m:r>
                      <a:rPr lang="en-US" altLang="zh-CN" sz="2000" i="1">
                        <a:latin typeface="Cambria Math"/>
                      </a:rPr>
                      <m:t>𝑦</m:t>
                    </m:r>
                    <m:r>
                      <a:rPr lang="en-US" altLang="zh-CN" sz="2000" i="1">
                        <a:latin typeface="Cambria Math"/>
                      </a:rPr>
                      <m:t>=</m:t>
                    </m:r>
                    <m:r>
                      <a:rPr lang="en-US" altLang="zh-CN" sz="2000" i="1">
                        <a:latin typeface="Cambria Math"/>
                      </a:rPr>
                      <m:t>𝑥</m:t>
                    </m:r>
                  </m:oMath>
                </a14:m>
                <a:r>
                  <a:rPr lang="zh-CN" altLang="zh-CN" sz="2000" dirty="0">
                    <a:latin typeface="+mn-ea"/>
                  </a:rPr>
                  <a:t>，计算结束，</a:t>
                </a:r>
                <a:r>
                  <a:rPr lang="en-US" altLang="zh-CN" sz="2000" dirty="0">
                    <a:latin typeface="+mn-ea"/>
                  </a:rPr>
                  <a:t>y</a:t>
                </a:r>
                <a:r>
                  <a:rPr lang="zh-CN" altLang="zh-CN" sz="2000" dirty="0">
                    <a:latin typeface="+mn-ea"/>
                  </a:rPr>
                  <a:t>就是</a:t>
                </a:r>
                <a:r>
                  <a:rPr lang="en-US" altLang="zh-CN" sz="2000" dirty="0">
                    <a:latin typeface="+mn-ea"/>
                  </a:rPr>
                  <a:t>x</a:t>
                </a:r>
                <a:r>
                  <a:rPr lang="zh-CN" altLang="zh-CN" sz="2000" dirty="0">
                    <a:latin typeface="+mn-ea"/>
                  </a:rPr>
                  <a:t>的平方根</a:t>
                </a:r>
              </a:p>
              <a:p>
                <a:pPr lvl="1">
                  <a:lnSpc>
                    <a:spcPct val="150000"/>
                  </a:lnSpc>
                </a:pPr>
                <a:r>
                  <a:rPr lang="en-US" altLang="zh-CN" sz="2000" dirty="0">
                    <a:latin typeface="+mn-ea"/>
                  </a:rPr>
                  <a:t>3</a:t>
                </a:r>
                <a:r>
                  <a:rPr lang="zh-CN" altLang="zh-CN" sz="2000" dirty="0">
                    <a:latin typeface="+mn-ea"/>
                  </a:rPr>
                  <a:t>）否则令</a:t>
                </a:r>
                <a14:m>
                  <m:oMath xmlns:m="http://schemas.openxmlformats.org/officeDocument/2006/math">
                    <m:r>
                      <a:rPr lang="en-US" altLang="zh-CN" sz="2000" i="1">
                        <a:latin typeface="Cambria Math"/>
                      </a:rPr>
                      <m:t>𝑧</m:t>
                    </m:r>
                    <m:r>
                      <a:rPr lang="en-US" altLang="zh-CN" sz="2000" i="1">
                        <a:latin typeface="Cambria Math"/>
                      </a:rPr>
                      <m:t>=(</m:t>
                    </m:r>
                    <m:r>
                      <a:rPr lang="en-US" altLang="zh-CN" sz="2000" i="1">
                        <a:latin typeface="Cambria Math"/>
                      </a:rPr>
                      <m:t>𝑦</m:t>
                    </m:r>
                    <m:r>
                      <a:rPr lang="en-US" altLang="zh-CN" sz="2000" i="1">
                        <a:latin typeface="Cambria Math"/>
                      </a:rPr>
                      <m:t>+</m:t>
                    </m:r>
                    <m:r>
                      <a:rPr lang="en-US" altLang="zh-CN" sz="2000" i="1">
                        <a:latin typeface="Cambria Math"/>
                      </a:rPr>
                      <m:t>𝑥</m:t>
                    </m:r>
                    <m:r>
                      <a:rPr lang="en-US" altLang="zh-CN" sz="2000" i="1">
                        <a:latin typeface="Cambria Math"/>
                      </a:rPr>
                      <m:t>/</m:t>
                    </m:r>
                    <m:r>
                      <a:rPr lang="en-US" altLang="zh-CN" sz="2000" i="1">
                        <a:latin typeface="Cambria Math"/>
                      </a:rPr>
                      <m:t>𝑦</m:t>
                    </m:r>
                    <m:r>
                      <a:rPr lang="en-US" altLang="zh-CN" sz="2000" i="1">
                        <a:latin typeface="Cambria Math"/>
                      </a:rPr>
                      <m:t>)/2</m:t>
                    </m:r>
                  </m:oMath>
                </a14:m>
                <a:endParaRPr lang="zh-CN" altLang="zh-CN" sz="2000" dirty="0">
                  <a:latin typeface="+mn-ea"/>
                </a:endParaRPr>
              </a:p>
              <a:p>
                <a:pPr lvl="1">
                  <a:lnSpc>
                    <a:spcPct val="150000"/>
                  </a:lnSpc>
                </a:pPr>
                <a:r>
                  <a:rPr lang="en-US" altLang="zh-CN" sz="2000" dirty="0">
                    <a:latin typeface="+mn-ea"/>
                  </a:rPr>
                  <a:t>4</a:t>
                </a:r>
                <a:r>
                  <a:rPr lang="zh-CN" altLang="zh-CN" sz="2000" dirty="0">
                    <a:latin typeface="+mn-ea"/>
                  </a:rPr>
                  <a:t>）令</a:t>
                </a:r>
                <a:r>
                  <a:rPr lang="en-US" altLang="zh-CN" sz="2000" dirty="0">
                    <a:latin typeface="+mn-ea"/>
                  </a:rPr>
                  <a:t>y</a:t>
                </a:r>
                <a:r>
                  <a:rPr lang="zh-CN" altLang="zh-CN" sz="2000" dirty="0">
                    <a:latin typeface="+mn-ea"/>
                  </a:rPr>
                  <a:t>的新值等于</a:t>
                </a:r>
                <a:r>
                  <a:rPr lang="en-US" altLang="zh-CN" sz="2000" dirty="0">
                    <a:latin typeface="+mn-ea"/>
                  </a:rPr>
                  <a:t>z</a:t>
                </a:r>
                <a:r>
                  <a:rPr lang="zh-CN" altLang="zh-CN" sz="2000" dirty="0">
                    <a:latin typeface="+mn-ea"/>
                  </a:rPr>
                  <a:t>，转回步骤</a:t>
                </a:r>
                <a:r>
                  <a:rPr lang="en-US" altLang="zh-CN" sz="2000" dirty="0">
                    <a:latin typeface="+mn-ea"/>
                  </a:rPr>
                  <a:t>1</a:t>
                </a:r>
                <a:r>
                  <a:rPr lang="zh-CN" altLang="zh-CN" sz="2000" dirty="0">
                    <a:latin typeface="+mn-ea"/>
                  </a:rPr>
                  <a:t>）</a:t>
                </a:r>
              </a:p>
              <a:p>
                <a:pPr>
                  <a:lnSpc>
                    <a:spcPct val="150000"/>
                  </a:lnSpc>
                </a:pPr>
                <a:r>
                  <a:rPr lang="zh-CN" altLang="zh-CN" sz="2400" dirty="0">
                    <a:latin typeface="+mn-ea"/>
                  </a:rPr>
                  <a:t>这种计算平方根的方法被称为</a:t>
                </a:r>
                <a:r>
                  <a:rPr lang="zh-CN" altLang="zh-CN" sz="2400" dirty="0">
                    <a:solidFill>
                      <a:srgbClr val="FF0000"/>
                    </a:solidFill>
                    <a:latin typeface="+mn-ea"/>
                  </a:rPr>
                  <a:t>“牛顿迭代法”</a:t>
                </a:r>
                <a:r>
                  <a:rPr lang="zh-CN" altLang="en-US" sz="2400" dirty="0">
                    <a:latin typeface="+mn-ea"/>
                  </a:rPr>
                  <a:t>。</a:t>
                </a:r>
                <a:endParaRPr lang="en-US" altLang="zh-CN" sz="2400" kern="100" dirty="0">
                  <a:latin typeface="+mn-ea"/>
                  <a:cs typeface="Times New Roman" panose="02020603050405020304" pitchFamily="18" charset="0"/>
                </a:endParaRPr>
              </a:p>
            </p:txBody>
          </p:sp>
        </mc:Choice>
        <mc:Fallback>
          <p:sp>
            <p:nvSpPr>
              <p:cNvPr id="3" name="矩形 2">
                <a:extLst>
                  <a:ext uri="{FF2B5EF4-FFF2-40B4-BE49-F238E27FC236}">
                    <a16:creationId xmlns:a16="http://schemas.microsoft.com/office/drawing/2014/main" id="{C60D02A1-FD4F-4E89-AD58-AFD7CCAB0737}"/>
                  </a:ext>
                </a:extLst>
              </p:cNvPr>
              <p:cNvSpPr>
                <a:spLocks noRot="1" noChangeAspect="1" noMove="1" noResize="1" noEditPoints="1" noAdjustHandles="1" noChangeArrowheads="1" noChangeShapeType="1" noTextEdit="1"/>
              </p:cNvSpPr>
              <p:nvPr/>
            </p:nvSpPr>
            <p:spPr>
              <a:xfrm>
                <a:off x="215146" y="866072"/>
                <a:ext cx="11761707" cy="4708981"/>
              </a:xfrm>
              <a:prstGeom prst="rect">
                <a:avLst/>
              </a:prstGeom>
              <a:blipFill>
                <a:blip r:embed="rId3"/>
                <a:stretch>
                  <a:fillRect l="-777" b="-6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4783098"/>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581057"/>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en-US" sz="2400" dirty="0">
                <a:latin typeface="+mn-ea"/>
              </a:rPr>
              <a:t> </a:t>
            </a:r>
            <a:r>
              <a:rPr lang="zh-CN" altLang="zh-CN" sz="2400" dirty="0">
                <a:latin typeface="+mn-ea"/>
              </a:rPr>
              <a:t>“牛顿迭代法”</a:t>
            </a:r>
            <a:r>
              <a:rPr lang="zh-CN" altLang="en-US" sz="2400" dirty="0">
                <a:latin typeface="+mn-ea"/>
              </a:rPr>
              <a:t>求平方根。</a:t>
            </a:r>
            <a:endParaRPr lang="en-US" altLang="zh-CN" sz="2400" kern="1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F25B2765-EC67-4039-9F93-B55770A07A40}"/>
              </a:ext>
            </a:extLst>
          </p:cNvPr>
          <p:cNvPicPr>
            <a:picLocks noChangeAspect="1"/>
          </p:cNvPicPr>
          <p:nvPr/>
        </p:nvPicPr>
        <p:blipFill>
          <a:blip r:embed="rId3"/>
          <a:stretch>
            <a:fillRect/>
          </a:stretch>
        </p:blipFill>
        <p:spPr>
          <a:xfrm>
            <a:off x="776097" y="1688616"/>
            <a:ext cx="6543675" cy="2466975"/>
          </a:xfrm>
          <a:prstGeom prst="rect">
            <a:avLst/>
          </a:prstGeom>
          <a:ln>
            <a:solidFill>
              <a:schemeClr val="tx1"/>
            </a:solidFill>
          </a:ln>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0C45DCA7-6416-4EE7-A3BE-0D27BAFF400A}"/>
              </a:ext>
            </a:extLst>
          </p:cNvPr>
          <p:cNvPicPr>
            <a:picLocks noChangeAspect="1"/>
          </p:cNvPicPr>
          <p:nvPr/>
        </p:nvPicPr>
        <p:blipFill rotWithShape="1">
          <a:blip r:embed="rId4"/>
          <a:srcRect t="1513"/>
          <a:stretch/>
        </p:blipFill>
        <p:spPr>
          <a:xfrm>
            <a:off x="5886049" y="2461862"/>
            <a:ext cx="6178433" cy="373975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6352821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581057"/>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en-US" sz="2400" dirty="0">
                <a:latin typeface="+mn-ea"/>
              </a:rPr>
              <a:t> </a:t>
            </a:r>
            <a:r>
              <a:rPr lang="zh-CN" altLang="zh-CN" sz="2400" dirty="0">
                <a:latin typeface="+mn-ea"/>
              </a:rPr>
              <a:t>“牛顿迭代法”</a:t>
            </a:r>
            <a:r>
              <a:rPr lang="zh-CN" altLang="en-US" sz="2400" dirty="0">
                <a:latin typeface="+mn-ea"/>
              </a:rPr>
              <a:t>求平方根。</a:t>
            </a:r>
            <a:endParaRPr lang="en-US" altLang="zh-CN" sz="2400" kern="100" dirty="0">
              <a:latin typeface="+mn-ea"/>
              <a:cs typeface="Times New Roman" panose="02020603050405020304" pitchFamily="18" charset="0"/>
            </a:endParaRPr>
          </a:p>
        </p:txBody>
      </p:sp>
      <p:pic>
        <p:nvPicPr>
          <p:cNvPr id="7" name="图片 6">
            <a:extLst>
              <a:ext uri="{FF2B5EF4-FFF2-40B4-BE49-F238E27FC236}">
                <a16:creationId xmlns:a16="http://schemas.microsoft.com/office/drawing/2014/main" id="{020FC27C-B9EF-4586-8426-1FDFB8BF5528}"/>
              </a:ext>
            </a:extLst>
          </p:cNvPr>
          <p:cNvPicPr>
            <a:picLocks noChangeAspect="1"/>
          </p:cNvPicPr>
          <p:nvPr/>
        </p:nvPicPr>
        <p:blipFill>
          <a:blip r:embed="rId3"/>
          <a:stretch>
            <a:fillRect/>
          </a:stretch>
        </p:blipFill>
        <p:spPr>
          <a:xfrm>
            <a:off x="530360" y="1724232"/>
            <a:ext cx="7543800" cy="4105275"/>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A21473B0-1276-4EAB-AD52-8C1FB7B1BB70}"/>
              </a:ext>
            </a:extLst>
          </p:cNvPr>
          <p:cNvPicPr>
            <a:picLocks noChangeAspect="1"/>
          </p:cNvPicPr>
          <p:nvPr/>
        </p:nvPicPr>
        <p:blipFill>
          <a:blip r:embed="rId4"/>
          <a:stretch>
            <a:fillRect/>
          </a:stretch>
        </p:blipFill>
        <p:spPr>
          <a:xfrm>
            <a:off x="7036904" y="1724232"/>
            <a:ext cx="5046239" cy="298132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8216183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break </a:t>
            </a:r>
            <a:r>
              <a:rPr lang="zh-CN" altLang="en-US" sz="2400" b="1" kern="100" dirty="0">
                <a:latin typeface="+mn-ea"/>
                <a:cs typeface="Times New Roman" panose="02020603050405020304" pitchFamily="18" charset="0"/>
              </a:rPr>
              <a:t>和 </a:t>
            </a:r>
            <a:r>
              <a:rPr lang="en-US" altLang="zh-CN" sz="2400" b="1" kern="100" dirty="0">
                <a:latin typeface="+mn-ea"/>
                <a:cs typeface="Times New Roman" panose="02020603050405020304" pitchFamily="18" charset="0"/>
              </a:rPr>
              <a:t>continue </a:t>
            </a:r>
            <a:r>
              <a:rPr lang="zh-CN" altLang="en-US" sz="2400" b="1" kern="100" dirty="0">
                <a:latin typeface="+mn-ea"/>
                <a:cs typeface="Times New Roman" panose="02020603050405020304" pitchFamily="18" charset="0"/>
              </a:rPr>
              <a:t>语句</a:t>
            </a:r>
            <a:endParaRPr lang="en-US" altLang="zh-CN" sz="2400" kern="100" dirty="0">
              <a:latin typeface="+mn-ea"/>
              <a:cs typeface="Times New Roman" panose="02020603050405020304" pitchFamily="18" charset="0"/>
            </a:endParaRPr>
          </a:p>
        </p:txBody>
      </p:sp>
      <p:sp>
        <p:nvSpPr>
          <p:cNvPr id="2" name="矩形 1">
            <a:extLst>
              <a:ext uri="{FF2B5EF4-FFF2-40B4-BE49-F238E27FC236}">
                <a16:creationId xmlns:a16="http://schemas.microsoft.com/office/drawing/2014/main" id="{19D5C465-72FB-4114-A40C-E8D08BF658AE}"/>
              </a:ext>
            </a:extLst>
          </p:cNvPr>
          <p:cNvSpPr/>
          <p:nvPr/>
        </p:nvSpPr>
        <p:spPr>
          <a:xfrm>
            <a:off x="215145" y="1605696"/>
            <a:ext cx="11612419" cy="2243050"/>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for</a:t>
            </a:r>
            <a:r>
              <a:rPr lang="zh-CN" altLang="zh-CN" sz="2400" dirty="0">
                <a:latin typeface="+mn-ea"/>
                <a:cs typeface="Times New Roman" panose="02020603050405020304" pitchFamily="18" charset="0"/>
              </a:rPr>
              <a:t>语句和</a:t>
            </a:r>
            <a:r>
              <a:rPr lang="en-US" altLang="zh-CN" sz="2400" dirty="0">
                <a:latin typeface="+mn-ea"/>
                <a:cs typeface="Times New Roman" panose="02020603050405020304" pitchFamily="18" charset="0"/>
              </a:rPr>
              <a:t>while</a:t>
            </a:r>
            <a:r>
              <a:rPr lang="zh-CN" altLang="zh-CN" sz="2400" dirty="0">
                <a:latin typeface="+mn-ea"/>
                <a:cs typeface="Times New Roman" panose="02020603050405020304" pitchFamily="18" charset="0"/>
              </a:rPr>
              <a:t>语句都是通过头部控制循环的执行，一旦进入循环体，就会完整地执行一遍其中的语句，然后再重复。实际中，我们也会遇到一些只执行循环体中的部分语句就结束循环或者立刻转去做下一次循环的情况，那么我们就需要用到循环控制语句</a:t>
            </a:r>
            <a:r>
              <a:rPr lang="en-US" altLang="zh-CN" sz="2400" dirty="0">
                <a:latin typeface="+mn-ea"/>
                <a:cs typeface="Times New Roman" panose="02020603050405020304" pitchFamily="18" charset="0"/>
              </a:rPr>
              <a:t>break</a:t>
            </a:r>
            <a:r>
              <a:rPr lang="zh-CN" altLang="zh-CN" sz="2400" dirty="0">
                <a:latin typeface="+mn-ea"/>
                <a:cs typeface="Times New Roman" panose="02020603050405020304" pitchFamily="18" charset="0"/>
              </a:rPr>
              <a:t>和</a:t>
            </a:r>
            <a:r>
              <a:rPr lang="en-US" altLang="zh-CN" sz="2400" dirty="0">
                <a:latin typeface="+mn-ea"/>
                <a:cs typeface="Times New Roman" panose="02020603050405020304" pitchFamily="18" charset="0"/>
              </a:rPr>
              <a:t>continue</a:t>
            </a:r>
            <a:r>
              <a:rPr lang="zh-CN" altLang="en-US" sz="2400" dirty="0">
                <a:latin typeface="+mn-ea"/>
                <a:cs typeface="Times New Roman" panose="02020603050405020304" pitchFamily="18" charset="0"/>
              </a:rPr>
              <a:t>。</a:t>
            </a:r>
            <a:endParaRPr lang="zh-CN" altLang="en-US" sz="2400" dirty="0">
              <a:latin typeface="+mn-ea"/>
            </a:endParaRPr>
          </a:p>
        </p:txBody>
      </p:sp>
    </p:spTree>
    <p:extLst>
      <p:ext uri="{BB962C8B-B14F-4D97-AF65-F5344CB8AC3E}">
        <p14:creationId xmlns:p14="http://schemas.microsoft.com/office/powerpoint/2010/main" val="1542134728"/>
      </p:ext>
    </p:extLst>
  </p:cSld>
  <p:clrMapOvr>
    <a:masterClrMapping/>
  </p:clrMapOvr>
  <p:transition spd="slow">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break </a:t>
            </a:r>
            <a:r>
              <a:rPr lang="zh-CN" altLang="en-US" sz="2400" b="1" kern="100" dirty="0">
                <a:latin typeface="+mn-ea"/>
                <a:cs typeface="Times New Roman" panose="02020603050405020304" pitchFamily="18" charset="0"/>
              </a:rPr>
              <a:t>和 </a:t>
            </a:r>
            <a:r>
              <a:rPr lang="en-US" altLang="zh-CN" sz="2400" b="1" kern="100" dirty="0">
                <a:latin typeface="+mn-ea"/>
                <a:cs typeface="Times New Roman" panose="02020603050405020304" pitchFamily="18" charset="0"/>
              </a:rPr>
              <a:t>continue </a:t>
            </a:r>
            <a:r>
              <a:rPr lang="zh-CN" altLang="en-US" sz="2400" b="1" kern="100" dirty="0">
                <a:latin typeface="+mn-ea"/>
                <a:cs typeface="Times New Roman" panose="02020603050405020304" pitchFamily="18" charset="0"/>
              </a:rPr>
              <a:t>语句</a:t>
            </a:r>
            <a:endParaRPr lang="en-US" altLang="zh-CN" sz="2400" kern="100" dirty="0">
              <a:latin typeface="+mn-ea"/>
              <a:cs typeface="Times New Roman" panose="02020603050405020304" pitchFamily="18" charset="0"/>
            </a:endParaRPr>
          </a:p>
        </p:txBody>
      </p:sp>
      <p:sp>
        <p:nvSpPr>
          <p:cNvPr id="2" name="矩形 1"/>
          <p:cNvSpPr/>
          <p:nvPr/>
        </p:nvSpPr>
        <p:spPr>
          <a:xfrm>
            <a:off x="422348" y="1769413"/>
            <a:ext cx="4498444" cy="1938992"/>
          </a:xfrm>
          <a:prstGeom prst="rect">
            <a:avLst/>
          </a:prstGeom>
          <a:ln>
            <a:solidFill>
              <a:schemeClr val="accent1"/>
            </a:solidFill>
          </a:ln>
        </p:spPr>
        <p:txBody>
          <a:bodyPr wrap="square">
            <a:spAutoFit/>
          </a:bodyPr>
          <a:lstStyle/>
          <a:p>
            <a:pPr>
              <a:lnSpc>
                <a:spcPct val="150000"/>
              </a:lnSpc>
            </a:pPr>
            <a:r>
              <a:rPr lang="en-US" altLang="zh-CN" sz="2000" kern="100" dirty="0">
                <a:latin typeface="+mn-ea"/>
              </a:rPr>
              <a:t>for </a:t>
            </a:r>
            <a:r>
              <a:rPr lang="en-US" altLang="zh-CN" sz="2000" kern="100" dirty="0" err="1">
                <a:latin typeface="+mn-ea"/>
              </a:rPr>
              <a:t>i</a:t>
            </a:r>
            <a:r>
              <a:rPr lang="en-US" altLang="zh-CN" sz="2000" kern="100" dirty="0">
                <a:latin typeface="+mn-ea"/>
              </a:rPr>
              <a:t> in range(1, 10+1):</a:t>
            </a:r>
          </a:p>
          <a:p>
            <a:pPr>
              <a:lnSpc>
                <a:spcPct val="150000"/>
              </a:lnSpc>
            </a:pPr>
            <a:r>
              <a:rPr lang="en-US" altLang="zh-CN" sz="2000" kern="100" dirty="0">
                <a:latin typeface="+mn-ea"/>
              </a:rPr>
              <a:t>    if </a:t>
            </a:r>
            <a:r>
              <a:rPr lang="en-US" altLang="zh-CN" sz="2000" kern="100" dirty="0" err="1">
                <a:latin typeface="+mn-ea"/>
              </a:rPr>
              <a:t>i</a:t>
            </a:r>
            <a:r>
              <a:rPr lang="en-US" altLang="zh-CN" sz="2000" kern="100" dirty="0">
                <a:latin typeface="+mn-ea"/>
              </a:rPr>
              <a:t> % 3 == 0:</a:t>
            </a:r>
            <a:endParaRPr lang="zh-CN" altLang="zh-CN" sz="2000" kern="100" dirty="0">
              <a:latin typeface="+mn-ea"/>
            </a:endParaRPr>
          </a:p>
          <a:p>
            <a:pPr>
              <a:lnSpc>
                <a:spcPct val="150000"/>
              </a:lnSpc>
            </a:pPr>
            <a:r>
              <a:rPr lang="en-US" altLang="zh-CN" sz="2000" kern="100" dirty="0">
                <a:latin typeface="+mn-ea"/>
              </a:rPr>
              <a:t>        </a:t>
            </a:r>
            <a:r>
              <a:rPr lang="en-US" altLang="zh-CN" sz="2000" kern="100" dirty="0">
                <a:solidFill>
                  <a:srgbClr val="FF0000"/>
                </a:solidFill>
                <a:latin typeface="+mn-ea"/>
              </a:rPr>
              <a:t>break</a:t>
            </a:r>
            <a:endParaRPr lang="zh-CN" altLang="zh-CN" sz="2000" kern="100" dirty="0">
              <a:solidFill>
                <a:srgbClr val="FF0000"/>
              </a:solidFill>
              <a:latin typeface="+mn-ea"/>
            </a:endParaRPr>
          </a:p>
          <a:p>
            <a:pPr>
              <a:lnSpc>
                <a:spcPct val="150000"/>
              </a:lnSpc>
            </a:pPr>
            <a:r>
              <a:rPr lang="en-US" altLang="zh-CN" sz="2000" kern="100" dirty="0">
                <a:latin typeface="+mn-ea"/>
              </a:rPr>
              <a:t>    print(</a:t>
            </a:r>
            <a:r>
              <a:rPr lang="en-US" altLang="zh-CN" sz="2000" kern="100" dirty="0" err="1">
                <a:latin typeface="+mn-ea"/>
              </a:rPr>
              <a:t>i</a:t>
            </a:r>
            <a:r>
              <a:rPr lang="en-US" altLang="zh-CN" sz="2000" kern="100" dirty="0">
                <a:latin typeface="+mn-ea"/>
              </a:rPr>
              <a:t>, end='  ')</a:t>
            </a:r>
            <a:endParaRPr lang="zh-CN" altLang="zh-CN" sz="2000" kern="100" dirty="0">
              <a:latin typeface="+mn-ea"/>
              <a:cs typeface="Times New Roman" panose="02020603050405020304" pitchFamily="18" charset="0"/>
            </a:endParaRPr>
          </a:p>
        </p:txBody>
      </p:sp>
      <p:sp>
        <p:nvSpPr>
          <p:cNvPr id="6" name="矩形 5"/>
          <p:cNvSpPr/>
          <p:nvPr/>
        </p:nvSpPr>
        <p:spPr>
          <a:xfrm>
            <a:off x="422348" y="3910375"/>
            <a:ext cx="4498444" cy="50353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zh-CN" altLang="zh-CN" sz="2000" kern="100" dirty="0">
                <a:latin typeface="Consolas" panose="020B0609020204030204" pitchFamily="49" charset="0"/>
              </a:rPr>
              <a:t>输出：</a:t>
            </a:r>
            <a:r>
              <a:rPr lang="en-US" altLang="zh-CN" sz="2000" kern="100" dirty="0">
                <a:latin typeface="Consolas" panose="020B0609020204030204" pitchFamily="49" charset="0"/>
              </a:rPr>
              <a:t>1  2</a:t>
            </a:r>
            <a:endParaRPr lang="zh-CN" altLang="zh-CN" sz="2000" kern="100" dirty="0">
              <a:latin typeface="Consolas" panose="020B0609020204030204" pitchFamily="49" charset="0"/>
            </a:endParaRPr>
          </a:p>
        </p:txBody>
      </p:sp>
      <p:sp>
        <p:nvSpPr>
          <p:cNvPr id="7" name="矩形 6"/>
          <p:cNvSpPr/>
          <p:nvPr/>
        </p:nvSpPr>
        <p:spPr>
          <a:xfrm>
            <a:off x="422348" y="4974885"/>
            <a:ext cx="4498444" cy="1338828"/>
          </a:xfrm>
          <a:prstGeom prst="rect">
            <a:avLst/>
          </a:prstGeom>
          <a:ln>
            <a:solidFill>
              <a:schemeClr val="accent1"/>
            </a:solidFill>
          </a:ln>
        </p:spPr>
        <p:txBody>
          <a:bodyPr wrap="square">
            <a:spAutoFit/>
          </a:bodyPr>
          <a:lstStyle/>
          <a:p>
            <a:pPr lvl="0">
              <a:lnSpc>
                <a:spcPct val="150000"/>
              </a:lnSpc>
              <a:defRPr/>
            </a:pPr>
            <a:r>
              <a:rPr lang="zh-CN" altLang="zh-CN" dirty="0">
                <a:latin typeface="+mn-ea"/>
              </a:rPr>
              <a:t>当</a:t>
            </a:r>
            <a:r>
              <a:rPr lang="en-US" altLang="zh-CN" dirty="0" err="1">
                <a:latin typeface="+mn-ea"/>
              </a:rPr>
              <a:t>i</a:t>
            </a:r>
            <a:r>
              <a:rPr lang="zh-CN" altLang="zh-CN" dirty="0">
                <a:latin typeface="+mn-ea"/>
              </a:rPr>
              <a:t>是</a:t>
            </a:r>
            <a:r>
              <a:rPr lang="en-US" altLang="zh-CN" dirty="0">
                <a:latin typeface="+mn-ea"/>
              </a:rPr>
              <a:t>3</a:t>
            </a:r>
            <a:r>
              <a:rPr lang="zh-CN" altLang="zh-CN" dirty="0">
                <a:latin typeface="+mn-ea"/>
              </a:rPr>
              <a:t>的倍数的时候，执行</a:t>
            </a:r>
            <a:r>
              <a:rPr lang="en-US" altLang="zh-CN" dirty="0">
                <a:latin typeface="+mn-ea"/>
              </a:rPr>
              <a:t>break</a:t>
            </a:r>
            <a:r>
              <a:rPr lang="zh-CN" altLang="zh-CN" dirty="0">
                <a:latin typeface="+mn-ea"/>
              </a:rPr>
              <a:t>语句。</a:t>
            </a:r>
            <a:endParaRPr lang="en-US" altLang="zh-CN" dirty="0">
              <a:latin typeface="+mn-ea"/>
            </a:endParaRPr>
          </a:p>
          <a:p>
            <a:pPr lvl="0">
              <a:lnSpc>
                <a:spcPct val="150000"/>
              </a:lnSpc>
              <a:defRPr/>
            </a:pPr>
            <a:r>
              <a:rPr lang="en-US" altLang="zh-CN" dirty="0">
                <a:latin typeface="+mn-ea"/>
              </a:rPr>
              <a:t>break</a:t>
            </a:r>
            <a:r>
              <a:rPr lang="zh-CN" altLang="zh-CN" dirty="0">
                <a:latin typeface="+mn-ea"/>
              </a:rPr>
              <a:t>语句的作用是</a:t>
            </a:r>
            <a:r>
              <a:rPr lang="zh-CN" altLang="zh-CN" dirty="0">
                <a:solidFill>
                  <a:srgbClr val="FF0000"/>
                </a:solidFill>
                <a:latin typeface="+mn-ea"/>
              </a:rPr>
              <a:t>立刻结束整个</a:t>
            </a:r>
            <a:r>
              <a:rPr lang="en-US" altLang="zh-CN" dirty="0">
                <a:solidFill>
                  <a:srgbClr val="FF0000"/>
                </a:solidFill>
                <a:latin typeface="+mn-ea"/>
              </a:rPr>
              <a:t>for</a:t>
            </a:r>
            <a:r>
              <a:rPr lang="zh-CN" altLang="zh-CN" dirty="0">
                <a:solidFill>
                  <a:srgbClr val="FF0000"/>
                </a:solidFill>
                <a:latin typeface="+mn-ea"/>
              </a:rPr>
              <a:t>循环</a:t>
            </a:r>
            <a:r>
              <a:rPr lang="zh-CN" altLang="zh-CN" dirty="0">
                <a:latin typeface="+mn-ea"/>
              </a:rPr>
              <a:t>，</a:t>
            </a:r>
            <a:endParaRPr lang="en-US" altLang="zh-CN" dirty="0">
              <a:latin typeface="+mn-ea"/>
            </a:endParaRPr>
          </a:p>
          <a:p>
            <a:pPr lvl="0">
              <a:lnSpc>
                <a:spcPct val="150000"/>
              </a:lnSpc>
              <a:defRPr/>
            </a:pPr>
            <a:r>
              <a:rPr lang="zh-CN" altLang="zh-CN" dirty="0">
                <a:latin typeface="+mn-ea"/>
              </a:rPr>
              <a:t>因此输出只有</a:t>
            </a:r>
            <a:r>
              <a:rPr lang="en-US" altLang="zh-CN" dirty="0">
                <a:latin typeface="+mn-ea"/>
              </a:rPr>
              <a:t>1</a:t>
            </a:r>
            <a:r>
              <a:rPr lang="zh-CN" altLang="zh-CN" dirty="0">
                <a:latin typeface="+mn-ea"/>
              </a:rPr>
              <a:t>和</a:t>
            </a:r>
            <a:r>
              <a:rPr lang="en-US" altLang="zh-CN" dirty="0">
                <a:latin typeface="+mn-ea"/>
              </a:rPr>
              <a:t>2</a:t>
            </a:r>
            <a:r>
              <a:rPr lang="zh-CN" altLang="zh-CN" dirty="0">
                <a:latin typeface="+mn-ea"/>
              </a:rPr>
              <a:t>两个数字。</a:t>
            </a:r>
            <a:endParaRPr lang="zh-CN" altLang="zh-CN" kern="100" dirty="0">
              <a:latin typeface="+mn-ea"/>
              <a:cs typeface="Times New Roman" panose="02020603050405020304" pitchFamily="18" charset="0"/>
            </a:endParaRPr>
          </a:p>
        </p:txBody>
      </p:sp>
      <p:sp>
        <p:nvSpPr>
          <p:cNvPr id="12" name="矩形 11"/>
          <p:cNvSpPr/>
          <p:nvPr/>
        </p:nvSpPr>
        <p:spPr>
          <a:xfrm>
            <a:off x="6361235" y="1769413"/>
            <a:ext cx="4825574" cy="1938992"/>
          </a:xfrm>
          <a:prstGeom prst="rect">
            <a:avLst/>
          </a:prstGeom>
          <a:ln>
            <a:solidFill>
              <a:schemeClr val="accent1"/>
            </a:solidFill>
          </a:ln>
        </p:spPr>
        <p:txBody>
          <a:bodyPr wrap="square">
            <a:spAutoFit/>
          </a:bodyPr>
          <a:lstStyle/>
          <a:p>
            <a:pPr>
              <a:lnSpc>
                <a:spcPct val="150000"/>
              </a:lnSpc>
            </a:pPr>
            <a:r>
              <a:rPr lang="en-US" altLang="zh-CN" sz="2000" kern="100" dirty="0">
                <a:latin typeface="+mn-ea"/>
              </a:rPr>
              <a:t>for </a:t>
            </a:r>
            <a:r>
              <a:rPr lang="en-US" altLang="zh-CN" sz="2000" kern="100" dirty="0" err="1">
                <a:latin typeface="+mn-ea"/>
              </a:rPr>
              <a:t>i</a:t>
            </a:r>
            <a:r>
              <a:rPr lang="en-US" altLang="zh-CN" sz="2000" kern="100" dirty="0">
                <a:latin typeface="+mn-ea"/>
              </a:rPr>
              <a:t> in range(1, 10+1):</a:t>
            </a:r>
          </a:p>
          <a:p>
            <a:pPr>
              <a:lnSpc>
                <a:spcPct val="150000"/>
              </a:lnSpc>
            </a:pPr>
            <a:r>
              <a:rPr lang="en-US" altLang="zh-CN" sz="2000" kern="100" dirty="0">
                <a:latin typeface="+mn-ea"/>
              </a:rPr>
              <a:t>    if </a:t>
            </a:r>
            <a:r>
              <a:rPr lang="en-US" altLang="zh-CN" sz="2000" kern="100" dirty="0" err="1">
                <a:latin typeface="+mn-ea"/>
              </a:rPr>
              <a:t>i</a:t>
            </a:r>
            <a:r>
              <a:rPr lang="en-US" altLang="zh-CN" sz="2000" kern="100" dirty="0">
                <a:latin typeface="+mn-ea"/>
              </a:rPr>
              <a:t> % 3 == 0:</a:t>
            </a:r>
            <a:endParaRPr lang="zh-CN" altLang="zh-CN" sz="2000" kern="100" dirty="0">
              <a:latin typeface="+mn-ea"/>
            </a:endParaRPr>
          </a:p>
          <a:p>
            <a:pPr>
              <a:lnSpc>
                <a:spcPct val="150000"/>
              </a:lnSpc>
            </a:pPr>
            <a:r>
              <a:rPr lang="en-US" altLang="zh-CN" sz="2000" kern="100" dirty="0">
                <a:latin typeface="+mn-ea"/>
              </a:rPr>
              <a:t>  </a:t>
            </a:r>
            <a:r>
              <a:rPr lang="en-US" altLang="zh-CN" sz="2000" kern="100" dirty="0" smtClean="0">
                <a:latin typeface="+mn-ea"/>
              </a:rPr>
              <a:t>        </a:t>
            </a:r>
            <a:r>
              <a:rPr lang="en-US" altLang="zh-CN" sz="2000" kern="100" dirty="0" smtClean="0">
                <a:solidFill>
                  <a:srgbClr val="FF0000"/>
                </a:solidFill>
                <a:latin typeface="Consolas" panose="020B0609020204030204" pitchFamily="49" charset="0"/>
              </a:rPr>
              <a:t>continue</a:t>
            </a:r>
            <a:endParaRPr lang="zh-CN" altLang="zh-CN" sz="2000" kern="100" dirty="0">
              <a:solidFill>
                <a:srgbClr val="FF0000"/>
              </a:solidFill>
              <a:latin typeface="Consolas" panose="020B0609020204030204" pitchFamily="49" charset="0"/>
            </a:endParaRPr>
          </a:p>
          <a:p>
            <a:pPr>
              <a:lnSpc>
                <a:spcPct val="150000"/>
              </a:lnSpc>
            </a:pPr>
            <a:r>
              <a:rPr lang="en-US" altLang="zh-CN" sz="2000" kern="100" dirty="0" smtClean="0">
                <a:latin typeface="+mn-ea"/>
              </a:rPr>
              <a:t>    </a:t>
            </a:r>
            <a:r>
              <a:rPr lang="en-US" altLang="zh-CN" sz="2000" kern="100" dirty="0">
                <a:latin typeface="+mn-ea"/>
              </a:rPr>
              <a:t>print(</a:t>
            </a:r>
            <a:r>
              <a:rPr lang="en-US" altLang="zh-CN" sz="2000" kern="100" dirty="0" err="1">
                <a:latin typeface="+mn-ea"/>
              </a:rPr>
              <a:t>i</a:t>
            </a:r>
            <a:r>
              <a:rPr lang="en-US" altLang="zh-CN" sz="2000" kern="100" dirty="0">
                <a:latin typeface="+mn-ea"/>
              </a:rPr>
              <a:t>, end='  ')</a:t>
            </a:r>
            <a:endParaRPr lang="zh-CN" altLang="zh-CN" sz="2000" kern="100" dirty="0">
              <a:latin typeface="+mn-ea"/>
              <a:cs typeface="Times New Roman" panose="02020603050405020304" pitchFamily="18" charset="0"/>
            </a:endParaRPr>
          </a:p>
        </p:txBody>
      </p:sp>
      <p:sp>
        <p:nvSpPr>
          <p:cNvPr id="13" name="矩形 12"/>
          <p:cNvSpPr/>
          <p:nvPr/>
        </p:nvSpPr>
        <p:spPr>
          <a:xfrm>
            <a:off x="6361235" y="3910375"/>
            <a:ext cx="4825574" cy="50353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zh-CN" altLang="zh-CN" sz="2000" kern="100" dirty="0">
                <a:latin typeface="Consolas" panose="020B0609020204030204" pitchFamily="49" charset="0"/>
              </a:rPr>
              <a:t>输出</a:t>
            </a:r>
            <a:r>
              <a:rPr lang="zh-CN" altLang="zh-CN" sz="2000" kern="100" dirty="0">
                <a:latin typeface="Consolas" panose="020B0609020204030204" pitchFamily="49" charset="0"/>
              </a:rPr>
              <a:t>：</a:t>
            </a:r>
            <a:r>
              <a:rPr lang="en-US" altLang="zh-CN" sz="2000" kern="100" dirty="0">
                <a:latin typeface="Consolas" panose="020B0609020204030204" pitchFamily="49" charset="0"/>
              </a:rPr>
              <a:t> 1  2  4  5  7  8  10</a:t>
            </a:r>
            <a:endParaRPr lang="zh-CN" altLang="zh-CN" sz="2000" kern="100" dirty="0">
              <a:latin typeface="Consolas" panose="020B0609020204030204" pitchFamily="49" charset="0"/>
            </a:endParaRPr>
          </a:p>
        </p:txBody>
      </p:sp>
      <p:sp>
        <p:nvSpPr>
          <p:cNvPr id="8" name="矩形 7"/>
          <p:cNvSpPr/>
          <p:nvPr/>
        </p:nvSpPr>
        <p:spPr>
          <a:xfrm>
            <a:off x="6361235" y="4974885"/>
            <a:ext cx="4825574" cy="1754326"/>
          </a:xfrm>
          <a:prstGeom prst="rect">
            <a:avLst/>
          </a:prstGeom>
          <a:ln>
            <a:solidFill>
              <a:schemeClr val="accent1"/>
            </a:solidFill>
          </a:ln>
        </p:spPr>
        <p:txBody>
          <a:bodyPr wrap="square">
            <a:spAutoFit/>
          </a:bodyPr>
          <a:lstStyle/>
          <a:p>
            <a:pPr lvl="0">
              <a:lnSpc>
                <a:spcPct val="150000"/>
              </a:lnSpc>
              <a:defRPr/>
            </a:pPr>
            <a:r>
              <a:rPr lang="zh-CN" altLang="zh-CN" dirty="0">
                <a:latin typeface="+mn-ea"/>
              </a:rPr>
              <a:t>当</a:t>
            </a:r>
            <a:r>
              <a:rPr lang="en-US" altLang="zh-CN" dirty="0" err="1">
                <a:latin typeface="+mn-ea"/>
              </a:rPr>
              <a:t>i</a:t>
            </a:r>
            <a:r>
              <a:rPr lang="zh-CN" altLang="zh-CN" dirty="0">
                <a:latin typeface="+mn-ea"/>
              </a:rPr>
              <a:t>是</a:t>
            </a:r>
            <a:r>
              <a:rPr lang="en-US" altLang="zh-CN" dirty="0">
                <a:latin typeface="+mn-ea"/>
              </a:rPr>
              <a:t>3</a:t>
            </a:r>
            <a:r>
              <a:rPr lang="zh-CN" altLang="zh-CN" dirty="0">
                <a:latin typeface="+mn-ea"/>
              </a:rPr>
              <a:t>的倍数的时候，执行</a:t>
            </a:r>
            <a:r>
              <a:rPr lang="en-US" altLang="zh-CN" dirty="0">
                <a:latin typeface="+mn-ea"/>
              </a:rPr>
              <a:t>continue</a:t>
            </a:r>
            <a:r>
              <a:rPr lang="zh-CN" altLang="zh-CN" dirty="0">
                <a:latin typeface="+mn-ea"/>
              </a:rPr>
              <a:t>语句。</a:t>
            </a:r>
            <a:r>
              <a:rPr lang="en-US" altLang="zh-CN" dirty="0">
                <a:latin typeface="+mn-ea"/>
              </a:rPr>
              <a:t>continue</a:t>
            </a:r>
            <a:r>
              <a:rPr lang="zh-CN" altLang="zh-CN" dirty="0">
                <a:latin typeface="+mn-ea"/>
              </a:rPr>
              <a:t>语句的作用是</a:t>
            </a:r>
            <a:r>
              <a:rPr lang="zh-CN" altLang="zh-CN" dirty="0">
                <a:solidFill>
                  <a:srgbClr val="FF0000"/>
                </a:solidFill>
                <a:latin typeface="+mn-ea"/>
              </a:rPr>
              <a:t>结束这一轮的循环</a:t>
            </a:r>
            <a:r>
              <a:rPr lang="zh-CN" altLang="zh-CN" dirty="0">
                <a:latin typeface="+mn-ea"/>
              </a:rPr>
              <a:t>，程序跳转到循环头部，根据头部的要求继续，</a:t>
            </a:r>
            <a:endParaRPr lang="en-US" altLang="zh-CN" dirty="0">
              <a:latin typeface="+mn-ea"/>
            </a:endParaRPr>
          </a:p>
          <a:p>
            <a:pPr lvl="0">
              <a:lnSpc>
                <a:spcPct val="150000"/>
              </a:lnSpc>
              <a:defRPr/>
            </a:pPr>
            <a:r>
              <a:rPr lang="zh-CN" altLang="zh-CN" dirty="0">
                <a:latin typeface="+mn-ea"/>
              </a:rPr>
              <a:t>因此输出不是</a:t>
            </a:r>
            <a:r>
              <a:rPr lang="en-US" altLang="zh-CN" dirty="0">
                <a:latin typeface="+mn-ea"/>
              </a:rPr>
              <a:t>3</a:t>
            </a:r>
            <a:r>
              <a:rPr lang="zh-CN" altLang="zh-CN" dirty="0">
                <a:latin typeface="+mn-ea"/>
              </a:rPr>
              <a:t>的倍数的所有数字。</a:t>
            </a:r>
            <a:endParaRPr lang="zh-CN" altLang="zh-CN" dirty="0">
              <a:latin typeface="+mn-ea"/>
            </a:endParaRPr>
          </a:p>
        </p:txBody>
      </p:sp>
      <p:sp>
        <p:nvSpPr>
          <p:cNvPr id="9" name="右箭头 8"/>
          <p:cNvSpPr/>
          <p:nvPr/>
        </p:nvSpPr>
        <p:spPr>
          <a:xfrm>
            <a:off x="5136204" y="2626468"/>
            <a:ext cx="1070043" cy="437745"/>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598918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additive="base">
                                        <p:cTn id="35" dur="500" fill="hold"/>
                                        <p:tgtEl>
                                          <p:spTgt spid="8"/>
                                        </p:tgtEl>
                                        <p:attrNameLst>
                                          <p:attrName>ppt_x</p:attrName>
                                        </p:attrNameLst>
                                      </p:cBhvr>
                                      <p:tavLst>
                                        <p:tav tm="0">
                                          <p:val>
                                            <p:strVal val="#ppt_x"/>
                                          </p:val>
                                        </p:tav>
                                        <p:tav tm="100000">
                                          <p:val>
                                            <p:strVal val="#ppt_x"/>
                                          </p:val>
                                        </p:tav>
                                      </p:tavLst>
                                    </p:anim>
                                    <p:anim calcmode="lin" valueType="num">
                                      <p:cBhvr additive="base">
                                        <p:cTn id="3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3" grpId="0" animBg="1"/>
      <p:bldP spid="8" grpId="0" animBg="1"/>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矩形 9"/>
          <p:cNvSpPr/>
          <p:nvPr/>
        </p:nvSpPr>
        <p:spPr>
          <a:xfrm>
            <a:off x="7227237" y="2374421"/>
            <a:ext cx="4300040" cy="3409459"/>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A</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grandfather</a:t>
            </a:r>
          </a:p>
          <a:p>
            <a:pPr>
              <a:lnSpc>
                <a:spcPct val="200000"/>
              </a:lnSpc>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B</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lang="en-US" altLang="zh-CN" sz="2800" kern="100" dirty="0" err="1" smtClean="0">
                <a:solidFill>
                  <a:prstClr val="black"/>
                </a:solidFill>
                <a:latin typeface="微软雅黑"/>
                <a:cs typeface="Times New Roman" panose="02020603050405020304" pitchFamily="18" charset="0"/>
              </a:rPr>
              <a:t>granfater</a:t>
            </a:r>
            <a:endParaRPr kumimoji="0" lang="zh-CN" altLang="zh-CN" sz="28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lvl="0">
              <a:lnSpc>
                <a:spcPct val="200000"/>
              </a:lnSpc>
              <a:defRPr/>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C</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lang="en-US" altLang="zh-CN" sz="2800" kern="100" dirty="0" smtClean="0">
                <a:solidFill>
                  <a:prstClr val="black"/>
                </a:solidFill>
                <a:latin typeface="微软雅黑"/>
                <a:cs typeface="Times New Roman" panose="02020603050405020304" pitchFamily="18" charset="0"/>
              </a:rPr>
              <a:t>grand</a:t>
            </a:r>
            <a:endParaRPr lang="en-US" altLang="zh-CN" sz="2800" kern="100" dirty="0">
              <a:solidFill>
                <a:prstClr val="black"/>
              </a:solidFill>
              <a:latin typeface="微软雅黑"/>
              <a:cs typeface="Times New Roman" panose="02020603050405020304" pitchFamily="18" charset="0"/>
            </a:endParaRPr>
          </a:p>
          <a:p>
            <a:pPr lvl="0">
              <a:lnSpc>
                <a:spcPct val="200000"/>
              </a:lnSpc>
              <a:defRPr/>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D</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lang="en-US" altLang="zh-CN" sz="2800" kern="100" dirty="0" smtClean="0">
                <a:solidFill>
                  <a:prstClr val="black"/>
                </a:solidFill>
                <a:latin typeface="微软雅黑"/>
                <a:cs typeface="Times New Roman" panose="02020603050405020304" pitchFamily="18" charset="0"/>
              </a:rPr>
              <a:t>father</a:t>
            </a:r>
            <a:endParaRPr lang="en-US" altLang="zh-CN" sz="2800" kern="100" dirty="0">
              <a:solidFill>
                <a:prstClr val="black"/>
              </a:solidFill>
              <a:latin typeface="微软雅黑"/>
              <a:cs typeface="Times New Roman" panose="02020603050405020304" pitchFamily="18" charset="0"/>
            </a:endParaRPr>
          </a:p>
        </p:txBody>
      </p:sp>
      <p:sp useBgFill="1">
        <p:nvSpPr>
          <p:cNvPr id="15" name="矩形 14"/>
          <p:cNvSpPr/>
          <p:nvPr/>
        </p:nvSpPr>
        <p:spPr>
          <a:xfrm>
            <a:off x="961383" y="1182681"/>
            <a:ext cx="5896106" cy="4401205"/>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8</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、以下代码的输出结果</a:t>
            </a:r>
            <a:r>
              <a:rPr kumimoji="0" lang="zh-CN"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是（</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a:t>
            </a:r>
            <a:r>
              <a:rPr kumimoji="0" lang="zh-CN"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endPar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endParaRPr>
          </a:p>
          <a:p>
            <a:pPr marL="720000" lvl="0">
              <a:lnSpc>
                <a:spcPct val="200000"/>
              </a:lnSpc>
            </a:pPr>
            <a:r>
              <a:rPr lang="en-US" altLang="zh-CN" sz="2800" kern="100" dirty="0">
                <a:solidFill>
                  <a:prstClr val="black"/>
                </a:solidFill>
                <a:latin typeface="微软雅黑"/>
                <a:cs typeface="Times New Roman" panose="02020603050405020304" pitchFamily="18" charset="0"/>
              </a:rPr>
              <a:t>for s in "grandfather":</a:t>
            </a:r>
          </a:p>
          <a:p>
            <a:pPr marL="720000" lvl="0">
              <a:lnSpc>
                <a:spcPct val="200000"/>
              </a:lnSpc>
            </a:pPr>
            <a:r>
              <a:rPr lang="en-US" altLang="zh-CN" sz="2800" kern="100" dirty="0">
                <a:solidFill>
                  <a:prstClr val="black"/>
                </a:solidFill>
                <a:latin typeface="微软雅黑"/>
                <a:cs typeface="Times New Roman" panose="02020603050405020304" pitchFamily="18" charset="0"/>
              </a:rPr>
              <a:t>    if s=="d" or s=="h":</a:t>
            </a:r>
          </a:p>
          <a:p>
            <a:pPr marL="720000" lvl="0">
              <a:lnSpc>
                <a:spcPct val="200000"/>
              </a:lnSpc>
            </a:pPr>
            <a:r>
              <a:rPr lang="en-US" altLang="zh-CN" sz="2800" kern="100" dirty="0">
                <a:solidFill>
                  <a:prstClr val="black"/>
                </a:solidFill>
                <a:latin typeface="微软雅黑"/>
                <a:cs typeface="Times New Roman" panose="02020603050405020304" pitchFamily="18" charset="0"/>
              </a:rPr>
              <a:t>        continue</a:t>
            </a:r>
          </a:p>
          <a:p>
            <a:pPr marL="720000" lvl="0">
              <a:lnSpc>
                <a:spcPct val="200000"/>
              </a:lnSpc>
            </a:pPr>
            <a:r>
              <a:rPr lang="en-US" altLang="zh-CN" sz="2800" kern="100" dirty="0">
                <a:solidFill>
                  <a:prstClr val="black"/>
                </a:solidFill>
                <a:latin typeface="微软雅黑"/>
                <a:cs typeface="Times New Roman" panose="02020603050405020304" pitchFamily="18" charset="0"/>
              </a:rPr>
              <a:t>    print(</a:t>
            </a:r>
            <a:r>
              <a:rPr lang="en-US" altLang="zh-CN" sz="2800" kern="100" dirty="0" err="1">
                <a:solidFill>
                  <a:prstClr val="black"/>
                </a:solidFill>
                <a:latin typeface="微软雅黑"/>
                <a:cs typeface="Times New Roman" panose="02020603050405020304" pitchFamily="18" charset="0"/>
              </a:rPr>
              <a:t>s,end</a:t>
            </a:r>
            <a:r>
              <a:rPr lang="en-US" altLang="zh-CN" sz="2800" kern="100" dirty="0" smtClean="0">
                <a:solidFill>
                  <a:prstClr val="black"/>
                </a:solidFill>
                <a:latin typeface="微软雅黑"/>
                <a:cs typeface="Times New Roman" panose="02020603050405020304" pitchFamily="18" charset="0"/>
              </a:rPr>
              <a:t>='')</a:t>
            </a:r>
            <a:endParaRPr kumimoji="0" lang="zh-CN" altLang="zh-CN" sz="28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
        <p:nvSpPr>
          <p:cNvPr id="4" name="TextBox 3"/>
          <p:cNvSpPr txBox="1"/>
          <p:nvPr/>
        </p:nvSpPr>
        <p:spPr>
          <a:xfrm>
            <a:off x="781968" y="189278"/>
            <a:ext cx="625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smtClean="0">
                <a:ln>
                  <a:noFill/>
                </a:ln>
                <a:solidFill>
                  <a:srgbClr val="1E6787"/>
                </a:solidFill>
                <a:effectLst/>
                <a:uLnTx/>
                <a:uFillTx/>
                <a:latin typeface="微软雅黑" pitchFamily="34" charset="-122"/>
                <a:ea typeface="微软雅黑"/>
                <a:cs typeface="+mn-cs"/>
              </a:rPr>
              <a:t>问题</a:t>
            </a:r>
            <a:r>
              <a:rPr kumimoji="0" lang="en-US" altLang="zh-CN" sz="2400" b="1" i="0" u="none" strike="noStrike" kern="1200" cap="none" spc="300" normalizeH="0" baseline="0" noProof="0" dirty="0" smtClean="0">
                <a:ln>
                  <a:noFill/>
                </a:ln>
                <a:solidFill>
                  <a:srgbClr val="1E6787"/>
                </a:solidFill>
                <a:effectLst/>
                <a:uLnTx/>
                <a:uFillTx/>
                <a:latin typeface="微软雅黑" pitchFamily="34" charset="-122"/>
                <a:ea typeface="微软雅黑"/>
                <a:cs typeface="+mn-cs"/>
              </a:rPr>
              <a:t>8</a:t>
            </a:r>
            <a:endParaRPr kumimoji="0" lang="zh-CN" altLang="en-US" sz="2400" b="1" i="0" u="none" strike="noStrike" kern="1200" cap="none" spc="300" normalizeH="0" baseline="0" noProof="0" dirty="0">
              <a:ln>
                <a:noFill/>
              </a:ln>
              <a:solidFill>
                <a:srgbClr val="1E6787"/>
              </a:solidFill>
              <a:effectLst/>
              <a:uLnTx/>
              <a:uFillTx/>
              <a:latin typeface="微软雅黑" pitchFamily="34" charset="-122"/>
              <a:ea typeface="微软雅黑"/>
              <a:cs typeface="+mn-cs"/>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0" name="Freeform 30">
            <a:extLst>
              <a:ext uri="{FF2B5EF4-FFF2-40B4-BE49-F238E27FC236}">
                <a16:creationId xmlns:a16="http://schemas.microsoft.com/office/drawing/2014/main" id="{495061B8-7976-4AFA-A014-4176F5233C41}"/>
              </a:ext>
            </a:extLst>
          </p:cNvPr>
          <p:cNvSpPr>
            <a:spLocks noEditPoints="1"/>
          </p:cNvSpPr>
          <p:nvPr/>
        </p:nvSpPr>
        <p:spPr bwMode="auto">
          <a:xfrm>
            <a:off x="8692953" y="2284289"/>
            <a:ext cx="509509" cy="556063"/>
          </a:xfrm>
          <a:custGeom>
            <a:avLst/>
            <a:gdLst>
              <a:gd name="T0" fmla="*/ 0 w 512"/>
              <a:gd name="T1" fmla="*/ 437 h 517"/>
              <a:gd name="T2" fmla="*/ 75 w 512"/>
              <a:gd name="T3" fmla="*/ 512 h 517"/>
              <a:gd name="T4" fmla="*/ 128 w 512"/>
              <a:gd name="T5" fmla="*/ 491 h 517"/>
              <a:gd name="T6" fmla="*/ 264 w 512"/>
              <a:gd name="T7" fmla="*/ 354 h 517"/>
              <a:gd name="T8" fmla="*/ 301 w 512"/>
              <a:gd name="T9" fmla="*/ 391 h 517"/>
              <a:gd name="T10" fmla="*/ 315 w 512"/>
              <a:gd name="T11" fmla="*/ 443 h 517"/>
              <a:gd name="T12" fmla="*/ 367 w 512"/>
              <a:gd name="T13" fmla="*/ 496 h 517"/>
              <a:gd name="T14" fmla="*/ 443 w 512"/>
              <a:gd name="T15" fmla="*/ 497 h 517"/>
              <a:gd name="T16" fmla="*/ 443 w 512"/>
              <a:gd name="T17" fmla="*/ 421 h 517"/>
              <a:gd name="T18" fmla="*/ 390 w 512"/>
              <a:gd name="T19" fmla="*/ 368 h 517"/>
              <a:gd name="T20" fmla="*/ 338 w 512"/>
              <a:gd name="T21" fmla="*/ 354 h 517"/>
              <a:gd name="T22" fmla="*/ 301 w 512"/>
              <a:gd name="T23" fmla="*/ 318 h 517"/>
              <a:gd name="T24" fmla="*/ 325 w 512"/>
              <a:gd name="T25" fmla="*/ 294 h 517"/>
              <a:gd name="T26" fmla="*/ 468 w 512"/>
              <a:gd name="T27" fmla="*/ 255 h 517"/>
              <a:gd name="T28" fmla="*/ 512 w 512"/>
              <a:gd name="T29" fmla="*/ 161 h 517"/>
              <a:gd name="T30" fmla="*/ 512 w 512"/>
              <a:gd name="T31" fmla="*/ 160 h 517"/>
              <a:gd name="T32" fmla="*/ 491 w 512"/>
              <a:gd name="T33" fmla="*/ 139 h 517"/>
              <a:gd name="T34" fmla="*/ 475 w 512"/>
              <a:gd name="T35" fmla="*/ 145 h 517"/>
              <a:gd name="T36" fmla="*/ 469 w 512"/>
              <a:gd name="T37" fmla="*/ 151 h 517"/>
              <a:gd name="T38" fmla="*/ 448 w 512"/>
              <a:gd name="T39" fmla="*/ 172 h 517"/>
              <a:gd name="T40" fmla="*/ 394 w 512"/>
              <a:gd name="T41" fmla="*/ 193 h 517"/>
              <a:gd name="T42" fmla="*/ 341 w 512"/>
              <a:gd name="T43" fmla="*/ 171 h 517"/>
              <a:gd name="T44" fmla="*/ 319 w 512"/>
              <a:gd name="T45" fmla="*/ 118 h 517"/>
              <a:gd name="T46" fmla="*/ 340 w 512"/>
              <a:gd name="T47" fmla="*/ 64 h 517"/>
              <a:gd name="T48" fmla="*/ 361 w 512"/>
              <a:gd name="T49" fmla="*/ 43 h 517"/>
              <a:gd name="T50" fmla="*/ 367 w 512"/>
              <a:gd name="T51" fmla="*/ 37 h 517"/>
              <a:gd name="T52" fmla="*/ 373 w 512"/>
              <a:gd name="T53" fmla="*/ 21 h 517"/>
              <a:gd name="T54" fmla="*/ 352 w 512"/>
              <a:gd name="T55" fmla="*/ 0 h 517"/>
              <a:gd name="T56" fmla="*/ 351 w 512"/>
              <a:gd name="T57" fmla="*/ 0 h 517"/>
              <a:gd name="T58" fmla="*/ 257 w 512"/>
              <a:gd name="T59" fmla="*/ 44 h 517"/>
              <a:gd name="T60" fmla="*/ 218 w 512"/>
              <a:gd name="T61" fmla="*/ 187 h 517"/>
              <a:gd name="T62" fmla="*/ 194 w 512"/>
              <a:gd name="T63" fmla="*/ 211 h 517"/>
              <a:gd name="T64" fmla="*/ 96 w 512"/>
              <a:gd name="T65" fmla="*/ 112 h 517"/>
              <a:gd name="T66" fmla="*/ 96 w 512"/>
              <a:gd name="T67" fmla="*/ 85 h 517"/>
              <a:gd name="T68" fmla="*/ 32 w 512"/>
              <a:gd name="T69" fmla="*/ 53 h 517"/>
              <a:gd name="T70" fmla="*/ 0 w 512"/>
              <a:gd name="T71" fmla="*/ 85 h 517"/>
              <a:gd name="T72" fmla="*/ 32 w 512"/>
              <a:gd name="T73" fmla="*/ 149 h 517"/>
              <a:gd name="T74" fmla="*/ 59 w 512"/>
              <a:gd name="T75" fmla="*/ 149 h 517"/>
              <a:gd name="T76" fmla="*/ 157 w 512"/>
              <a:gd name="T77" fmla="*/ 248 h 517"/>
              <a:gd name="T78" fmla="*/ 21 w 512"/>
              <a:gd name="T79" fmla="*/ 384 h 517"/>
              <a:gd name="T80" fmla="*/ 0 w 512"/>
              <a:gd name="T81" fmla="*/ 437 h 517"/>
              <a:gd name="T82" fmla="*/ 53 w 512"/>
              <a:gd name="T83" fmla="*/ 432 h 517"/>
              <a:gd name="T84" fmla="*/ 80 w 512"/>
              <a:gd name="T85" fmla="*/ 405 h 517"/>
              <a:gd name="T86" fmla="*/ 107 w 512"/>
              <a:gd name="T87" fmla="*/ 432 h 517"/>
              <a:gd name="T88" fmla="*/ 80 w 512"/>
              <a:gd name="T89" fmla="*/ 459 h 517"/>
              <a:gd name="T90" fmla="*/ 53 w 512"/>
              <a:gd name="T91" fmla="*/ 43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2" h="517">
                <a:moveTo>
                  <a:pt x="0" y="437"/>
                </a:moveTo>
                <a:cubicBezTo>
                  <a:pt x="0" y="479"/>
                  <a:pt x="33" y="512"/>
                  <a:pt x="75" y="512"/>
                </a:cubicBezTo>
                <a:cubicBezTo>
                  <a:pt x="95" y="512"/>
                  <a:pt x="114" y="504"/>
                  <a:pt x="128" y="491"/>
                </a:cubicBezTo>
                <a:cubicBezTo>
                  <a:pt x="264" y="354"/>
                  <a:pt x="264" y="354"/>
                  <a:pt x="264" y="354"/>
                </a:cubicBezTo>
                <a:cubicBezTo>
                  <a:pt x="301" y="391"/>
                  <a:pt x="301" y="391"/>
                  <a:pt x="301" y="391"/>
                </a:cubicBezTo>
                <a:cubicBezTo>
                  <a:pt x="296" y="409"/>
                  <a:pt x="300" y="429"/>
                  <a:pt x="315" y="443"/>
                </a:cubicBezTo>
                <a:cubicBezTo>
                  <a:pt x="367" y="496"/>
                  <a:pt x="367" y="496"/>
                  <a:pt x="367" y="496"/>
                </a:cubicBezTo>
                <a:cubicBezTo>
                  <a:pt x="389" y="517"/>
                  <a:pt x="422" y="517"/>
                  <a:pt x="443" y="497"/>
                </a:cubicBezTo>
                <a:cubicBezTo>
                  <a:pt x="464" y="476"/>
                  <a:pt x="464" y="442"/>
                  <a:pt x="443" y="421"/>
                </a:cubicBezTo>
                <a:cubicBezTo>
                  <a:pt x="390" y="368"/>
                  <a:pt x="390" y="368"/>
                  <a:pt x="390" y="368"/>
                </a:cubicBezTo>
                <a:cubicBezTo>
                  <a:pt x="376" y="354"/>
                  <a:pt x="356" y="349"/>
                  <a:pt x="338" y="354"/>
                </a:cubicBezTo>
                <a:cubicBezTo>
                  <a:pt x="301" y="318"/>
                  <a:pt x="301" y="318"/>
                  <a:pt x="301" y="318"/>
                </a:cubicBezTo>
                <a:cubicBezTo>
                  <a:pt x="325" y="294"/>
                  <a:pt x="325" y="294"/>
                  <a:pt x="325" y="294"/>
                </a:cubicBezTo>
                <a:cubicBezTo>
                  <a:pt x="375" y="307"/>
                  <a:pt x="430" y="294"/>
                  <a:pt x="468" y="255"/>
                </a:cubicBezTo>
                <a:cubicBezTo>
                  <a:pt x="495" y="229"/>
                  <a:pt x="510" y="196"/>
                  <a:pt x="512" y="161"/>
                </a:cubicBezTo>
                <a:cubicBezTo>
                  <a:pt x="512" y="160"/>
                  <a:pt x="512" y="160"/>
                  <a:pt x="512" y="160"/>
                </a:cubicBezTo>
                <a:cubicBezTo>
                  <a:pt x="512" y="148"/>
                  <a:pt x="502" y="139"/>
                  <a:pt x="491" y="139"/>
                </a:cubicBezTo>
                <a:cubicBezTo>
                  <a:pt x="485" y="139"/>
                  <a:pt x="479" y="141"/>
                  <a:pt x="475" y="145"/>
                </a:cubicBezTo>
                <a:cubicBezTo>
                  <a:pt x="469" y="151"/>
                  <a:pt x="469" y="151"/>
                  <a:pt x="469" y="151"/>
                </a:cubicBezTo>
                <a:cubicBezTo>
                  <a:pt x="448" y="172"/>
                  <a:pt x="448" y="172"/>
                  <a:pt x="448" y="172"/>
                </a:cubicBezTo>
                <a:cubicBezTo>
                  <a:pt x="434" y="185"/>
                  <a:pt x="415" y="193"/>
                  <a:pt x="394" y="193"/>
                </a:cubicBezTo>
                <a:cubicBezTo>
                  <a:pt x="373" y="193"/>
                  <a:pt x="355" y="184"/>
                  <a:pt x="341" y="171"/>
                </a:cubicBezTo>
                <a:cubicBezTo>
                  <a:pt x="328" y="157"/>
                  <a:pt x="319" y="139"/>
                  <a:pt x="319" y="118"/>
                </a:cubicBezTo>
                <a:cubicBezTo>
                  <a:pt x="319" y="97"/>
                  <a:pt x="327" y="78"/>
                  <a:pt x="340" y="64"/>
                </a:cubicBezTo>
                <a:cubicBezTo>
                  <a:pt x="361" y="43"/>
                  <a:pt x="361" y="43"/>
                  <a:pt x="361" y="43"/>
                </a:cubicBezTo>
                <a:cubicBezTo>
                  <a:pt x="367" y="37"/>
                  <a:pt x="367" y="37"/>
                  <a:pt x="367" y="37"/>
                </a:cubicBezTo>
                <a:cubicBezTo>
                  <a:pt x="371" y="33"/>
                  <a:pt x="373" y="27"/>
                  <a:pt x="373" y="21"/>
                </a:cubicBezTo>
                <a:cubicBezTo>
                  <a:pt x="373" y="10"/>
                  <a:pt x="364" y="0"/>
                  <a:pt x="352" y="0"/>
                </a:cubicBezTo>
                <a:cubicBezTo>
                  <a:pt x="351" y="0"/>
                  <a:pt x="351" y="0"/>
                  <a:pt x="351" y="0"/>
                </a:cubicBezTo>
                <a:cubicBezTo>
                  <a:pt x="316" y="2"/>
                  <a:pt x="283" y="17"/>
                  <a:pt x="257" y="44"/>
                </a:cubicBezTo>
                <a:cubicBezTo>
                  <a:pt x="218" y="82"/>
                  <a:pt x="205" y="138"/>
                  <a:pt x="218" y="187"/>
                </a:cubicBezTo>
                <a:cubicBezTo>
                  <a:pt x="194" y="211"/>
                  <a:pt x="194" y="211"/>
                  <a:pt x="194" y="211"/>
                </a:cubicBezTo>
                <a:cubicBezTo>
                  <a:pt x="96" y="112"/>
                  <a:pt x="96" y="112"/>
                  <a:pt x="96" y="112"/>
                </a:cubicBezTo>
                <a:cubicBezTo>
                  <a:pt x="96" y="85"/>
                  <a:pt x="96" y="85"/>
                  <a:pt x="96" y="85"/>
                </a:cubicBezTo>
                <a:cubicBezTo>
                  <a:pt x="32" y="53"/>
                  <a:pt x="32" y="53"/>
                  <a:pt x="32" y="53"/>
                </a:cubicBezTo>
                <a:cubicBezTo>
                  <a:pt x="0" y="85"/>
                  <a:pt x="0" y="85"/>
                  <a:pt x="0" y="85"/>
                </a:cubicBezTo>
                <a:cubicBezTo>
                  <a:pt x="32" y="149"/>
                  <a:pt x="32" y="149"/>
                  <a:pt x="32" y="149"/>
                </a:cubicBezTo>
                <a:cubicBezTo>
                  <a:pt x="59" y="149"/>
                  <a:pt x="59" y="149"/>
                  <a:pt x="59" y="149"/>
                </a:cubicBezTo>
                <a:cubicBezTo>
                  <a:pt x="157" y="248"/>
                  <a:pt x="157" y="248"/>
                  <a:pt x="157" y="248"/>
                </a:cubicBezTo>
                <a:cubicBezTo>
                  <a:pt x="21" y="384"/>
                  <a:pt x="21" y="384"/>
                  <a:pt x="21" y="384"/>
                </a:cubicBezTo>
                <a:cubicBezTo>
                  <a:pt x="8" y="398"/>
                  <a:pt x="0" y="417"/>
                  <a:pt x="0" y="437"/>
                </a:cubicBezTo>
                <a:close/>
                <a:moveTo>
                  <a:pt x="53" y="432"/>
                </a:moveTo>
                <a:cubicBezTo>
                  <a:pt x="53" y="417"/>
                  <a:pt x="65" y="405"/>
                  <a:pt x="80" y="405"/>
                </a:cubicBezTo>
                <a:cubicBezTo>
                  <a:pt x="95" y="405"/>
                  <a:pt x="107" y="417"/>
                  <a:pt x="107" y="432"/>
                </a:cubicBezTo>
                <a:cubicBezTo>
                  <a:pt x="107" y="447"/>
                  <a:pt x="95" y="459"/>
                  <a:pt x="80" y="459"/>
                </a:cubicBezTo>
                <a:cubicBezTo>
                  <a:pt x="65" y="459"/>
                  <a:pt x="53" y="447"/>
                  <a:pt x="53" y="432"/>
                </a:cubicBezTo>
                <a:close/>
              </a:path>
            </a:pathLst>
          </a:custGeom>
          <a:solidFill>
            <a:schemeClr val="bg1">
              <a:lumMod val="95000"/>
            </a:schemeClr>
          </a:solidFill>
          <a:ln>
            <a:noFill/>
          </a:ln>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E2E2E"/>
              </a:solidFill>
              <a:effectLst/>
              <a:uLnTx/>
              <a:uFillTx/>
              <a:latin typeface="Calibri"/>
              <a:ea typeface="微软雅黑"/>
              <a:cs typeface="+mn-cs"/>
            </a:endParaRPr>
          </a:p>
        </p:txBody>
      </p:sp>
      <p:sp>
        <p:nvSpPr>
          <p:cNvPr id="52" name="矩形 51">
            <a:extLst>
              <a:ext uri="{FF2B5EF4-FFF2-40B4-BE49-F238E27FC236}">
                <a16:creationId xmlns:a16="http://schemas.microsoft.com/office/drawing/2014/main" id="{A9B44262-B6CC-4182-84F6-82D9370D6F1A}"/>
              </a:ext>
            </a:extLst>
          </p:cNvPr>
          <p:cNvSpPr/>
          <p:nvPr/>
        </p:nvSpPr>
        <p:spPr>
          <a:xfrm>
            <a:off x="7344853" y="2928444"/>
            <a:ext cx="860736" cy="1270604"/>
          </a:xfrm>
          <a:prstGeom prst="rect">
            <a:avLst/>
          </a:prstGeom>
        </p:spPr>
        <p:txBody>
          <a:bodyPr wrap="square">
            <a:spAutoFit/>
          </a:bodyPr>
          <a:lstStyle/>
          <a:p>
            <a:pPr marL="0" marR="0" lvl="0" indent="266700" algn="just" defTabSz="914400" rtl="0" eaLnBrk="1" fontAlgn="auto" latinLnBrk="0" hangingPunct="1">
              <a:lnSpc>
                <a:spcPct val="229000"/>
              </a:lnSpc>
              <a:spcBef>
                <a:spcPts val="0"/>
              </a:spcBef>
              <a:spcAft>
                <a:spcPts val="0"/>
              </a:spcAft>
              <a:buClrTx/>
              <a:buSzTx/>
              <a:buFontTx/>
              <a:buNone/>
              <a:tabLst/>
              <a:defRPr/>
            </a:pPr>
            <a:r>
              <a:rPr kumimoji="0" lang="en-US" altLang="zh-CN" sz="4000" b="0" i="0" u="none" strike="noStrike" kern="100" cap="none" spc="0" normalizeH="0" baseline="0" noProof="0" dirty="0" smtClean="0">
                <a:ln>
                  <a:noFill/>
                </a:ln>
                <a:solidFill>
                  <a:srgbClr val="FF0000"/>
                </a:solidFill>
                <a:effectLst/>
                <a:uLnTx/>
                <a:uFillTx/>
                <a:latin typeface="微软雅黑"/>
                <a:ea typeface="微软雅黑"/>
                <a:cs typeface="Times New Roman" panose="02020603050405020304" pitchFamily="18" charset="0"/>
                <a:sym typeface="Wingdings" panose="05000000000000000000" pitchFamily="2" charset="2"/>
              </a:rPr>
              <a:t></a:t>
            </a:r>
            <a:endParaRPr kumimoji="0" lang="en-US" altLang="zh-CN" sz="4000" b="0" i="0" u="none" strike="noStrike" kern="100" cap="none" spc="0" normalizeH="0" baseline="0" noProof="0" dirty="0" smtClean="0">
              <a:ln>
                <a:noFill/>
              </a:ln>
              <a:solidFill>
                <a:srgbClr val="FF0000"/>
              </a:solidFill>
              <a:effectLst/>
              <a:uLnTx/>
              <a:uFillTx/>
              <a:latin typeface="微软雅黑"/>
              <a:ea typeface="微软雅黑"/>
              <a:cs typeface="Times New Roman" panose="02020603050405020304" pitchFamily="18" charset="0"/>
            </a:endParaRPr>
          </a:p>
        </p:txBody>
      </p:sp>
      <p:cxnSp>
        <p:nvCxnSpPr>
          <p:cNvPr id="3" name="直接连接符 2"/>
          <p:cNvCxnSpPr/>
          <p:nvPr/>
        </p:nvCxnSpPr>
        <p:spPr>
          <a:xfrm>
            <a:off x="7129864" y="2130357"/>
            <a:ext cx="0" cy="36535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9983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矩形 9"/>
          <p:cNvSpPr/>
          <p:nvPr/>
        </p:nvSpPr>
        <p:spPr>
          <a:xfrm>
            <a:off x="7227236" y="2374421"/>
            <a:ext cx="4776695" cy="3539430"/>
          </a:xfrm>
          <a:prstGeom prst="rect">
            <a:avLst/>
          </a:prstGeom>
        </p:spPr>
        <p:txBody>
          <a:bodyPr wrap="square">
            <a:spAutoFit/>
          </a:bodyPr>
          <a:lstStyle/>
          <a:p>
            <a:pPr lvl="0">
              <a:lnSpc>
                <a:spcPct val="200000"/>
              </a:lnSpc>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A</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lang="en-US" altLang="zh-CN" sz="2800" kern="100" dirty="0">
                <a:solidFill>
                  <a:prstClr val="black"/>
                </a:solidFill>
                <a:latin typeface="微软雅黑"/>
                <a:cs typeface="Times New Roman" panose="02020603050405020304" pitchFamily="18" charset="0"/>
              </a:rPr>
              <a:t> </a:t>
            </a:r>
            <a:r>
              <a:rPr lang="en-US" altLang="zh-CN" sz="2800" kern="100" dirty="0" err="1" smtClean="0">
                <a:solidFill>
                  <a:prstClr val="black"/>
                </a:solidFill>
                <a:latin typeface="微软雅黑"/>
                <a:cs typeface="Times New Roman" panose="02020603050405020304" pitchFamily="18" charset="0"/>
              </a:rPr>
              <a:t>PythonCRE</a:t>
            </a:r>
            <a:endParaRPr lang="en-US" altLang="zh-CN" sz="2800" kern="100" dirty="0" smtClean="0">
              <a:solidFill>
                <a:prstClr val="black"/>
              </a:solidFill>
              <a:latin typeface="微软雅黑"/>
              <a:cs typeface="Times New Roman" panose="02020603050405020304" pitchFamily="18" charset="0"/>
            </a:endParaRPr>
          </a:p>
          <a:p>
            <a:pPr lvl="0">
              <a:lnSpc>
                <a:spcPct val="200000"/>
              </a:lnSpc>
            </a:pPr>
            <a:r>
              <a:rPr lang="en-US" altLang="zh-CN" sz="2800" kern="100" dirty="0" smtClean="0">
                <a:solidFill>
                  <a:prstClr val="black"/>
                </a:solidFill>
                <a:latin typeface="微软雅黑"/>
                <a:cs typeface="Times New Roman" panose="02020603050405020304" pitchFamily="18" charset="0"/>
              </a:rPr>
              <a:t> </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B</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lang="en-US" altLang="zh-CN" sz="2800" kern="100" dirty="0">
                <a:solidFill>
                  <a:prstClr val="black"/>
                </a:solidFill>
                <a:latin typeface="微软雅黑"/>
                <a:cs typeface="Times New Roman" panose="02020603050405020304" pitchFamily="18" charset="0"/>
              </a:rPr>
              <a:t> </a:t>
            </a:r>
            <a:r>
              <a:rPr lang="en-US" altLang="zh-CN" sz="2800" kern="100" dirty="0" smtClean="0">
                <a:solidFill>
                  <a:prstClr val="black"/>
                </a:solidFill>
                <a:latin typeface="微软雅黑"/>
                <a:cs typeface="Times New Roman" panose="02020603050405020304" pitchFamily="18" charset="0"/>
              </a:rPr>
              <a:t>N</a:t>
            </a:r>
          </a:p>
          <a:p>
            <a:pPr lvl="0">
              <a:lnSpc>
                <a:spcPct val="200000"/>
              </a:lnSpc>
            </a:pPr>
            <a:r>
              <a:rPr lang="en-US" altLang="zh-CN" sz="2800" kern="100" dirty="0" smtClean="0">
                <a:solidFill>
                  <a:prstClr val="black"/>
                </a:solidFill>
                <a:latin typeface="微软雅黑"/>
                <a:cs typeface="Times New Roman" panose="02020603050405020304" pitchFamily="18" charset="0"/>
              </a:rPr>
              <a:t> </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C</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lang="en-US" altLang="zh-CN" sz="2800" kern="100" dirty="0">
                <a:solidFill>
                  <a:prstClr val="black"/>
                </a:solidFill>
                <a:latin typeface="微软雅黑"/>
                <a:cs typeface="Times New Roman" panose="02020603050405020304" pitchFamily="18" charset="0"/>
              </a:rPr>
              <a:t> </a:t>
            </a:r>
            <a:r>
              <a:rPr lang="en-US" altLang="zh-CN" sz="2800" kern="100" dirty="0" smtClean="0">
                <a:solidFill>
                  <a:prstClr val="black"/>
                </a:solidFill>
                <a:latin typeface="微软雅黑"/>
                <a:cs typeface="Times New Roman" panose="02020603050405020304" pitchFamily="18" charset="0"/>
              </a:rPr>
              <a:t>Python</a:t>
            </a:r>
          </a:p>
          <a:p>
            <a:pPr lvl="0">
              <a:lnSpc>
                <a:spcPct val="200000"/>
              </a:lnSpc>
            </a:pPr>
            <a:r>
              <a:rPr lang="en-US" altLang="zh-CN" sz="2800" kern="100" dirty="0" smtClean="0">
                <a:solidFill>
                  <a:prstClr val="black"/>
                </a:solidFill>
                <a:latin typeface="微软雅黑"/>
                <a:cs typeface="Times New Roman" panose="02020603050405020304" pitchFamily="18" charset="0"/>
              </a:rPr>
              <a:t> </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D</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lang="en-US" altLang="zh-CN" sz="2800" kern="100" dirty="0">
                <a:solidFill>
                  <a:prstClr val="black"/>
                </a:solidFill>
                <a:latin typeface="微软雅黑"/>
                <a:cs typeface="Times New Roman" panose="02020603050405020304" pitchFamily="18" charset="0"/>
              </a:rPr>
              <a:t> </a:t>
            </a:r>
            <a:r>
              <a:rPr lang="en-US" altLang="zh-CN" sz="2800" kern="100" dirty="0" err="1" smtClean="0">
                <a:solidFill>
                  <a:prstClr val="black"/>
                </a:solidFill>
                <a:latin typeface="微软雅黑"/>
                <a:cs typeface="Times New Roman" panose="02020603050405020304" pitchFamily="18" charset="0"/>
              </a:rPr>
              <a:t>PythonNCRE</a:t>
            </a:r>
            <a:endParaRPr lang="en-US" altLang="zh-CN" sz="2800" kern="100" dirty="0" smtClean="0">
              <a:solidFill>
                <a:prstClr val="black"/>
              </a:solidFill>
              <a:latin typeface="微软雅黑"/>
              <a:cs typeface="Times New Roman" panose="02020603050405020304" pitchFamily="18" charset="0"/>
            </a:endParaRPr>
          </a:p>
        </p:txBody>
      </p:sp>
      <p:sp useBgFill="1">
        <p:nvSpPr>
          <p:cNvPr id="15" name="矩形 14"/>
          <p:cNvSpPr/>
          <p:nvPr/>
        </p:nvSpPr>
        <p:spPr>
          <a:xfrm>
            <a:off x="961383" y="1182681"/>
            <a:ext cx="5896106" cy="4401205"/>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9</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、以下代码的输出结果</a:t>
            </a:r>
            <a:r>
              <a:rPr kumimoji="0" lang="zh-CN"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是（</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a:t>
            </a:r>
            <a:r>
              <a:rPr kumimoji="0" lang="zh-CN"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endPar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endParaRPr>
          </a:p>
          <a:p>
            <a:pPr marL="720000" lvl="0">
              <a:lnSpc>
                <a:spcPct val="200000"/>
              </a:lnSpc>
            </a:pPr>
            <a:r>
              <a:rPr lang="en-US" altLang="zh-CN" sz="2800" kern="100" dirty="0">
                <a:solidFill>
                  <a:prstClr val="black"/>
                </a:solidFill>
                <a:latin typeface="微软雅黑"/>
                <a:cs typeface="Times New Roman" panose="02020603050405020304" pitchFamily="18" charset="0"/>
              </a:rPr>
              <a:t>for s in "</a:t>
            </a:r>
            <a:r>
              <a:rPr lang="en-US" altLang="zh-CN" sz="2800" kern="100" dirty="0" err="1">
                <a:solidFill>
                  <a:prstClr val="black"/>
                </a:solidFill>
                <a:latin typeface="微软雅黑"/>
                <a:cs typeface="Times New Roman" panose="02020603050405020304" pitchFamily="18" charset="0"/>
              </a:rPr>
              <a:t>PythonNCRE</a:t>
            </a:r>
            <a:r>
              <a:rPr lang="en-US" altLang="zh-CN" sz="2800" kern="100" dirty="0">
                <a:solidFill>
                  <a:prstClr val="black"/>
                </a:solidFill>
                <a:latin typeface="微软雅黑"/>
                <a:cs typeface="Times New Roman" panose="02020603050405020304" pitchFamily="18" charset="0"/>
              </a:rPr>
              <a:t>":</a:t>
            </a:r>
          </a:p>
          <a:p>
            <a:pPr marL="720000" lvl="0">
              <a:lnSpc>
                <a:spcPct val="200000"/>
              </a:lnSpc>
            </a:pPr>
            <a:r>
              <a:rPr lang="en-US" altLang="zh-CN" sz="2800" kern="100" dirty="0">
                <a:solidFill>
                  <a:prstClr val="black"/>
                </a:solidFill>
                <a:latin typeface="微软雅黑"/>
                <a:cs typeface="Times New Roman" panose="02020603050405020304" pitchFamily="18" charset="0"/>
              </a:rPr>
              <a:t>    if s=="N" :</a:t>
            </a:r>
          </a:p>
          <a:p>
            <a:pPr marL="720000" lvl="0">
              <a:lnSpc>
                <a:spcPct val="200000"/>
              </a:lnSpc>
            </a:pPr>
            <a:r>
              <a:rPr lang="en-US" altLang="zh-CN" sz="2800" kern="100" dirty="0">
                <a:solidFill>
                  <a:prstClr val="black"/>
                </a:solidFill>
                <a:latin typeface="微软雅黑"/>
                <a:cs typeface="Times New Roman" panose="02020603050405020304" pitchFamily="18" charset="0"/>
              </a:rPr>
              <a:t>        break</a:t>
            </a:r>
          </a:p>
          <a:p>
            <a:pPr marL="720000" lvl="0">
              <a:lnSpc>
                <a:spcPct val="200000"/>
              </a:lnSpc>
            </a:pPr>
            <a:r>
              <a:rPr lang="en-US" altLang="zh-CN" sz="2800" kern="100" dirty="0">
                <a:solidFill>
                  <a:prstClr val="black"/>
                </a:solidFill>
                <a:latin typeface="微软雅黑"/>
                <a:cs typeface="Times New Roman" panose="02020603050405020304" pitchFamily="18" charset="0"/>
              </a:rPr>
              <a:t>    print(</a:t>
            </a:r>
            <a:r>
              <a:rPr lang="en-US" altLang="zh-CN" sz="2800" kern="100" dirty="0" err="1">
                <a:solidFill>
                  <a:prstClr val="black"/>
                </a:solidFill>
                <a:latin typeface="微软雅黑"/>
                <a:cs typeface="Times New Roman" panose="02020603050405020304" pitchFamily="18" charset="0"/>
              </a:rPr>
              <a:t>s,end</a:t>
            </a:r>
            <a:r>
              <a:rPr lang="en-US" altLang="zh-CN" sz="2800" kern="100" dirty="0">
                <a:solidFill>
                  <a:prstClr val="black"/>
                </a:solidFill>
                <a:latin typeface="微软雅黑"/>
                <a:cs typeface="Times New Roman" panose="02020603050405020304" pitchFamily="18" charset="0"/>
              </a:rPr>
              <a:t>="")</a:t>
            </a:r>
            <a:endParaRPr kumimoji="0" lang="zh-CN" altLang="zh-CN" sz="28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
        <p:nvSpPr>
          <p:cNvPr id="4" name="TextBox 3"/>
          <p:cNvSpPr txBox="1"/>
          <p:nvPr/>
        </p:nvSpPr>
        <p:spPr>
          <a:xfrm>
            <a:off x="781968" y="189278"/>
            <a:ext cx="625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smtClean="0">
                <a:ln>
                  <a:noFill/>
                </a:ln>
                <a:solidFill>
                  <a:srgbClr val="1E6787"/>
                </a:solidFill>
                <a:effectLst/>
                <a:uLnTx/>
                <a:uFillTx/>
                <a:latin typeface="微软雅黑" pitchFamily="34" charset="-122"/>
                <a:ea typeface="微软雅黑"/>
                <a:cs typeface="+mn-cs"/>
              </a:rPr>
              <a:t>问题</a:t>
            </a:r>
            <a:r>
              <a:rPr kumimoji="0" lang="en-US" altLang="zh-CN" sz="2400" b="1" i="0" u="none" strike="noStrike" kern="1200" cap="none" spc="300" normalizeH="0" baseline="0" noProof="0" dirty="0" smtClean="0">
                <a:ln>
                  <a:noFill/>
                </a:ln>
                <a:solidFill>
                  <a:srgbClr val="1E6787"/>
                </a:solidFill>
                <a:effectLst/>
                <a:uLnTx/>
                <a:uFillTx/>
                <a:latin typeface="微软雅黑" pitchFamily="34" charset="-122"/>
                <a:ea typeface="微软雅黑"/>
                <a:cs typeface="+mn-cs"/>
              </a:rPr>
              <a:t>9</a:t>
            </a:r>
            <a:endParaRPr kumimoji="0" lang="zh-CN" altLang="en-US" sz="2400" b="1" i="0" u="none" strike="noStrike" kern="1200" cap="none" spc="300" normalizeH="0" baseline="0" noProof="0" dirty="0">
              <a:ln>
                <a:noFill/>
              </a:ln>
              <a:solidFill>
                <a:srgbClr val="1E6787"/>
              </a:solidFill>
              <a:effectLst/>
              <a:uLnTx/>
              <a:uFillTx/>
              <a:latin typeface="微软雅黑" pitchFamily="34" charset="-122"/>
              <a:ea typeface="微软雅黑"/>
              <a:cs typeface="+mn-cs"/>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A9B44262-B6CC-4182-84F6-82D9370D6F1A}"/>
              </a:ext>
            </a:extLst>
          </p:cNvPr>
          <p:cNvSpPr/>
          <p:nvPr/>
        </p:nvSpPr>
        <p:spPr>
          <a:xfrm>
            <a:off x="7402240" y="3765023"/>
            <a:ext cx="860736" cy="1270604"/>
          </a:xfrm>
          <a:prstGeom prst="rect">
            <a:avLst/>
          </a:prstGeom>
        </p:spPr>
        <p:txBody>
          <a:bodyPr wrap="square">
            <a:spAutoFit/>
          </a:bodyPr>
          <a:lstStyle/>
          <a:p>
            <a:pPr marL="0" marR="0" lvl="0" indent="266700" algn="just" defTabSz="914400" rtl="0" eaLnBrk="1" fontAlgn="auto" latinLnBrk="0" hangingPunct="1">
              <a:lnSpc>
                <a:spcPct val="229000"/>
              </a:lnSpc>
              <a:spcBef>
                <a:spcPts val="0"/>
              </a:spcBef>
              <a:spcAft>
                <a:spcPts val="0"/>
              </a:spcAft>
              <a:buClrTx/>
              <a:buSzTx/>
              <a:buFontTx/>
              <a:buNone/>
              <a:tabLst/>
              <a:defRPr/>
            </a:pPr>
            <a:r>
              <a:rPr kumimoji="0" lang="en-US" altLang="zh-CN" sz="4000" b="0" i="0" u="none" strike="noStrike" kern="100" cap="none" spc="0" normalizeH="0" baseline="0" noProof="0" dirty="0" smtClean="0">
                <a:ln>
                  <a:noFill/>
                </a:ln>
                <a:solidFill>
                  <a:srgbClr val="FF0000"/>
                </a:solidFill>
                <a:effectLst/>
                <a:uLnTx/>
                <a:uFillTx/>
                <a:latin typeface="微软雅黑"/>
                <a:ea typeface="微软雅黑"/>
                <a:cs typeface="Times New Roman" panose="02020603050405020304" pitchFamily="18" charset="0"/>
                <a:sym typeface="Wingdings" panose="05000000000000000000" pitchFamily="2" charset="2"/>
              </a:rPr>
              <a:t></a:t>
            </a:r>
            <a:endParaRPr kumimoji="0" lang="en-US" altLang="zh-CN" sz="4000" b="0" i="0" u="none" strike="noStrike" kern="100" cap="none" spc="0" normalizeH="0" baseline="0" noProof="0" dirty="0" smtClean="0">
              <a:ln>
                <a:noFill/>
              </a:ln>
              <a:solidFill>
                <a:srgbClr val="FF0000"/>
              </a:solidFill>
              <a:effectLst/>
              <a:uLnTx/>
              <a:uFillTx/>
              <a:latin typeface="微软雅黑"/>
              <a:ea typeface="微软雅黑"/>
              <a:cs typeface="Times New Roman" panose="02020603050405020304" pitchFamily="18" charset="0"/>
            </a:endParaRPr>
          </a:p>
        </p:txBody>
      </p:sp>
      <p:cxnSp>
        <p:nvCxnSpPr>
          <p:cNvPr id="3" name="直接连接符 2"/>
          <p:cNvCxnSpPr/>
          <p:nvPr/>
        </p:nvCxnSpPr>
        <p:spPr>
          <a:xfrm>
            <a:off x="7129864" y="2130357"/>
            <a:ext cx="0" cy="36535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524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1135054"/>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判断一个正整数</a:t>
            </a:r>
            <a:r>
              <a:rPr lang="en-US" altLang="zh-CN" sz="2400" dirty="0">
                <a:latin typeface="+mn-ea"/>
              </a:rPr>
              <a:t>n</a:t>
            </a:r>
            <a:r>
              <a:rPr lang="zh-CN" altLang="zh-CN" sz="2400" dirty="0">
                <a:latin typeface="+mn-ea"/>
              </a:rPr>
              <a:t>（</a:t>
            </a:r>
            <a:r>
              <a:rPr lang="en-US" altLang="zh-CN" sz="2400" dirty="0">
                <a:latin typeface="+mn-ea"/>
              </a:rPr>
              <a:t>n&gt;=2</a:t>
            </a:r>
            <a:r>
              <a:rPr lang="zh-CN" altLang="zh-CN" sz="2400" dirty="0">
                <a:latin typeface="+mn-ea"/>
              </a:rPr>
              <a:t>）是否为素数。素数又称质数。一个大于</a:t>
            </a:r>
            <a:r>
              <a:rPr lang="en-US" altLang="zh-CN" sz="2400" dirty="0">
                <a:latin typeface="+mn-ea"/>
              </a:rPr>
              <a:t>1</a:t>
            </a:r>
            <a:r>
              <a:rPr lang="zh-CN" altLang="zh-CN" sz="2400" dirty="0">
                <a:latin typeface="+mn-ea"/>
              </a:rPr>
              <a:t>的自然数，除了</a:t>
            </a:r>
            <a:r>
              <a:rPr lang="en-US" altLang="zh-CN" sz="2400" dirty="0">
                <a:latin typeface="+mn-ea"/>
              </a:rPr>
              <a:t>1</a:t>
            </a:r>
            <a:r>
              <a:rPr lang="zh-CN" altLang="zh-CN" sz="2400" dirty="0">
                <a:latin typeface="+mn-ea"/>
              </a:rPr>
              <a:t>和它自身外，不能被其它整数整除的数叫做素数；否则称为</a:t>
            </a:r>
            <a:r>
              <a:rPr lang="zh-CN" altLang="en-US" sz="2400" dirty="0">
                <a:latin typeface="+mn-ea"/>
              </a:rPr>
              <a:t>合数</a:t>
            </a:r>
            <a:r>
              <a:rPr lang="zh-CN" altLang="zh-CN" sz="2400" dirty="0">
                <a:latin typeface="+mn-ea"/>
              </a:rPr>
              <a:t>。</a:t>
            </a:r>
            <a:endParaRPr lang="en-US" altLang="zh-CN" sz="2400"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21C4CB25-DF2C-43EA-9FD9-35F590A84EA4}"/>
              </a:ext>
            </a:extLst>
          </p:cNvPr>
          <p:cNvSpPr/>
          <p:nvPr/>
        </p:nvSpPr>
        <p:spPr>
          <a:xfrm>
            <a:off x="960781" y="2159693"/>
            <a:ext cx="7914861"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"输入一个正整数n(n&gt;=2):"</a:t>
            </a:r>
            <a:r>
              <a:rPr lang="zh-CN" altLang="en-US" sz="2400" dirty="0">
                <a:latin typeface="Consolas" panose="020B0609020204030204" pitchFamily="49" charset="0"/>
              </a:rPr>
              <a:t>))</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(2, n):</a:t>
            </a:r>
          </a:p>
          <a:p>
            <a:pPr>
              <a:lnSpc>
                <a:spcPct val="150000"/>
              </a:lnSpc>
            </a:pPr>
            <a:r>
              <a:rPr lang="zh-CN" altLang="en-US" sz="2400" dirty="0">
                <a:latin typeface="Consolas" panose="020B0609020204030204" pitchFamily="49" charset="0"/>
              </a:rPr>
              <a:t>    </a:t>
            </a: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n % i==0: </a:t>
            </a:r>
            <a:r>
              <a:rPr lang="zh-CN" altLang="en-US" sz="2400" dirty="0">
                <a:solidFill>
                  <a:srgbClr val="FF9900"/>
                </a:solidFill>
                <a:latin typeface="Consolas" panose="020B0609020204030204" pitchFamily="49" charset="0"/>
              </a:rPr>
              <a:t>break</a:t>
            </a:r>
          </a:p>
          <a:p>
            <a:pPr>
              <a:lnSpc>
                <a:spcPct val="150000"/>
              </a:lnSpc>
            </a:pPr>
            <a:r>
              <a:rPr lang="zh-CN" altLang="en-US" sz="2400" dirty="0">
                <a:solidFill>
                  <a:srgbClr val="FF9900"/>
                </a:solidFill>
                <a:latin typeface="Consolas" panose="020B0609020204030204" pitchFamily="49" charset="0"/>
              </a:rPr>
              <a:t>if</a:t>
            </a:r>
            <a:r>
              <a:rPr lang="zh-CN" altLang="en-US" sz="2400" dirty="0">
                <a:latin typeface="Consolas" panose="020B0609020204030204" pitchFamily="49" charset="0"/>
              </a:rPr>
              <a:t> i == n-1:</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(n, </a:t>
            </a:r>
            <a:r>
              <a:rPr lang="zh-CN" altLang="en-US" sz="2400" dirty="0">
                <a:solidFill>
                  <a:srgbClr val="00B050"/>
                </a:solidFill>
                <a:latin typeface="Consolas" panose="020B0609020204030204" pitchFamily="49" charset="0"/>
              </a:rPr>
              <a:t>"是素数"</a:t>
            </a:r>
            <a:r>
              <a:rPr lang="zh-CN" altLang="en-US" sz="2400" dirty="0">
                <a:latin typeface="Consolas" panose="020B0609020204030204" pitchFamily="49" charset="0"/>
              </a:rPr>
              <a:t>)</a:t>
            </a:r>
          </a:p>
          <a:p>
            <a:pPr>
              <a:lnSpc>
                <a:spcPct val="150000"/>
              </a:lnSpc>
            </a:pPr>
            <a:r>
              <a:rPr lang="zh-CN" altLang="en-US" sz="2400" dirty="0">
                <a:solidFill>
                  <a:srgbClr val="FF9900"/>
                </a:solidFill>
                <a:latin typeface="Consolas" panose="020B0609020204030204" pitchFamily="49" charset="0"/>
              </a:rPr>
              <a:t>else</a:t>
            </a:r>
            <a:r>
              <a:rPr lang="zh-CN" altLang="en-US" sz="2400" dirty="0">
                <a:latin typeface="Consolas" panose="020B0609020204030204" pitchFamily="49" charset="0"/>
              </a:rPr>
              <a:t>:</a:t>
            </a:r>
          </a:p>
          <a:p>
            <a:pPr>
              <a:lnSpc>
                <a:spcPct val="150000"/>
              </a:lnSpc>
            </a:pP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print</a:t>
            </a:r>
            <a:r>
              <a:rPr lang="zh-CN" altLang="en-US" sz="2400" dirty="0">
                <a:latin typeface="Consolas" panose="020B0609020204030204" pitchFamily="49" charset="0"/>
              </a:rPr>
              <a:t>(n, </a:t>
            </a:r>
            <a:r>
              <a:rPr lang="zh-CN" altLang="en-US" sz="2400" dirty="0">
                <a:solidFill>
                  <a:srgbClr val="00B050"/>
                </a:solidFill>
                <a:latin typeface="Consolas" panose="020B0609020204030204" pitchFamily="49" charset="0"/>
              </a:rPr>
              <a:t>"不是素数"</a:t>
            </a:r>
            <a:r>
              <a:rPr lang="zh-CN" altLang="en-US" sz="2400" dirty="0">
                <a:latin typeface="Consolas" panose="020B0609020204030204" pitchFamily="49" charset="0"/>
              </a:rPr>
              <a:t>)</a:t>
            </a:r>
          </a:p>
        </p:txBody>
      </p:sp>
      <p:sp>
        <p:nvSpPr>
          <p:cNvPr id="6" name="矩形 5">
            <a:extLst>
              <a:ext uri="{FF2B5EF4-FFF2-40B4-BE49-F238E27FC236}">
                <a16:creationId xmlns:a16="http://schemas.microsoft.com/office/drawing/2014/main" id="{29A1BF83-2775-498C-B3EE-22BF767DBD85}"/>
              </a:ext>
            </a:extLst>
          </p:cNvPr>
          <p:cNvSpPr/>
          <p:nvPr/>
        </p:nvSpPr>
        <p:spPr>
          <a:xfrm>
            <a:off x="1451113" y="3916017"/>
            <a:ext cx="1868557" cy="46714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CF3ABF-71E3-40A7-AA71-BC512E641D63}"/>
              </a:ext>
            </a:extLst>
          </p:cNvPr>
          <p:cNvSpPr txBox="1"/>
          <p:nvPr/>
        </p:nvSpPr>
        <p:spPr>
          <a:xfrm>
            <a:off x="3909436" y="3920953"/>
            <a:ext cx="6892788"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zh-CN" sz="2000" dirty="0">
                <a:latin typeface="+mn-ea"/>
              </a:rPr>
              <a:t>根据</a:t>
            </a:r>
            <a:r>
              <a:rPr lang="en-US" altLang="zh-CN" sz="2000" dirty="0" err="1">
                <a:latin typeface="+mn-ea"/>
              </a:rPr>
              <a:t>i</a:t>
            </a:r>
            <a:r>
              <a:rPr lang="zh-CN" altLang="zh-CN" sz="2000" dirty="0">
                <a:latin typeface="+mn-ea"/>
              </a:rPr>
              <a:t>的取值来判断</a:t>
            </a:r>
            <a:r>
              <a:rPr lang="zh-CN" altLang="en-US" sz="2000" dirty="0">
                <a:latin typeface="+mn-ea"/>
              </a:rPr>
              <a:t>在</a:t>
            </a:r>
            <a:r>
              <a:rPr lang="zh-CN" altLang="zh-CN" sz="2000" dirty="0">
                <a:latin typeface="+mn-ea"/>
              </a:rPr>
              <a:t>循环</a:t>
            </a:r>
            <a:r>
              <a:rPr lang="zh-CN" altLang="en-US" sz="2000" dirty="0">
                <a:latin typeface="+mn-ea"/>
              </a:rPr>
              <a:t>过程中有无做到</a:t>
            </a:r>
            <a:r>
              <a:rPr lang="en-US" altLang="zh-CN" sz="2000" dirty="0">
                <a:latin typeface="+mn-ea"/>
              </a:rPr>
              <a:t>break</a:t>
            </a:r>
            <a:r>
              <a:rPr lang="zh-CN" altLang="en-US" sz="2000" dirty="0">
                <a:latin typeface="+mn-ea"/>
              </a:rPr>
              <a:t>语句</a:t>
            </a:r>
          </a:p>
        </p:txBody>
      </p:sp>
    </p:spTree>
    <p:extLst>
      <p:ext uri="{BB962C8B-B14F-4D97-AF65-F5344CB8AC3E}">
        <p14:creationId xmlns:p14="http://schemas.microsoft.com/office/powerpoint/2010/main" val="119159362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3262432"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条件表达式</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01</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344769754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12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581057"/>
          </a:xfrm>
          <a:prstGeom prst="rect">
            <a:avLst/>
          </a:prstGeom>
        </p:spPr>
        <p:txBody>
          <a:bodyPr wrap="square">
            <a:spAutoFit/>
          </a:bodyPr>
          <a:lstStyle/>
          <a:p>
            <a:pPr>
              <a:lnSpc>
                <a:spcPct val="150000"/>
              </a:lnSpc>
            </a:pPr>
            <a:r>
              <a:rPr lang="en-US" altLang="zh-CN" sz="2400" b="1" kern="100" dirty="0">
                <a:latin typeface="+mn-ea"/>
                <a:cs typeface="Times New Roman" panose="02020603050405020304" pitchFamily="18" charset="0"/>
              </a:rPr>
              <a:t>else </a:t>
            </a:r>
            <a:r>
              <a:rPr lang="zh-CN" altLang="en-US" sz="2400" b="1" kern="100" dirty="0">
                <a:latin typeface="+mn-ea"/>
                <a:cs typeface="Times New Roman" panose="02020603050405020304" pitchFamily="18" charset="0"/>
              </a:rPr>
              <a:t>子句</a:t>
            </a:r>
            <a:endParaRPr lang="en-US" altLang="zh-CN" sz="2400" kern="100" dirty="0">
              <a:latin typeface="+mn-ea"/>
              <a:cs typeface="Times New Roman" panose="02020603050405020304" pitchFamily="18" charset="0"/>
            </a:endParaRPr>
          </a:p>
        </p:txBody>
      </p:sp>
      <p:graphicFrame>
        <p:nvGraphicFramePr>
          <p:cNvPr id="5" name="表格 4">
            <a:extLst>
              <a:ext uri="{FF2B5EF4-FFF2-40B4-BE49-F238E27FC236}">
                <a16:creationId xmlns:a16="http://schemas.microsoft.com/office/drawing/2014/main" id="{F6B910A2-C53D-48B0-A681-0D294018E82A}"/>
              </a:ext>
            </a:extLst>
          </p:cNvPr>
          <p:cNvGraphicFramePr>
            <a:graphicFrameLocks noGrp="1"/>
          </p:cNvGraphicFramePr>
          <p:nvPr>
            <p:extLst>
              <p:ext uri="{D42A27DB-BD31-4B8C-83A1-F6EECF244321}">
                <p14:modId xmlns:p14="http://schemas.microsoft.com/office/powerpoint/2010/main" val="2243324201"/>
              </p:ext>
            </p:extLst>
          </p:nvPr>
        </p:nvGraphicFramePr>
        <p:xfrm>
          <a:off x="397565" y="1605696"/>
          <a:ext cx="11469757" cy="5040622"/>
        </p:xfrm>
        <a:graphic>
          <a:graphicData uri="http://schemas.openxmlformats.org/drawingml/2006/table">
            <a:tbl>
              <a:tblPr firstRow="1" firstCol="1" bandRow="1">
                <a:tableStyleId>{3B4B98B0-60AC-42C2-AFA5-B58CD77FA1E5}</a:tableStyleId>
              </a:tblPr>
              <a:tblGrid>
                <a:gridCol w="5729909">
                  <a:extLst>
                    <a:ext uri="{9D8B030D-6E8A-4147-A177-3AD203B41FA5}">
                      <a16:colId xmlns:a16="http://schemas.microsoft.com/office/drawing/2014/main" val="4079807462"/>
                    </a:ext>
                  </a:extLst>
                </a:gridCol>
                <a:gridCol w="5739848">
                  <a:extLst>
                    <a:ext uri="{9D8B030D-6E8A-4147-A177-3AD203B41FA5}">
                      <a16:colId xmlns:a16="http://schemas.microsoft.com/office/drawing/2014/main" val="672241100"/>
                    </a:ext>
                  </a:extLst>
                </a:gridCol>
              </a:tblGrid>
              <a:tr h="2509104">
                <a:tc>
                  <a:txBody>
                    <a:bodyPr/>
                    <a:lstStyle/>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for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in range(5):</a:t>
                      </a:r>
                      <a:endParaRPr lang="en-US" sz="2000" b="0" kern="100" dirty="0">
                        <a:solidFill>
                          <a:schemeClr val="tx1"/>
                        </a:solidFill>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end = "  ")</a:t>
                      </a:r>
                      <a:endParaRPr lang="en-US" sz="2000" b="0" kern="100" dirty="0">
                        <a:solidFill>
                          <a:schemeClr val="tx1"/>
                        </a:solidFill>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else:</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print("for</a:t>
                      </a:r>
                      <a:r>
                        <a:rPr lang="zh-CN" sz="2000" b="0" kern="100" dirty="0">
                          <a:solidFill>
                            <a:srgbClr val="000000"/>
                          </a:solidFill>
                          <a:effectLst/>
                          <a:latin typeface="Consolas" panose="020B0609020204030204" pitchFamily="49" charset="0"/>
                          <a:ea typeface="+mn-ea"/>
                          <a:cs typeface="Times New Roman" panose="02020603050405020304" pitchFamily="18" charset="0"/>
                        </a:rPr>
                        <a:t>循环正常结束！</a:t>
                      </a:r>
                      <a:r>
                        <a:rPr lang="en-US" sz="2000" b="0" kern="100" dirty="0">
                          <a:solidFill>
                            <a:srgbClr val="000000"/>
                          </a:solidFill>
                          <a:effectLst/>
                          <a:latin typeface="Consolas" panose="020B0609020204030204" pitchFamily="49" charset="0"/>
                          <a:ea typeface="+mn-ea"/>
                          <a:cs typeface="Times New Roman" panose="02020603050405020304" pitchFamily="18" charset="0"/>
                        </a:rPr>
                        <a:t>")</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for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in range(5):</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end = "  ")</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if </a:t>
                      </a:r>
                      <a:r>
                        <a:rPr lang="en-US" sz="2000" b="0" kern="100" dirty="0" err="1">
                          <a:solidFill>
                            <a:srgbClr val="000000"/>
                          </a:solidFill>
                          <a:effectLst/>
                          <a:latin typeface="Consolas" panose="020B0609020204030204" pitchFamily="49" charset="0"/>
                          <a:ea typeface="+mn-ea"/>
                          <a:cs typeface="Times New Roman" panose="02020603050405020304" pitchFamily="18" charset="0"/>
                        </a:rPr>
                        <a:t>i</a:t>
                      </a:r>
                      <a:r>
                        <a:rPr lang="en-US" sz="2000" b="0" kern="100" dirty="0">
                          <a:solidFill>
                            <a:srgbClr val="000000"/>
                          </a:solidFill>
                          <a:effectLst/>
                          <a:latin typeface="Consolas" panose="020B0609020204030204" pitchFamily="49" charset="0"/>
                          <a:ea typeface="+mn-ea"/>
                          <a:cs typeface="Times New Roman" panose="02020603050405020304" pitchFamily="18" charset="0"/>
                        </a:rPr>
                        <a:t> &gt;= 3: break</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else:</a:t>
                      </a:r>
                      <a:endParaRPr lang="zh-CN" sz="2000" b="0" kern="100" dirty="0">
                        <a:effectLst/>
                        <a:latin typeface="Consolas" panose="020B0609020204030204" pitchFamily="49" charset="0"/>
                        <a:ea typeface="+mn-ea"/>
                        <a:cs typeface="Times New Roman" panose="02020603050405020304" pitchFamily="18" charset="0"/>
                      </a:endParaRPr>
                    </a:p>
                    <a:p>
                      <a:pPr algn="l">
                        <a:lnSpc>
                          <a:spcPct val="150000"/>
                        </a:lnSpc>
                        <a:spcAft>
                          <a:spcPts val="0"/>
                        </a:spcAft>
                      </a:pPr>
                      <a:r>
                        <a:rPr lang="en-US" sz="2000" b="0" kern="100" dirty="0">
                          <a:solidFill>
                            <a:srgbClr val="000000"/>
                          </a:solidFill>
                          <a:effectLst/>
                          <a:latin typeface="Consolas" panose="020B0609020204030204" pitchFamily="49" charset="0"/>
                          <a:ea typeface="+mn-ea"/>
                          <a:cs typeface="Times New Roman" panose="02020603050405020304" pitchFamily="18" charset="0"/>
                        </a:rPr>
                        <a:t>    print("for</a:t>
                      </a:r>
                      <a:r>
                        <a:rPr lang="zh-CN" sz="2000" b="0" kern="100" dirty="0">
                          <a:solidFill>
                            <a:srgbClr val="000000"/>
                          </a:solidFill>
                          <a:effectLst/>
                          <a:latin typeface="Consolas" panose="020B0609020204030204" pitchFamily="49" charset="0"/>
                          <a:ea typeface="+mn-ea"/>
                          <a:cs typeface="Times New Roman" panose="02020603050405020304" pitchFamily="18" charset="0"/>
                        </a:rPr>
                        <a:t>循环正常结束！</a:t>
                      </a:r>
                      <a:r>
                        <a:rPr lang="en-US" sz="2000" b="0" kern="100" dirty="0">
                          <a:solidFill>
                            <a:srgbClr val="000000"/>
                          </a:solidFill>
                          <a:effectLst/>
                          <a:latin typeface="Consolas" panose="020B0609020204030204" pitchFamily="49" charset="0"/>
                          <a:ea typeface="+mn-ea"/>
                          <a:cs typeface="Times New Roman" panose="02020603050405020304" pitchFamily="18" charset="0"/>
                        </a:rPr>
                        <a:t>")</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2886234206"/>
                  </a:ext>
                </a:extLst>
              </a:tr>
              <a:tr h="1065249">
                <a:tc>
                  <a:txBody>
                    <a:bodyPr/>
                    <a:lstStyle/>
                    <a:p>
                      <a:pPr algn="l">
                        <a:lnSpc>
                          <a:spcPct val="150000"/>
                        </a:lnSpc>
                        <a:spcAft>
                          <a:spcPts val="0"/>
                        </a:spcAft>
                      </a:pPr>
                      <a:r>
                        <a:rPr lang="zh-CN" sz="2000" b="0" kern="100" dirty="0">
                          <a:effectLst/>
                          <a:latin typeface="Consolas" panose="020B0609020204030204" pitchFamily="49" charset="0"/>
                          <a:ea typeface="+mn-ea"/>
                          <a:cs typeface="Times New Roman" panose="02020603050405020304" pitchFamily="18" charset="0"/>
                        </a:rPr>
                        <a:t>输出：</a:t>
                      </a:r>
                      <a:r>
                        <a:rPr lang="en-US" sz="2000" b="0" kern="100" dirty="0">
                          <a:effectLst/>
                          <a:latin typeface="Consolas" panose="020B0609020204030204" pitchFamily="49" charset="0"/>
                          <a:ea typeface="+mn-ea"/>
                          <a:cs typeface="Times New Roman" panose="02020603050405020304" pitchFamily="18" charset="0"/>
                        </a:rPr>
                        <a:t>0  1  2  3  4  for</a:t>
                      </a:r>
                      <a:r>
                        <a:rPr lang="zh-CN" sz="2000" b="0" kern="100" dirty="0">
                          <a:effectLst/>
                          <a:latin typeface="Consolas" panose="020B0609020204030204" pitchFamily="49" charset="0"/>
                          <a:ea typeface="+mn-ea"/>
                          <a:cs typeface="Times New Roman" panose="02020603050405020304" pitchFamily="18" charset="0"/>
                        </a:rPr>
                        <a:t>循环正常结束！</a:t>
                      </a:r>
                    </a:p>
                  </a:txBody>
                  <a:tcPr marL="68580" marR="68580" marT="0" marB="0" anchor="ctr"/>
                </a:tc>
                <a:tc>
                  <a:txBody>
                    <a:bodyPr/>
                    <a:lstStyle/>
                    <a:p>
                      <a:pPr algn="l">
                        <a:lnSpc>
                          <a:spcPct val="150000"/>
                        </a:lnSpc>
                        <a:spcAft>
                          <a:spcPts val="0"/>
                        </a:spcAft>
                      </a:pPr>
                      <a:r>
                        <a:rPr lang="zh-CN" sz="2000" b="0" kern="100" dirty="0">
                          <a:effectLst/>
                          <a:latin typeface="Consolas" panose="020B0609020204030204" pitchFamily="49" charset="0"/>
                          <a:ea typeface="+mn-ea"/>
                          <a:cs typeface="Times New Roman" panose="02020603050405020304" pitchFamily="18" charset="0"/>
                        </a:rPr>
                        <a:t>输出：</a:t>
                      </a:r>
                      <a:r>
                        <a:rPr lang="en-US" sz="2000" b="0" kern="100" dirty="0">
                          <a:effectLst/>
                          <a:latin typeface="Consolas" panose="020B0609020204030204" pitchFamily="49" charset="0"/>
                          <a:ea typeface="+mn-ea"/>
                          <a:cs typeface="Times New Roman" panose="02020603050405020304" pitchFamily="18" charset="0"/>
                        </a:rPr>
                        <a:t>0  1  2  3</a:t>
                      </a:r>
                      <a:endParaRPr lang="zh-CN" sz="2000" b="0" kern="100" dirty="0">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420405121"/>
                  </a:ext>
                </a:extLst>
              </a:tr>
              <a:tr h="1466269">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序列遍历结束而正常退出循环</a:t>
                      </a:r>
                      <a:endParaRPr lang="en-US" altLang="zh-CN" sz="2000" b="0" kern="100" dirty="0">
                        <a:solidFill>
                          <a:schemeClr val="tx1"/>
                        </a:solidFill>
                        <a:effectLst/>
                        <a:latin typeface="Consolas" panose="020B0609020204030204" pitchFamily="49" charset="0"/>
                        <a:ea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执行</a:t>
                      </a: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else</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中的语句</a:t>
                      </a:r>
                      <a:endParaRPr lang="zh-CN" altLang="en-US"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由于</a:t>
                      </a: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break</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语句而提前退出循环</a:t>
                      </a:r>
                      <a:endParaRPr lang="en-US" altLang="zh-CN" sz="2000" b="0" kern="100" dirty="0">
                        <a:solidFill>
                          <a:schemeClr val="tx1"/>
                        </a:solidFill>
                        <a:effectLst/>
                        <a:latin typeface="Consolas" panose="020B0609020204030204" pitchFamily="49" charset="0"/>
                        <a:ea typeface="+mn-ea"/>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000" b="0" kern="100" dirty="0">
                          <a:solidFill>
                            <a:schemeClr val="tx1"/>
                          </a:solidFill>
                          <a:effectLst/>
                          <a:latin typeface="Consolas" panose="020B0609020204030204" pitchFamily="49" charset="0"/>
                          <a:ea typeface="+mn-ea"/>
                          <a:cs typeface="Times New Roman" panose="02020603050405020304" pitchFamily="18" charset="0"/>
                        </a:rPr>
                        <a:t>else</a:t>
                      </a:r>
                      <a:r>
                        <a:rPr lang="zh-CN" altLang="zh-CN" sz="2000" b="0" kern="100" dirty="0">
                          <a:solidFill>
                            <a:schemeClr val="tx1"/>
                          </a:solidFill>
                          <a:effectLst/>
                          <a:latin typeface="Consolas" panose="020B0609020204030204" pitchFamily="49" charset="0"/>
                          <a:ea typeface="+mn-ea"/>
                          <a:cs typeface="Times New Roman" panose="02020603050405020304" pitchFamily="18" charset="0"/>
                        </a:rPr>
                        <a:t>中语句不被执行</a:t>
                      </a:r>
                      <a:endParaRPr lang="zh-CN" altLang="en-US" sz="2000" b="0" kern="100" dirty="0">
                        <a:solidFill>
                          <a:schemeClr val="tx1"/>
                        </a:solidFill>
                        <a:effectLst/>
                        <a:latin typeface="Consolas" panose="020B0609020204030204" pitchFamily="49"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278037796"/>
                  </a:ext>
                </a:extLst>
              </a:tr>
            </a:tbl>
          </a:graphicData>
        </a:graphic>
      </p:graphicFrame>
    </p:spTree>
    <p:extLst>
      <p:ext uri="{BB962C8B-B14F-4D97-AF65-F5344CB8AC3E}">
        <p14:creationId xmlns:p14="http://schemas.microsoft.com/office/powerpoint/2010/main" val="1210728479"/>
      </p:ext>
    </p:extLst>
  </p:cSld>
  <p:clrMapOvr>
    <a:masterClrMapping/>
  </p:clrMapOvr>
  <p:transition spd="slow">
    <p:rand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215146" y="866072"/>
            <a:ext cx="11761707" cy="587340"/>
          </a:xfrm>
          <a:prstGeom prst="rect">
            <a:avLst/>
          </a:prstGeom>
        </p:spPr>
        <p:txBody>
          <a:bodyPr wrap="square">
            <a:spAutoFit/>
          </a:bodyPr>
          <a:lstStyle/>
          <a:p>
            <a:pPr>
              <a:lnSpc>
                <a:spcPct val="150000"/>
              </a:lnSpc>
            </a:pPr>
            <a:r>
              <a:rPr lang="zh-CN" altLang="en-US" sz="2400" b="1" kern="100" dirty="0">
                <a:latin typeface="+mn-ea"/>
                <a:cs typeface="Times New Roman" panose="02020603050405020304" pitchFamily="18" charset="0"/>
              </a:rPr>
              <a:t>问题</a:t>
            </a:r>
            <a:r>
              <a:rPr lang="zh-CN" altLang="en-US" sz="2400" kern="100" dirty="0">
                <a:latin typeface="+mn-ea"/>
                <a:cs typeface="Times New Roman" panose="02020603050405020304" pitchFamily="18" charset="0"/>
              </a:rPr>
              <a:t>：</a:t>
            </a:r>
            <a:r>
              <a:rPr lang="zh-CN" altLang="zh-CN" sz="2400" dirty="0">
                <a:latin typeface="+mn-ea"/>
              </a:rPr>
              <a:t>用带</a:t>
            </a:r>
            <a:r>
              <a:rPr lang="en-US" altLang="zh-CN" sz="2400" dirty="0">
                <a:latin typeface="+mn-ea"/>
              </a:rPr>
              <a:t>else</a:t>
            </a:r>
            <a:r>
              <a:rPr lang="zh-CN" altLang="zh-CN" sz="2400" dirty="0">
                <a:latin typeface="+mn-ea"/>
              </a:rPr>
              <a:t>子句的循环结构判断正整数</a:t>
            </a:r>
            <a:r>
              <a:rPr lang="en-US" altLang="zh-CN" sz="2400" dirty="0">
                <a:latin typeface="+mn-ea"/>
              </a:rPr>
              <a:t>n</a:t>
            </a:r>
            <a:r>
              <a:rPr lang="zh-CN" altLang="zh-CN" sz="2400" dirty="0">
                <a:latin typeface="+mn-ea"/>
              </a:rPr>
              <a:t>是否为素数</a:t>
            </a:r>
            <a:endParaRPr lang="en-US" altLang="zh-CN" sz="2400" kern="100" dirty="0">
              <a:latin typeface="+mn-ea"/>
              <a:cs typeface="Times New Roman" panose="02020603050405020304" pitchFamily="18" charset="0"/>
            </a:endParaRPr>
          </a:p>
        </p:txBody>
      </p:sp>
      <p:sp>
        <p:nvSpPr>
          <p:cNvPr id="5" name="矩形 4">
            <a:extLst>
              <a:ext uri="{FF2B5EF4-FFF2-40B4-BE49-F238E27FC236}">
                <a16:creationId xmlns:a16="http://schemas.microsoft.com/office/drawing/2014/main" id="{21C4CB25-DF2C-43EA-9FD9-35F590A84EA4}"/>
              </a:ext>
            </a:extLst>
          </p:cNvPr>
          <p:cNvSpPr/>
          <p:nvPr/>
        </p:nvSpPr>
        <p:spPr>
          <a:xfrm>
            <a:off x="776097" y="1585063"/>
            <a:ext cx="7914861" cy="39097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2400" dirty="0">
                <a:latin typeface="Consolas" panose="020B0609020204030204" pitchFamily="49" charset="0"/>
              </a:rPr>
              <a:t>n = </a:t>
            </a:r>
            <a:r>
              <a:rPr lang="zh-CN" altLang="en-US" sz="2400" dirty="0">
                <a:solidFill>
                  <a:srgbClr val="7030A0"/>
                </a:solidFill>
                <a:latin typeface="Consolas" panose="020B0609020204030204" pitchFamily="49" charset="0"/>
              </a:rPr>
              <a:t>int</a:t>
            </a:r>
            <a:r>
              <a:rPr lang="zh-CN" altLang="en-US" sz="2400" dirty="0">
                <a:latin typeface="Consolas" panose="020B0609020204030204" pitchFamily="49" charset="0"/>
              </a:rPr>
              <a:t>(</a:t>
            </a:r>
            <a:r>
              <a:rPr lang="zh-CN" altLang="en-US" sz="2400" dirty="0">
                <a:solidFill>
                  <a:srgbClr val="7030A0"/>
                </a:solidFill>
                <a:latin typeface="Consolas" panose="020B0609020204030204" pitchFamily="49" charset="0"/>
              </a:rPr>
              <a:t>input</a:t>
            </a:r>
            <a:r>
              <a:rPr lang="zh-CN" altLang="en-US" sz="2400" dirty="0">
                <a:latin typeface="Consolas" panose="020B0609020204030204" pitchFamily="49" charset="0"/>
              </a:rPr>
              <a:t>(</a:t>
            </a:r>
            <a:r>
              <a:rPr lang="zh-CN" altLang="en-US" sz="2400" dirty="0">
                <a:solidFill>
                  <a:srgbClr val="00B050"/>
                </a:solidFill>
                <a:latin typeface="Consolas" panose="020B0609020204030204" pitchFamily="49" charset="0"/>
              </a:rPr>
              <a:t>"输入一个正整数n(n&gt;=2):"</a:t>
            </a:r>
            <a:r>
              <a:rPr lang="zh-CN" altLang="en-US" sz="2400" dirty="0">
                <a:latin typeface="Consolas" panose="020B0609020204030204" pitchFamily="49" charset="0"/>
              </a:rPr>
              <a:t>))</a:t>
            </a:r>
          </a:p>
          <a:p>
            <a:pPr>
              <a:lnSpc>
                <a:spcPct val="150000"/>
              </a:lnSpc>
            </a:pPr>
            <a:r>
              <a:rPr lang="zh-CN" altLang="en-US" sz="2400" dirty="0">
                <a:solidFill>
                  <a:srgbClr val="FF9900"/>
                </a:solidFill>
                <a:latin typeface="Consolas" panose="020B0609020204030204" pitchFamily="49" charset="0"/>
              </a:rPr>
              <a:t>for</a:t>
            </a:r>
            <a:r>
              <a:rPr lang="zh-CN" altLang="en-US" sz="2400" dirty="0">
                <a:latin typeface="Consolas" panose="020B0609020204030204" pitchFamily="49" charset="0"/>
              </a:rPr>
              <a:t> i </a:t>
            </a:r>
            <a:r>
              <a:rPr lang="zh-CN" altLang="en-US" sz="2400" dirty="0">
                <a:solidFill>
                  <a:srgbClr val="FF9900"/>
                </a:solidFill>
                <a:latin typeface="Consolas" panose="020B0609020204030204" pitchFamily="49" charset="0"/>
              </a:rPr>
              <a:t>in</a:t>
            </a:r>
            <a:r>
              <a:rPr lang="zh-CN" altLang="en-US" sz="2400" dirty="0">
                <a:latin typeface="Consolas" panose="020B0609020204030204" pitchFamily="49" charset="0"/>
              </a:rPr>
              <a:t> </a:t>
            </a:r>
            <a:r>
              <a:rPr lang="zh-CN" altLang="en-US" sz="2400" dirty="0">
                <a:solidFill>
                  <a:srgbClr val="7030A0"/>
                </a:solidFill>
                <a:latin typeface="Consolas" panose="020B0609020204030204" pitchFamily="49" charset="0"/>
              </a:rPr>
              <a:t>range</a:t>
            </a:r>
            <a:r>
              <a:rPr lang="zh-CN" altLang="en-US" sz="2400" dirty="0">
                <a:latin typeface="Consolas" panose="020B0609020204030204" pitchFamily="49" charset="0"/>
              </a:rPr>
              <a:t>(2, n):</a:t>
            </a:r>
          </a:p>
          <a:p>
            <a:pPr>
              <a:lnSpc>
                <a:spcPct val="150000"/>
              </a:lnSpc>
            </a:pPr>
            <a:r>
              <a:rPr lang="en-US" altLang="zh-CN" sz="2400" dirty="0">
                <a:latin typeface="Consolas" panose="020B0609020204030204" pitchFamily="49" charset="0"/>
              </a:rPr>
              <a:t>    </a:t>
            </a:r>
            <a:r>
              <a:rPr lang="en-US" altLang="zh-CN" sz="2400" dirty="0">
                <a:solidFill>
                  <a:srgbClr val="FF9900"/>
                </a:solidFill>
                <a:latin typeface="Consolas" panose="020B0609020204030204" pitchFamily="49" charset="0"/>
              </a:rPr>
              <a:t>if</a:t>
            </a:r>
            <a:r>
              <a:rPr lang="en-US" altLang="zh-CN" sz="2400" dirty="0">
                <a:latin typeface="Consolas" panose="020B0609020204030204" pitchFamily="49" charset="0"/>
              </a:rPr>
              <a:t> n % </a:t>
            </a:r>
            <a:r>
              <a:rPr lang="en-US" altLang="zh-CN" sz="2400" dirty="0" err="1">
                <a:latin typeface="Consolas" panose="020B0609020204030204" pitchFamily="49" charset="0"/>
              </a:rPr>
              <a:t>i</a:t>
            </a:r>
            <a:r>
              <a:rPr lang="en-US" altLang="zh-CN" sz="2400" dirty="0">
                <a:latin typeface="Consolas" panose="020B0609020204030204" pitchFamily="49" charset="0"/>
              </a:rPr>
              <a:t> == 0:</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(n, </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不是素数</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p>
          <a:p>
            <a:pPr>
              <a:lnSpc>
                <a:spcPct val="150000"/>
              </a:lnSpc>
            </a:pPr>
            <a:r>
              <a:rPr lang="en-US" altLang="zh-CN" sz="2400" dirty="0">
                <a:latin typeface="Consolas" panose="020B0609020204030204" pitchFamily="49" charset="0"/>
              </a:rPr>
              <a:t>        break</a:t>
            </a:r>
          </a:p>
          <a:p>
            <a:pPr>
              <a:lnSpc>
                <a:spcPct val="150000"/>
              </a:lnSpc>
            </a:pPr>
            <a:r>
              <a:rPr lang="en-US" altLang="zh-CN" sz="2400" dirty="0">
                <a:solidFill>
                  <a:srgbClr val="FF9900"/>
                </a:solidFill>
                <a:latin typeface="Consolas" panose="020B0609020204030204" pitchFamily="49" charset="0"/>
              </a:rPr>
              <a:t>else</a:t>
            </a:r>
            <a:r>
              <a:rPr lang="en-US" altLang="zh-CN" sz="2400" dirty="0">
                <a:latin typeface="Consolas" panose="020B0609020204030204" pitchFamily="49" charset="0"/>
              </a:rPr>
              <a:t>:</a:t>
            </a:r>
          </a:p>
          <a:p>
            <a:pPr>
              <a:lnSpc>
                <a:spcPct val="150000"/>
              </a:lnSpc>
            </a:pPr>
            <a:r>
              <a:rPr lang="en-US" altLang="zh-CN" sz="2400" dirty="0">
                <a:latin typeface="Consolas" panose="020B0609020204030204" pitchFamily="49" charset="0"/>
              </a:rPr>
              <a:t>    </a:t>
            </a:r>
            <a:r>
              <a:rPr lang="en-US" altLang="zh-CN" sz="2400" dirty="0">
                <a:solidFill>
                  <a:srgbClr val="7030A0"/>
                </a:solidFill>
                <a:latin typeface="Consolas" panose="020B0609020204030204" pitchFamily="49" charset="0"/>
              </a:rPr>
              <a:t>print</a:t>
            </a:r>
            <a:r>
              <a:rPr lang="en-US" altLang="zh-CN" sz="2400" dirty="0">
                <a:latin typeface="Consolas" panose="020B0609020204030204" pitchFamily="49" charset="0"/>
              </a:rPr>
              <a:t>(n, </a:t>
            </a:r>
            <a:r>
              <a:rPr lang="en-US" altLang="zh-CN" sz="2400" dirty="0">
                <a:solidFill>
                  <a:srgbClr val="00B050"/>
                </a:solidFill>
                <a:latin typeface="Consolas" panose="020B0609020204030204" pitchFamily="49" charset="0"/>
              </a:rPr>
              <a:t>"</a:t>
            </a:r>
            <a:r>
              <a:rPr lang="zh-CN" altLang="en-US" sz="2400" dirty="0">
                <a:solidFill>
                  <a:srgbClr val="00B050"/>
                </a:solidFill>
                <a:latin typeface="Consolas" panose="020B0609020204030204" pitchFamily="49" charset="0"/>
              </a:rPr>
              <a:t>是素数</a:t>
            </a:r>
            <a:r>
              <a:rPr lang="en-US" altLang="zh-CN" sz="2400" dirty="0">
                <a:solidFill>
                  <a:srgbClr val="00B050"/>
                </a:solidFill>
                <a:latin typeface="Consolas" panose="020B0609020204030204" pitchFamily="49" charset="0"/>
              </a:rPr>
              <a:t>"</a:t>
            </a:r>
            <a:r>
              <a:rPr lang="en-US" altLang="zh-CN" sz="2400" dirty="0">
                <a:latin typeface="Consolas" panose="020B0609020204030204" pitchFamily="49" charset="0"/>
              </a:rPr>
              <a:t>)</a:t>
            </a:r>
            <a:endParaRPr lang="zh-CN" altLang="en-US" sz="2400" dirty="0">
              <a:latin typeface="Consolas" panose="020B0609020204030204" pitchFamily="49" charset="0"/>
            </a:endParaRPr>
          </a:p>
        </p:txBody>
      </p:sp>
      <p:sp>
        <p:nvSpPr>
          <p:cNvPr id="6" name="矩形 5">
            <a:extLst>
              <a:ext uri="{FF2B5EF4-FFF2-40B4-BE49-F238E27FC236}">
                <a16:creationId xmlns:a16="http://schemas.microsoft.com/office/drawing/2014/main" id="{29A1BF83-2775-498C-B3EE-22BF767DBD85}"/>
              </a:ext>
            </a:extLst>
          </p:cNvPr>
          <p:cNvSpPr/>
          <p:nvPr/>
        </p:nvSpPr>
        <p:spPr>
          <a:xfrm>
            <a:off x="834888" y="4462670"/>
            <a:ext cx="3856382" cy="954156"/>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9CF3ABF-71E3-40A7-AA71-BC512E641D63}"/>
              </a:ext>
            </a:extLst>
          </p:cNvPr>
          <p:cNvSpPr txBox="1"/>
          <p:nvPr/>
        </p:nvSpPr>
        <p:spPr>
          <a:xfrm>
            <a:off x="4872610" y="4739693"/>
            <a:ext cx="5686026"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000" dirty="0">
                <a:latin typeface="+mn-ea"/>
              </a:rPr>
              <a:t>当循环执行到最后，正常退出时才执行</a:t>
            </a:r>
            <a:r>
              <a:rPr lang="en-US" altLang="zh-CN" sz="2000" dirty="0">
                <a:latin typeface="+mn-ea"/>
              </a:rPr>
              <a:t>else</a:t>
            </a:r>
            <a:r>
              <a:rPr lang="zh-CN" altLang="en-US" sz="2000" dirty="0">
                <a:latin typeface="+mn-ea"/>
              </a:rPr>
              <a:t>子句</a:t>
            </a:r>
          </a:p>
        </p:txBody>
      </p:sp>
    </p:spTree>
    <p:extLst>
      <p:ext uri="{BB962C8B-B14F-4D97-AF65-F5344CB8AC3E}">
        <p14:creationId xmlns:p14="http://schemas.microsoft.com/office/powerpoint/2010/main" val="13939279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a:extLst>
              <a:ext uri="{FF2B5EF4-FFF2-40B4-BE49-F238E27FC236}">
                <a16:creationId xmlns:a16="http://schemas.microsoft.com/office/drawing/2014/main" id="{2CF4F438-C188-47FE-804C-FEA0D6AFB866}"/>
              </a:ext>
            </a:extLst>
          </p:cNvPr>
          <p:cNvSpPr/>
          <p:nvPr/>
        </p:nvSpPr>
        <p:spPr>
          <a:xfrm>
            <a:off x="674376" y="1605696"/>
            <a:ext cx="10984224" cy="1135054"/>
          </a:xfrm>
          <a:prstGeom prst="rect">
            <a:avLst/>
          </a:prstGeom>
        </p:spPr>
        <p:txBody>
          <a:bodyPr wrap="square">
            <a:spAutoFit/>
          </a:bodyPr>
          <a:lstStyle/>
          <a:p>
            <a:pPr indent="266700" algn="just">
              <a:lnSpc>
                <a:spcPct val="150000"/>
              </a:lnSpc>
              <a:spcAft>
                <a:spcPts val="0"/>
              </a:spcAft>
            </a:pPr>
            <a:r>
              <a:rPr lang="zh-CN" altLang="zh-CN" sz="2400" kern="100" dirty="0">
                <a:latin typeface="+mn-ea"/>
                <a:cs typeface="Times New Roman" panose="02020603050405020304" pitchFamily="18" charset="0"/>
              </a:rPr>
              <a:t>在一个循环体内又包含一个完整的循环结构，称为循环的嵌套。这种语句结构称为多重循环结构。内层循环中还可以包含新的循环，形成多重循环结构。</a:t>
            </a:r>
          </a:p>
        </p:txBody>
      </p:sp>
    </p:spTree>
    <p:extLst>
      <p:ext uri="{BB962C8B-B14F-4D97-AF65-F5344CB8AC3E}">
        <p14:creationId xmlns:p14="http://schemas.microsoft.com/office/powerpoint/2010/main" val="3559864973"/>
      </p:ext>
    </p:extLst>
  </p:cSld>
  <p:clrMapOvr>
    <a:masterClrMapping/>
  </p:clrMapOvr>
  <p:transition spd="slow">
    <p:rand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a:extLst>
              <a:ext uri="{FF2B5EF4-FFF2-40B4-BE49-F238E27FC236}">
                <a16:creationId xmlns:a16="http://schemas.microsoft.com/office/drawing/2014/main" id="{2CF4F438-C188-47FE-804C-FEA0D6AFB866}"/>
              </a:ext>
            </a:extLst>
          </p:cNvPr>
          <p:cNvSpPr/>
          <p:nvPr/>
        </p:nvSpPr>
        <p:spPr>
          <a:xfrm>
            <a:off x="530360" y="1447129"/>
            <a:ext cx="10984224" cy="581057"/>
          </a:xfrm>
          <a:prstGeom prst="rect">
            <a:avLst/>
          </a:prstGeom>
        </p:spPr>
        <p:txBody>
          <a:bodyPr wrap="square">
            <a:spAutoFit/>
          </a:bodyPr>
          <a:lstStyle/>
          <a:p>
            <a:pPr indent="266700" algn="just">
              <a:lnSpc>
                <a:spcPct val="150000"/>
              </a:lnSpc>
              <a:spcAft>
                <a:spcPts val="0"/>
              </a:spcAft>
            </a:pPr>
            <a:r>
              <a:rPr lang="zh-CN" altLang="zh-CN" sz="2400" dirty="0">
                <a:latin typeface="+mn-ea"/>
              </a:rPr>
              <a:t>打印“</a:t>
            </a:r>
            <a:r>
              <a:rPr lang="en-US" altLang="zh-CN" sz="2400" dirty="0">
                <a:latin typeface="+mn-ea"/>
              </a:rPr>
              <a:t>*</a:t>
            </a:r>
            <a:r>
              <a:rPr lang="zh-CN" altLang="zh-CN" sz="2400" dirty="0">
                <a:latin typeface="+mn-ea"/>
              </a:rPr>
              <a:t>”组成的图形</a:t>
            </a:r>
            <a:endParaRPr lang="zh-CN" altLang="zh-CN" sz="2400" kern="100" dirty="0">
              <a:latin typeface="+mn-ea"/>
              <a:cs typeface="Times New Roman" panose="02020603050405020304" pitchFamily="18" charset="0"/>
            </a:endParaRPr>
          </a:p>
        </p:txBody>
      </p:sp>
      <p:pic>
        <p:nvPicPr>
          <p:cNvPr id="5" name="图片 4">
            <a:extLst>
              <a:ext uri="{FF2B5EF4-FFF2-40B4-BE49-F238E27FC236}">
                <a16:creationId xmlns:a16="http://schemas.microsoft.com/office/drawing/2014/main" id="{28E3D9E8-A3D4-41A2-B651-D05D7B8A3555}"/>
              </a:ext>
            </a:extLst>
          </p:cNvPr>
          <p:cNvPicPr>
            <a:picLocks noChangeAspect="1"/>
          </p:cNvPicPr>
          <p:nvPr/>
        </p:nvPicPr>
        <p:blipFill>
          <a:blip r:embed="rId3"/>
          <a:stretch>
            <a:fillRect/>
          </a:stretch>
        </p:blipFill>
        <p:spPr>
          <a:xfrm>
            <a:off x="776097" y="2196692"/>
            <a:ext cx="4495800" cy="828675"/>
          </a:xfrm>
          <a:prstGeom prst="rect">
            <a:avLst/>
          </a:prstGeom>
          <a:ln>
            <a:solidFill>
              <a:schemeClr val="tx1"/>
            </a:solidFill>
          </a:ln>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7783E167-22E2-4A38-8B07-8A7E1F51FDAB}"/>
              </a:ext>
            </a:extLst>
          </p:cNvPr>
          <p:cNvPicPr>
            <a:picLocks noChangeAspect="1"/>
          </p:cNvPicPr>
          <p:nvPr/>
        </p:nvPicPr>
        <p:blipFill>
          <a:blip r:embed="rId4"/>
          <a:stretch>
            <a:fillRect/>
          </a:stretch>
        </p:blipFill>
        <p:spPr>
          <a:xfrm>
            <a:off x="6645137" y="2196692"/>
            <a:ext cx="3771900" cy="45720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B6E5B48B-2EEC-49A6-88BC-F3CCE4C43F4B}"/>
              </a:ext>
            </a:extLst>
          </p:cNvPr>
          <p:cNvPicPr>
            <a:picLocks noChangeAspect="1"/>
          </p:cNvPicPr>
          <p:nvPr/>
        </p:nvPicPr>
        <p:blipFill>
          <a:blip r:embed="rId5"/>
          <a:stretch>
            <a:fillRect/>
          </a:stretch>
        </p:blipFill>
        <p:spPr>
          <a:xfrm>
            <a:off x="776097" y="3619293"/>
            <a:ext cx="5286375" cy="1666875"/>
          </a:xfrm>
          <a:prstGeom prst="rect">
            <a:avLst/>
          </a:prstGeom>
          <a:ln>
            <a:solidFill>
              <a:schemeClr val="tx1"/>
            </a:solidFill>
          </a:ln>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CE4F29CA-2B74-4486-A8B3-39866B783F47}"/>
              </a:ext>
            </a:extLst>
          </p:cNvPr>
          <p:cNvPicPr>
            <a:picLocks noChangeAspect="1"/>
          </p:cNvPicPr>
          <p:nvPr/>
        </p:nvPicPr>
        <p:blipFill>
          <a:blip r:embed="rId6"/>
          <a:stretch>
            <a:fillRect/>
          </a:stretch>
        </p:blipFill>
        <p:spPr>
          <a:xfrm>
            <a:off x="6645137" y="3619293"/>
            <a:ext cx="3800475" cy="2085975"/>
          </a:xfrm>
          <a:prstGeom prst="rect">
            <a:avLst/>
          </a:prstGeom>
          <a:ln>
            <a:solidFill>
              <a:schemeClr val="tx1"/>
            </a:solidFill>
          </a:ln>
          <a:effectLst>
            <a:outerShdw blurRad="50800" dist="38100" dir="2700000" algn="tl" rotWithShape="0">
              <a:prstClr val="black">
                <a:alpha val="40000"/>
              </a:prstClr>
            </a:outerShdw>
          </a:effectLst>
        </p:spPr>
      </p:pic>
      <p:grpSp>
        <p:nvGrpSpPr>
          <p:cNvPr id="12" name="组合 11">
            <a:extLst>
              <a:ext uri="{FF2B5EF4-FFF2-40B4-BE49-F238E27FC236}">
                <a16:creationId xmlns:a16="http://schemas.microsoft.com/office/drawing/2014/main" id="{BE7FB6D4-D130-434D-9BFB-61C561AF65A4}"/>
              </a:ext>
            </a:extLst>
          </p:cNvPr>
          <p:cNvGrpSpPr/>
          <p:nvPr/>
        </p:nvGrpSpPr>
        <p:grpSpPr>
          <a:xfrm>
            <a:off x="1341783" y="3478696"/>
            <a:ext cx="9252932" cy="1351721"/>
            <a:chOff x="1341783" y="3478696"/>
            <a:chExt cx="9252932" cy="1351721"/>
          </a:xfrm>
        </p:grpSpPr>
        <p:sp>
          <p:nvSpPr>
            <p:cNvPr id="9" name="矩形 8">
              <a:extLst>
                <a:ext uri="{FF2B5EF4-FFF2-40B4-BE49-F238E27FC236}">
                  <a16:creationId xmlns:a16="http://schemas.microsoft.com/office/drawing/2014/main" id="{465822A3-DA7A-4615-891B-305325C22B01}"/>
                </a:ext>
              </a:extLst>
            </p:cNvPr>
            <p:cNvSpPr/>
            <p:nvPr/>
          </p:nvSpPr>
          <p:spPr>
            <a:xfrm>
              <a:off x="1341783" y="3995530"/>
              <a:ext cx="4532243" cy="83488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71E6A651-1BA9-4C99-B4C0-2EC353FBECFA}"/>
                </a:ext>
              </a:extLst>
            </p:cNvPr>
            <p:cNvCxnSpPr>
              <a:stCxn id="9" idx="3"/>
            </p:cNvCxnSpPr>
            <p:nvPr/>
          </p:nvCxnSpPr>
          <p:spPr>
            <a:xfrm flipV="1">
              <a:off x="5874026" y="3896139"/>
              <a:ext cx="771111" cy="51683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矩形 15">
              <a:extLst>
                <a:ext uri="{FF2B5EF4-FFF2-40B4-BE49-F238E27FC236}">
                  <a16:creationId xmlns:a16="http://schemas.microsoft.com/office/drawing/2014/main" id="{BAF5DC19-68C4-4157-98AB-F6102695FD58}"/>
                </a:ext>
              </a:extLst>
            </p:cNvPr>
            <p:cNvSpPr/>
            <p:nvPr/>
          </p:nvSpPr>
          <p:spPr>
            <a:xfrm>
              <a:off x="6592112" y="3478696"/>
              <a:ext cx="4002603" cy="581057"/>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24496320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22495A53-881C-471C-85D7-59340030B102}"/>
              </a:ext>
            </a:extLst>
          </p:cNvPr>
          <p:cNvPicPr>
            <a:picLocks noChangeAspect="1"/>
          </p:cNvPicPr>
          <p:nvPr/>
        </p:nvPicPr>
        <p:blipFill>
          <a:blip r:embed="rId3"/>
          <a:stretch>
            <a:fillRect/>
          </a:stretch>
        </p:blipFill>
        <p:spPr>
          <a:xfrm>
            <a:off x="8136420" y="1790577"/>
            <a:ext cx="1962150" cy="4067175"/>
          </a:xfrm>
          <a:prstGeom prst="rect">
            <a:avLst/>
          </a:prstGeom>
          <a:ln>
            <a:solidFill>
              <a:schemeClr val="tx1"/>
            </a:solidFill>
          </a:ln>
          <a:effectLst>
            <a:outerShdw blurRad="50800" dist="38100" dir="2700000" algn="tl" rotWithShape="0">
              <a:prstClr val="black">
                <a:alpha val="40000"/>
              </a:prstClr>
            </a:outerShdw>
          </a:effectLst>
        </p:spPr>
      </p:pic>
      <p:pic>
        <p:nvPicPr>
          <p:cNvPr id="10" name="图片 9">
            <a:extLst>
              <a:ext uri="{FF2B5EF4-FFF2-40B4-BE49-F238E27FC236}">
                <a16:creationId xmlns:a16="http://schemas.microsoft.com/office/drawing/2014/main" id="{B4135866-D6CB-417F-B067-5D8D0859336A}"/>
              </a:ext>
            </a:extLst>
          </p:cNvPr>
          <p:cNvPicPr>
            <a:picLocks noChangeAspect="1"/>
          </p:cNvPicPr>
          <p:nvPr/>
        </p:nvPicPr>
        <p:blipFill>
          <a:blip r:embed="rId4"/>
          <a:stretch>
            <a:fillRect/>
          </a:stretch>
        </p:blipFill>
        <p:spPr>
          <a:xfrm>
            <a:off x="688491" y="2116636"/>
            <a:ext cx="5838825" cy="3305175"/>
          </a:xfrm>
          <a:prstGeom prst="rect">
            <a:avLst/>
          </a:prstGeom>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a:extLst>
              <a:ext uri="{FF2B5EF4-FFF2-40B4-BE49-F238E27FC236}">
                <a16:creationId xmlns:a16="http://schemas.microsoft.com/office/drawing/2014/main" id="{2CF4F438-C188-47FE-804C-FEA0D6AFB866}"/>
              </a:ext>
            </a:extLst>
          </p:cNvPr>
          <p:cNvSpPr/>
          <p:nvPr/>
        </p:nvSpPr>
        <p:spPr>
          <a:xfrm>
            <a:off x="530360" y="1447129"/>
            <a:ext cx="10984224" cy="581057"/>
          </a:xfrm>
          <a:prstGeom prst="rect">
            <a:avLst/>
          </a:prstGeom>
        </p:spPr>
        <p:txBody>
          <a:bodyPr wrap="square">
            <a:spAutoFit/>
          </a:bodyPr>
          <a:lstStyle/>
          <a:p>
            <a:pPr indent="266700" algn="just">
              <a:lnSpc>
                <a:spcPct val="150000"/>
              </a:lnSpc>
              <a:spcAft>
                <a:spcPts val="0"/>
              </a:spcAft>
            </a:pPr>
            <a:r>
              <a:rPr lang="zh-CN" altLang="zh-CN" sz="2400" dirty="0">
                <a:latin typeface="+mn-ea"/>
              </a:rPr>
              <a:t>打印“</a:t>
            </a:r>
            <a:r>
              <a:rPr lang="en-US" altLang="zh-CN" sz="2400" dirty="0">
                <a:latin typeface="+mn-ea"/>
              </a:rPr>
              <a:t>*</a:t>
            </a:r>
            <a:r>
              <a:rPr lang="zh-CN" altLang="zh-CN" sz="2400" dirty="0">
                <a:latin typeface="+mn-ea"/>
              </a:rPr>
              <a:t>”组成的图形</a:t>
            </a:r>
            <a:endParaRPr lang="zh-CN" altLang="zh-CN" sz="2400" kern="100" dirty="0">
              <a:latin typeface="+mn-ea"/>
              <a:cs typeface="Times New Roman" panose="02020603050405020304" pitchFamily="18" charset="0"/>
            </a:endParaRPr>
          </a:p>
        </p:txBody>
      </p:sp>
      <p:grpSp>
        <p:nvGrpSpPr>
          <p:cNvPr id="17" name="组合 16">
            <a:extLst>
              <a:ext uri="{FF2B5EF4-FFF2-40B4-BE49-F238E27FC236}">
                <a16:creationId xmlns:a16="http://schemas.microsoft.com/office/drawing/2014/main" id="{31ACA0B1-5FB4-47B8-8778-E26FBA6739D2}"/>
              </a:ext>
            </a:extLst>
          </p:cNvPr>
          <p:cNvGrpSpPr/>
          <p:nvPr/>
        </p:nvGrpSpPr>
        <p:grpSpPr>
          <a:xfrm>
            <a:off x="688491" y="1737657"/>
            <a:ext cx="8843136" cy="2059090"/>
            <a:chOff x="688491" y="1737657"/>
            <a:chExt cx="8843136" cy="2059090"/>
          </a:xfrm>
        </p:grpSpPr>
        <p:sp>
          <p:nvSpPr>
            <p:cNvPr id="9" name="矩形 8">
              <a:extLst>
                <a:ext uri="{FF2B5EF4-FFF2-40B4-BE49-F238E27FC236}">
                  <a16:creationId xmlns:a16="http://schemas.microsoft.com/office/drawing/2014/main" id="{465822A3-DA7A-4615-891B-305325C22B01}"/>
                </a:ext>
              </a:extLst>
            </p:cNvPr>
            <p:cNvSpPr/>
            <p:nvPr/>
          </p:nvSpPr>
          <p:spPr>
            <a:xfrm>
              <a:off x="688491" y="2116636"/>
              <a:ext cx="5838825" cy="1600599"/>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71E6A651-1BA9-4C99-B4C0-2EC353FBECFA}"/>
                </a:ext>
              </a:extLst>
            </p:cNvPr>
            <p:cNvCxnSpPr>
              <a:cxnSpLocks/>
            </p:cNvCxnSpPr>
            <p:nvPr/>
          </p:nvCxnSpPr>
          <p:spPr>
            <a:xfrm>
              <a:off x="6527316" y="2912067"/>
              <a:ext cx="1609104"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6" name="矩形 15">
              <a:extLst>
                <a:ext uri="{FF2B5EF4-FFF2-40B4-BE49-F238E27FC236}">
                  <a16:creationId xmlns:a16="http://schemas.microsoft.com/office/drawing/2014/main" id="{BAF5DC19-68C4-4157-98AB-F6102695FD58}"/>
                </a:ext>
              </a:extLst>
            </p:cNvPr>
            <p:cNvSpPr/>
            <p:nvPr/>
          </p:nvSpPr>
          <p:spPr>
            <a:xfrm>
              <a:off x="8097269" y="1737657"/>
              <a:ext cx="1434358" cy="205909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16445161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0" name="矩形 9"/>
          <p:cNvSpPr/>
          <p:nvPr/>
        </p:nvSpPr>
        <p:spPr>
          <a:xfrm>
            <a:off x="7227236" y="2374421"/>
            <a:ext cx="4815607" cy="304698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A</a:t>
            </a:r>
            <a:r>
              <a:rPr kumimoji="0" lang="zh-CN" altLang="en-US"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4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 </a:t>
            </a: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PPYYTTHHOONN</a:t>
            </a:r>
          </a:p>
          <a:p>
            <a:pPr>
              <a:lnSpc>
                <a:spcPct val="200000"/>
              </a:lnSpc>
            </a:pP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B</a:t>
            </a:r>
            <a:r>
              <a:rPr kumimoji="0" lang="zh-CN" altLang="en-US"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4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 </a:t>
            </a:r>
            <a:r>
              <a:rPr lang="en-US" altLang="zh-CN" sz="2400" kern="100" dirty="0" smtClean="0">
                <a:solidFill>
                  <a:prstClr val="black"/>
                </a:solidFill>
                <a:latin typeface="微软雅黑"/>
                <a:cs typeface="Times New Roman" panose="02020603050405020304" pitchFamily="18" charset="0"/>
              </a:rPr>
              <a:t>PPYYTTOONN</a:t>
            </a:r>
            <a:endPar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endParaRPr>
          </a:p>
          <a:p>
            <a:pPr lvl="0">
              <a:lnSpc>
                <a:spcPct val="200000"/>
              </a:lnSpc>
              <a:defRPr/>
            </a:pP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C</a:t>
            </a:r>
            <a:r>
              <a:rPr kumimoji="0" lang="zh-CN" altLang="en-US"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4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 </a:t>
            </a:r>
            <a:r>
              <a:rPr lang="en-US" altLang="zh-CN" sz="2400" kern="100" dirty="0" smtClean="0">
                <a:solidFill>
                  <a:prstClr val="black"/>
                </a:solidFill>
                <a:latin typeface="微软雅黑"/>
                <a:cs typeface="Times New Roman" panose="02020603050405020304" pitchFamily="18" charset="0"/>
              </a:rPr>
              <a:t>PPYYTTHOONN</a:t>
            </a:r>
            <a:r>
              <a:rPr kumimoji="0" lang="en-US" altLang="zh-CN"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D</a:t>
            </a:r>
            <a:r>
              <a:rPr kumimoji="0" lang="zh-CN" altLang="en-US" sz="24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en-US" altLang="zh-CN" sz="24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 </a:t>
            </a:r>
            <a:r>
              <a:rPr lang="en-US" altLang="zh-CN" sz="2400" kern="100" dirty="0" smtClean="0">
                <a:solidFill>
                  <a:prstClr val="black"/>
                </a:solidFill>
                <a:latin typeface="微软雅黑"/>
                <a:cs typeface="Times New Roman" panose="02020603050405020304" pitchFamily="18" charset="0"/>
              </a:rPr>
              <a:t>PPYYTTH</a:t>
            </a:r>
            <a:endParaRPr lang="en-US" altLang="zh-CN" sz="2400" kern="100" dirty="0">
              <a:solidFill>
                <a:prstClr val="black"/>
              </a:solidFill>
              <a:latin typeface="微软雅黑"/>
              <a:cs typeface="Times New Roman" panose="02020603050405020304" pitchFamily="18" charset="0"/>
            </a:endParaRPr>
          </a:p>
        </p:txBody>
      </p:sp>
      <p:sp useBgFill="1">
        <p:nvSpPr>
          <p:cNvPr id="15" name="矩形 14"/>
          <p:cNvSpPr/>
          <p:nvPr/>
        </p:nvSpPr>
        <p:spPr>
          <a:xfrm>
            <a:off x="961383" y="1182681"/>
            <a:ext cx="5896106" cy="5262979"/>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10</a:t>
            </a:r>
            <a:r>
              <a:rPr kumimoji="0" lang="zh-CN" altLang="en-US"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、以下代码的输出结果</a:t>
            </a:r>
            <a:r>
              <a:rPr kumimoji="0" lang="zh-CN"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是（</a:t>
            </a:r>
            <a:r>
              <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     </a:t>
            </a:r>
            <a:r>
              <a:rPr kumimoji="0" lang="zh-CN"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endParaRPr kumimoji="0" lang="en-US" altLang="zh-CN" sz="2800" b="0"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endParaRPr>
          </a:p>
          <a:p>
            <a:pPr marL="720000" lvl="0">
              <a:lnSpc>
                <a:spcPct val="200000"/>
              </a:lnSpc>
            </a:pPr>
            <a:r>
              <a:rPr lang="en-US" altLang="zh-CN" sz="2800" kern="100" dirty="0">
                <a:solidFill>
                  <a:prstClr val="black"/>
                </a:solidFill>
                <a:latin typeface="微软雅黑"/>
                <a:cs typeface="Times New Roman" panose="02020603050405020304" pitchFamily="18" charset="0"/>
              </a:rPr>
              <a:t>for </a:t>
            </a:r>
            <a:r>
              <a:rPr lang="en-US" altLang="zh-CN" sz="2800" kern="100" dirty="0" err="1">
                <a:solidFill>
                  <a:prstClr val="black"/>
                </a:solidFill>
                <a:latin typeface="微软雅黑"/>
                <a:cs typeface="Times New Roman" panose="02020603050405020304" pitchFamily="18" charset="0"/>
              </a:rPr>
              <a:t>i</a:t>
            </a:r>
            <a:r>
              <a:rPr lang="en-US" altLang="zh-CN" sz="2800" kern="100" dirty="0">
                <a:solidFill>
                  <a:prstClr val="black"/>
                </a:solidFill>
                <a:latin typeface="微软雅黑"/>
                <a:cs typeface="Times New Roman" panose="02020603050405020304" pitchFamily="18" charset="0"/>
              </a:rPr>
              <a:t> in "PYTHON":</a:t>
            </a:r>
          </a:p>
          <a:p>
            <a:pPr marL="720000" lvl="0">
              <a:lnSpc>
                <a:spcPct val="200000"/>
              </a:lnSpc>
            </a:pPr>
            <a:r>
              <a:rPr lang="en-US" altLang="zh-CN" sz="2800" kern="100" dirty="0">
                <a:solidFill>
                  <a:prstClr val="black"/>
                </a:solidFill>
                <a:latin typeface="微软雅黑"/>
                <a:cs typeface="Times New Roman" panose="02020603050405020304" pitchFamily="18" charset="0"/>
              </a:rPr>
              <a:t>    for k in range(2):</a:t>
            </a:r>
          </a:p>
          <a:p>
            <a:pPr marL="720000" lvl="0">
              <a:lnSpc>
                <a:spcPct val="200000"/>
              </a:lnSpc>
            </a:pPr>
            <a:r>
              <a:rPr lang="en-US" altLang="zh-CN" sz="2800" kern="100" dirty="0">
                <a:solidFill>
                  <a:prstClr val="black"/>
                </a:solidFill>
                <a:latin typeface="微软雅黑"/>
                <a:cs typeface="Times New Roman" panose="02020603050405020304" pitchFamily="18" charset="0"/>
              </a:rPr>
              <a:t>        print(</a:t>
            </a:r>
            <a:r>
              <a:rPr lang="en-US" altLang="zh-CN" sz="2800" kern="100" dirty="0" err="1">
                <a:solidFill>
                  <a:prstClr val="black"/>
                </a:solidFill>
                <a:latin typeface="微软雅黑"/>
                <a:cs typeface="Times New Roman" panose="02020603050405020304" pitchFamily="18" charset="0"/>
              </a:rPr>
              <a:t>i,end</a:t>
            </a:r>
            <a:r>
              <a:rPr lang="en-US" altLang="zh-CN" sz="2800" kern="100" dirty="0">
                <a:solidFill>
                  <a:prstClr val="black"/>
                </a:solidFill>
                <a:latin typeface="微软雅黑"/>
                <a:cs typeface="Times New Roman" panose="02020603050405020304" pitchFamily="18" charset="0"/>
              </a:rPr>
              <a:t>="")</a:t>
            </a:r>
          </a:p>
          <a:p>
            <a:pPr marL="720000" lvl="0">
              <a:lnSpc>
                <a:spcPct val="200000"/>
              </a:lnSpc>
            </a:pPr>
            <a:r>
              <a:rPr lang="en-US" altLang="zh-CN" sz="2800" kern="100" dirty="0">
                <a:solidFill>
                  <a:prstClr val="black"/>
                </a:solidFill>
                <a:latin typeface="微软雅黑"/>
                <a:cs typeface="Times New Roman" panose="02020603050405020304" pitchFamily="18" charset="0"/>
              </a:rPr>
              <a:t>        if </a:t>
            </a:r>
            <a:r>
              <a:rPr lang="en-US" altLang="zh-CN" sz="2800" kern="100" dirty="0" err="1">
                <a:solidFill>
                  <a:prstClr val="black"/>
                </a:solidFill>
                <a:latin typeface="微软雅黑"/>
                <a:cs typeface="Times New Roman" panose="02020603050405020304" pitchFamily="18" charset="0"/>
              </a:rPr>
              <a:t>i</a:t>
            </a:r>
            <a:r>
              <a:rPr lang="en-US" altLang="zh-CN" sz="2800" kern="100" dirty="0">
                <a:solidFill>
                  <a:prstClr val="black"/>
                </a:solidFill>
                <a:latin typeface="微软雅黑"/>
                <a:cs typeface="Times New Roman" panose="02020603050405020304" pitchFamily="18" charset="0"/>
              </a:rPr>
              <a:t>=='H':</a:t>
            </a:r>
          </a:p>
          <a:p>
            <a:pPr marL="720000" lvl="0">
              <a:lnSpc>
                <a:spcPct val="200000"/>
              </a:lnSpc>
            </a:pPr>
            <a:r>
              <a:rPr lang="en-US" altLang="zh-CN" sz="2800" kern="100" dirty="0">
                <a:solidFill>
                  <a:prstClr val="black"/>
                </a:solidFill>
                <a:latin typeface="微软雅黑"/>
                <a:cs typeface="Times New Roman" panose="02020603050405020304" pitchFamily="18" charset="0"/>
              </a:rPr>
              <a:t>            break</a:t>
            </a:r>
            <a:endParaRPr kumimoji="0" lang="zh-CN" altLang="zh-CN" sz="2800" b="0"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
        <p:nvSpPr>
          <p:cNvPr id="4" name="TextBox 3"/>
          <p:cNvSpPr txBox="1"/>
          <p:nvPr/>
        </p:nvSpPr>
        <p:spPr>
          <a:xfrm>
            <a:off x="781968" y="189278"/>
            <a:ext cx="625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smtClean="0">
                <a:ln>
                  <a:noFill/>
                </a:ln>
                <a:solidFill>
                  <a:srgbClr val="1E6787"/>
                </a:solidFill>
                <a:effectLst/>
                <a:uLnTx/>
                <a:uFillTx/>
                <a:latin typeface="微软雅黑" pitchFamily="34" charset="-122"/>
                <a:ea typeface="微软雅黑"/>
                <a:cs typeface="+mn-cs"/>
              </a:rPr>
              <a:t>问题</a:t>
            </a:r>
            <a:r>
              <a:rPr kumimoji="0" lang="en-US" altLang="zh-CN" sz="2400" b="1" i="0" u="none" strike="noStrike" kern="1200" cap="none" spc="300" normalizeH="0" baseline="0" noProof="0" dirty="0" smtClean="0">
                <a:ln>
                  <a:noFill/>
                </a:ln>
                <a:solidFill>
                  <a:srgbClr val="1E6787"/>
                </a:solidFill>
                <a:effectLst/>
                <a:uLnTx/>
                <a:uFillTx/>
                <a:latin typeface="微软雅黑" pitchFamily="34" charset="-122"/>
                <a:ea typeface="微软雅黑"/>
                <a:cs typeface="+mn-cs"/>
              </a:rPr>
              <a:t>10</a:t>
            </a:r>
            <a:endParaRPr kumimoji="0" lang="zh-CN" altLang="en-US" sz="2400" b="1" i="0" u="none" strike="noStrike" kern="1200" cap="none" spc="300" normalizeH="0" baseline="0" noProof="0" dirty="0">
              <a:ln>
                <a:noFill/>
              </a:ln>
              <a:solidFill>
                <a:srgbClr val="1E6787"/>
              </a:solidFill>
              <a:effectLst/>
              <a:uLnTx/>
              <a:uFillTx/>
              <a:latin typeface="微软雅黑" pitchFamily="34" charset="-122"/>
              <a:ea typeface="微软雅黑"/>
              <a:cs typeface="+mn-cs"/>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A9B44262-B6CC-4182-84F6-82D9370D6F1A}"/>
              </a:ext>
            </a:extLst>
          </p:cNvPr>
          <p:cNvSpPr/>
          <p:nvPr/>
        </p:nvSpPr>
        <p:spPr>
          <a:xfrm>
            <a:off x="7402240" y="3453738"/>
            <a:ext cx="860736" cy="1270604"/>
          </a:xfrm>
          <a:prstGeom prst="rect">
            <a:avLst/>
          </a:prstGeom>
        </p:spPr>
        <p:txBody>
          <a:bodyPr wrap="square">
            <a:spAutoFit/>
          </a:bodyPr>
          <a:lstStyle/>
          <a:p>
            <a:pPr marL="0" marR="0" lvl="0" indent="266700" algn="just" defTabSz="914400" rtl="0" eaLnBrk="1" fontAlgn="auto" latinLnBrk="0" hangingPunct="1">
              <a:lnSpc>
                <a:spcPct val="229000"/>
              </a:lnSpc>
              <a:spcBef>
                <a:spcPts val="0"/>
              </a:spcBef>
              <a:spcAft>
                <a:spcPts val="0"/>
              </a:spcAft>
              <a:buClrTx/>
              <a:buSzTx/>
              <a:buFontTx/>
              <a:buNone/>
              <a:tabLst/>
              <a:defRPr/>
            </a:pPr>
            <a:r>
              <a:rPr kumimoji="0" lang="en-US" altLang="zh-CN" sz="4000" b="0" i="0" u="none" strike="noStrike" kern="100" cap="none" spc="0" normalizeH="0" baseline="0" noProof="0" dirty="0" smtClean="0">
                <a:ln>
                  <a:noFill/>
                </a:ln>
                <a:solidFill>
                  <a:srgbClr val="FF0000"/>
                </a:solidFill>
                <a:effectLst/>
                <a:uLnTx/>
                <a:uFillTx/>
                <a:latin typeface="微软雅黑"/>
                <a:ea typeface="微软雅黑"/>
                <a:cs typeface="Times New Roman" panose="02020603050405020304" pitchFamily="18" charset="0"/>
                <a:sym typeface="Wingdings" panose="05000000000000000000" pitchFamily="2" charset="2"/>
              </a:rPr>
              <a:t></a:t>
            </a:r>
            <a:endParaRPr kumimoji="0" lang="en-US" altLang="zh-CN" sz="4000" b="0" i="0" u="none" strike="noStrike" kern="100" cap="none" spc="0" normalizeH="0" baseline="0" noProof="0" dirty="0" smtClean="0">
              <a:ln>
                <a:noFill/>
              </a:ln>
              <a:solidFill>
                <a:srgbClr val="FF0000"/>
              </a:solidFill>
              <a:effectLst/>
              <a:uLnTx/>
              <a:uFillTx/>
              <a:latin typeface="微软雅黑"/>
              <a:ea typeface="微软雅黑"/>
              <a:cs typeface="Times New Roman" panose="02020603050405020304" pitchFamily="18" charset="0"/>
            </a:endParaRPr>
          </a:p>
        </p:txBody>
      </p:sp>
      <p:cxnSp>
        <p:nvCxnSpPr>
          <p:cNvPr id="3" name="直接连接符 2"/>
          <p:cNvCxnSpPr/>
          <p:nvPr/>
        </p:nvCxnSpPr>
        <p:spPr>
          <a:xfrm flipH="1">
            <a:off x="7093254" y="2130357"/>
            <a:ext cx="36610" cy="431530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044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a:extLst>
              <a:ext uri="{FF2B5EF4-FFF2-40B4-BE49-F238E27FC236}">
                <a16:creationId xmlns:a16="http://schemas.microsoft.com/office/drawing/2014/main" id="{2CF4F438-C188-47FE-804C-FEA0D6AFB866}"/>
              </a:ext>
            </a:extLst>
          </p:cNvPr>
          <p:cNvSpPr/>
          <p:nvPr/>
        </p:nvSpPr>
        <p:spPr>
          <a:xfrm>
            <a:off x="530360" y="1447129"/>
            <a:ext cx="10984224" cy="587340"/>
          </a:xfrm>
          <a:prstGeom prst="rect">
            <a:avLst/>
          </a:prstGeom>
        </p:spPr>
        <p:txBody>
          <a:bodyPr wrap="square">
            <a:spAutoFit/>
          </a:bodyPr>
          <a:lstStyle/>
          <a:p>
            <a:pPr indent="266700" algn="just">
              <a:lnSpc>
                <a:spcPct val="150000"/>
              </a:lnSpc>
              <a:spcAft>
                <a:spcPts val="0"/>
              </a:spcAft>
            </a:pPr>
            <a:r>
              <a:rPr lang="zh-CN" altLang="en-US" sz="2400" b="1" dirty="0">
                <a:latin typeface="+mn-ea"/>
              </a:rPr>
              <a:t>问题</a:t>
            </a:r>
            <a:r>
              <a:rPr lang="zh-CN" altLang="en-US" sz="2400" dirty="0">
                <a:latin typeface="+mn-ea"/>
              </a:rPr>
              <a:t>：</a:t>
            </a:r>
            <a:r>
              <a:rPr lang="zh-CN" altLang="zh-CN" sz="2400" dirty="0">
                <a:latin typeface="+mn-ea"/>
              </a:rPr>
              <a:t>找出</a:t>
            </a:r>
            <a:r>
              <a:rPr lang="en-US" altLang="zh-CN" sz="2400" dirty="0">
                <a:latin typeface="+mn-ea"/>
              </a:rPr>
              <a:t>300</a:t>
            </a:r>
            <a:r>
              <a:rPr lang="zh-CN" altLang="zh-CN" sz="2400" dirty="0">
                <a:latin typeface="+mn-ea"/>
              </a:rPr>
              <a:t>以内的所有素数</a:t>
            </a:r>
            <a:endParaRPr lang="zh-CN" altLang="zh-CN" sz="2400" kern="100" dirty="0">
              <a:latin typeface="+mn-ea"/>
              <a:cs typeface="Times New Roman" panose="02020603050405020304" pitchFamily="18" charset="0"/>
            </a:endParaRPr>
          </a:p>
        </p:txBody>
      </p:sp>
      <p:pic>
        <p:nvPicPr>
          <p:cNvPr id="5" name="图片 4">
            <a:extLst>
              <a:ext uri="{FF2B5EF4-FFF2-40B4-BE49-F238E27FC236}">
                <a16:creationId xmlns:a16="http://schemas.microsoft.com/office/drawing/2014/main" id="{28AD8FEB-8AC6-4B14-A198-B383E065F7C1}"/>
              </a:ext>
            </a:extLst>
          </p:cNvPr>
          <p:cNvPicPr>
            <a:picLocks noChangeAspect="1"/>
          </p:cNvPicPr>
          <p:nvPr/>
        </p:nvPicPr>
        <p:blipFill>
          <a:blip r:embed="rId3"/>
          <a:stretch>
            <a:fillRect/>
          </a:stretch>
        </p:blipFill>
        <p:spPr>
          <a:xfrm>
            <a:off x="776097" y="2186753"/>
            <a:ext cx="7724775" cy="2543175"/>
          </a:xfrm>
          <a:prstGeom prst="rect">
            <a:avLst/>
          </a:prstGeom>
          <a:ln>
            <a:solidFill>
              <a:schemeClr val="tx1"/>
            </a:solidFill>
          </a:ln>
          <a:effectLst>
            <a:outerShdw blurRad="50800" dist="38100" dir="2700000" algn="tl" rotWithShape="0">
              <a:prstClr val="black">
                <a:alpha val="40000"/>
              </a:prstClr>
            </a:outerShdw>
          </a:effectLst>
        </p:spPr>
      </p:pic>
      <p:sp>
        <p:nvSpPr>
          <p:cNvPr id="16" name="矩形 15">
            <a:extLst>
              <a:ext uri="{FF2B5EF4-FFF2-40B4-BE49-F238E27FC236}">
                <a16:creationId xmlns:a16="http://schemas.microsoft.com/office/drawing/2014/main" id="{BAF5DC19-68C4-4157-98AB-F6102695FD58}"/>
              </a:ext>
            </a:extLst>
          </p:cNvPr>
          <p:cNvSpPr/>
          <p:nvPr/>
        </p:nvSpPr>
        <p:spPr>
          <a:xfrm>
            <a:off x="1457929" y="2587160"/>
            <a:ext cx="6851183" cy="2059090"/>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0DBE0006-799D-468F-B7BF-B9D8739F0F76}"/>
              </a:ext>
            </a:extLst>
          </p:cNvPr>
          <p:cNvSpPr txBox="1"/>
          <p:nvPr/>
        </p:nvSpPr>
        <p:spPr>
          <a:xfrm>
            <a:off x="6971283" y="2933483"/>
            <a:ext cx="3250939" cy="40011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zh-CN" altLang="en-US" sz="2000" dirty="0">
                <a:latin typeface="+mn-ea"/>
              </a:rPr>
              <a:t>判断一个整数是否为素数</a:t>
            </a:r>
          </a:p>
        </p:txBody>
      </p:sp>
      <p:pic>
        <p:nvPicPr>
          <p:cNvPr id="6" name="图片 5">
            <a:extLst>
              <a:ext uri="{FF2B5EF4-FFF2-40B4-BE49-F238E27FC236}">
                <a16:creationId xmlns:a16="http://schemas.microsoft.com/office/drawing/2014/main" id="{8680FCA8-4551-4CB2-9CB5-53076F810C93}"/>
              </a:ext>
            </a:extLst>
          </p:cNvPr>
          <p:cNvPicPr>
            <a:picLocks noChangeAspect="1"/>
          </p:cNvPicPr>
          <p:nvPr/>
        </p:nvPicPr>
        <p:blipFill>
          <a:blip r:embed="rId4"/>
          <a:stretch>
            <a:fillRect/>
          </a:stretch>
        </p:blipFill>
        <p:spPr>
          <a:xfrm>
            <a:off x="0" y="4975407"/>
            <a:ext cx="12192000" cy="134088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2559502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9928C997-613F-4A2D-BF15-EF85D5FC6932}"/>
              </a:ext>
            </a:extLst>
          </p:cNvPr>
          <p:cNvPicPr>
            <a:picLocks noChangeAspect="1"/>
          </p:cNvPicPr>
          <p:nvPr/>
        </p:nvPicPr>
        <p:blipFill>
          <a:blip r:embed="rId3"/>
          <a:stretch>
            <a:fillRect/>
          </a:stretch>
        </p:blipFill>
        <p:spPr>
          <a:xfrm>
            <a:off x="877128" y="2038382"/>
            <a:ext cx="8191500" cy="3676650"/>
          </a:xfrm>
          <a:prstGeom prst="rect">
            <a:avLst/>
          </a:prstGeom>
          <a:ln>
            <a:solidFill>
              <a:schemeClr val="tx1"/>
            </a:solidFill>
          </a:ln>
          <a:effectLst>
            <a:outerShdw blurRad="50800" dist="38100" dir="2700000" algn="tl" rotWithShape="0">
              <a:prstClr val="black">
                <a:alpha val="40000"/>
              </a:prstClr>
            </a:outerShdw>
          </a:effectLst>
        </p:spPr>
      </p:pic>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循环结构</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C60D02A1-FD4F-4E89-AD58-AFD7CCAB0737}"/>
              </a:ext>
            </a:extLst>
          </p:cNvPr>
          <p:cNvSpPr/>
          <p:nvPr/>
        </p:nvSpPr>
        <p:spPr>
          <a:xfrm>
            <a:off x="776097" y="866072"/>
            <a:ext cx="11200756" cy="581057"/>
          </a:xfrm>
          <a:prstGeom prst="rect">
            <a:avLst/>
          </a:prstGeom>
        </p:spPr>
        <p:txBody>
          <a:bodyPr wrap="square">
            <a:spAutoFit/>
          </a:bodyPr>
          <a:lstStyle/>
          <a:p>
            <a:pPr>
              <a:lnSpc>
                <a:spcPct val="150000"/>
              </a:lnSpc>
            </a:pPr>
            <a:r>
              <a:rPr lang="zh-CN" altLang="zh-CN" sz="2400" b="1" dirty="0"/>
              <a:t>循环的嵌套</a:t>
            </a:r>
            <a:endParaRPr lang="en-US" altLang="zh-CN" sz="2400" b="1" kern="100" dirty="0">
              <a:latin typeface="+mn-ea"/>
              <a:cs typeface="Times New Roman" panose="02020603050405020304" pitchFamily="18" charset="0"/>
            </a:endParaRPr>
          </a:p>
        </p:txBody>
      </p:sp>
      <p:sp>
        <p:nvSpPr>
          <p:cNvPr id="2" name="矩形 1">
            <a:extLst>
              <a:ext uri="{FF2B5EF4-FFF2-40B4-BE49-F238E27FC236}">
                <a16:creationId xmlns:a16="http://schemas.microsoft.com/office/drawing/2014/main" id="{2CF4F438-C188-47FE-804C-FEA0D6AFB866}"/>
              </a:ext>
            </a:extLst>
          </p:cNvPr>
          <p:cNvSpPr/>
          <p:nvPr/>
        </p:nvSpPr>
        <p:spPr>
          <a:xfrm>
            <a:off x="530360" y="1447129"/>
            <a:ext cx="10984224" cy="587340"/>
          </a:xfrm>
          <a:prstGeom prst="rect">
            <a:avLst/>
          </a:prstGeom>
        </p:spPr>
        <p:txBody>
          <a:bodyPr wrap="square">
            <a:spAutoFit/>
          </a:bodyPr>
          <a:lstStyle/>
          <a:p>
            <a:pPr indent="266700" algn="just">
              <a:lnSpc>
                <a:spcPct val="150000"/>
              </a:lnSpc>
              <a:spcAft>
                <a:spcPts val="0"/>
              </a:spcAft>
            </a:pPr>
            <a:r>
              <a:rPr lang="zh-CN" altLang="en-US" sz="2400" b="1" dirty="0">
                <a:latin typeface="+mn-ea"/>
              </a:rPr>
              <a:t>问题</a:t>
            </a:r>
            <a:r>
              <a:rPr lang="zh-CN" altLang="en-US" sz="2400" dirty="0">
                <a:latin typeface="+mn-ea"/>
              </a:rPr>
              <a:t>：</a:t>
            </a:r>
            <a:r>
              <a:rPr lang="zh-CN" altLang="zh-CN" sz="2400" dirty="0">
                <a:latin typeface="+mn-ea"/>
              </a:rPr>
              <a:t>找出</a:t>
            </a:r>
            <a:r>
              <a:rPr lang="en-US" altLang="zh-CN" sz="2400" dirty="0">
                <a:latin typeface="+mn-ea"/>
              </a:rPr>
              <a:t>300</a:t>
            </a:r>
            <a:r>
              <a:rPr lang="zh-CN" altLang="zh-CN" sz="2400" dirty="0">
                <a:latin typeface="+mn-ea"/>
              </a:rPr>
              <a:t>以内的所有素数</a:t>
            </a:r>
            <a:r>
              <a:rPr lang="zh-CN" altLang="en-US" sz="2400" dirty="0">
                <a:latin typeface="+mn-ea"/>
              </a:rPr>
              <a:t>，并统计个数</a:t>
            </a:r>
            <a:endParaRPr lang="zh-CN" altLang="zh-CN" sz="2400" kern="100" dirty="0">
              <a:latin typeface="+mn-ea"/>
              <a:cs typeface="Times New Roman" panose="02020603050405020304" pitchFamily="18" charset="0"/>
            </a:endParaRPr>
          </a:p>
        </p:txBody>
      </p:sp>
      <p:sp>
        <p:nvSpPr>
          <p:cNvPr id="16" name="矩形 15">
            <a:extLst>
              <a:ext uri="{FF2B5EF4-FFF2-40B4-BE49-F238E27FC236}">
                <a16:creationId xmlns:a16="http://schemas.microsoft.com/office/drawing/2014/main" id="{BAF5DC19-68C4-4157-98AB-F6102695FD58}"/>
              </a:ext>
            </a:extLst>
          </p:cNvPr>
          <p:cNvSpPr/>
          <p:nvPr/>
        </p:nvSpPr>
        <p:spPr>
          <a:xfrm>
            <a:off x="906946" y="2071185"/>
            <a:ext cx="2094672" cy="334084"/>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9B884470-2CAD-4DA5-81BD-3D4B72E5388E}"/>
              </a:ext>
            </a:extLst>
          </p:cNvPr>
          <p:cNvSpPr/>
          <p:nvPr/>
        </p:nvSpPr>
        <p:spPr>
          <a:xfrm>
            <a:off x="2242102" y="4867393"/>
            <a:ext cx="2094672" cy="334084"/>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4191890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smtClean="0">
                <a:ln>
                  <a:noFill/>
                </a:ln>
                <a:solidFill>
                  <a:srgbClr val="1E6787"/>
                </a:solidFill>
                <a:effectLst/>
                <a:uLnTx/>
                <a:uFillTx/>
                <a:latin typeface="微软雅黑" pitchFamily="34" charset="-122"/>
                <a:ea typeface="微软雅黑" pitchFamily="34" charset="-122"/>
                <a:cs typeface="+mn-cs"/>
              </a:rPr>
              <a:t>小结</a:t>
            </a:r>
            <a:endParaRPr kumimoji="0" lang="zh-CN" altLang="en-US" sz="2400" b="1" i="0" u="none" strike="noStrike" kern="1200" cap="none" spc="300" normalizeH="0" baseline="0" noProof="0" dirty="0">
              <a:ln>
                <a:noFill/>
              </a:ln>
              <a:solidFill>
                <a:srgbClr val="1E6787"/>
              </a:solidFill>
              <a:effectLst/>
              <a:uLnTx/>
              <a:uFillTx/>
              <a:latin typeface="微软雅黑" pitchFamily="34" charset="-122"/>
              <a:ea typeface="微软雅黑" pitchFamily="34" charset="-122"/>
              <a:cs typeface="+mn-cs"/>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1241986" y="1829593"/>
            <a:ext cx="7419876" cy="2816156"/>
          </a:xfrm>
          <a:prstGeom prst="rect">
            <a:avLst/>
          </a:prstGeom>
        </p:spPr>
        <p:txBody>
          <a:bodyPr wrap="square">
            <a:spAutoFit/>
          </a:bodyPr>
          <a:lstStyle/>
          <a:p>
            <a:pPr>
              <a:lnSpc>
                <a:spcPts val="4000"/>
              </a:lnSpc>
              <a:spcAft>
                <a:spcPts val="600"/>
              </a:spcAft>
            </a:pPr>
            <a:r>
              <a:rPr lang="zh-CN" altLang="en-US" sz="2400" dirty="0">
                <a:latin typeface="+mn-ea"/>
              </a:rPr>
              <a:t>遍历循环：</a:t>
            </a:r>
            <a:r>
              <a:rPr lang="en-US" altLang="zh-CN" sz="2400" dirty="0">
                <a:latin typeface="+mn-ea"/>
              </a:rPr>
              <a:t>for </a:t>
            </a:r>
            <a:r>
              <a:rPr lang="zh-CN" altLang="en-US" sz="2400" dirty="0">
                <a:latin typeface="+mn-ea"/>
              </a:rPr>
              <a:t>语句</a:t>
            </a:r>
            <a:endParaRPr lang="zh-CN" altLang="zh-CN" sz="2400" dirty="0">
              <a:latin typeface="+mn-ea"/>
            </a:endParaRPr>
          </a:p>
          <a:p>
            <a:pPr>
              <a:lnSpc>
                <a:spcPts val="4000"/>
              </a:lnSpc>
              <a:spcAft>
                <a:spcPts val="600"/>
              </a:spcAft>
            </a:pPr>
            <a:r>
              <a:rPr lang="zh-CN" altLang="en-US" sz="2400" dirty="0">
                <a:latin typeface="+mn-ea"/>
              </a:rPr>
              <a:t>无限循环：</a:t>
            </a:r>
            <a:r>
              <a:rPr lang="en-US" altLang="zh-CN" sz="2400" dirty="0">
                <a:latin typeface="+mn-ea"/>
              </a:rPr>
              <a:t>while </a:t>
            </a:r>
            <a:r>
              <a:rPr lang="zh-CN" altLang="en-US" sz="2400" dirty="0">
                <a:latin typeface="+mn-ea"/>
              </a:rPr>
              <a:t>语句</a:t>
            </a:r>
            <a:endParaRPr lang="zh-CN" altLang="zh-CN" sz="2400" dirty="0">
              <a:latin typeface="+mn-ea"/>
            </a:endParaRPr>
          </a:p>
          <a:p>
            <a:pPr>
              <a:lnSpc>
                <a:spcPct val="150000"/>
              </a:lnSpc>
            </a:pPr>
            <a:r>
              <a:rPr lang="en-US" altLang="zh-CN" sz="2400" kern="100" dirty="0">
                <a:latin typeface="+mn-ea"/>
                <a:cs typeface="Times New Roman" panose="02020603050405020304" pitchFamily="18" charset="0"/>
              </a:rPr>
              <a:t>break </a:t>
            </a:r>
            <a:r>
              <a:rPr lang="zh-CN" altLang="en-US" sz="2400" kern="100" dirty="0">
                <a:latin typeface="+mn-ea"/>
                <a:cs typeface="Times New Roman" panose="02020603050405020304" pitchFamily="18" charset="0"/>
              </a:rPr>
              <a:t>和 </a:t>
            </a:r>
            <a:r>
              <a:rPr lang="en-US" altLang="zh-CN" sz="2400" kern="100" dirty="0">
                <a:latin typeface="+mn-ea"/>
                <a:cs typeface="Times New Roman" panose="02020603050405020304" pitchFamily="18" charset="0"/>
              </a:rPr>
              <a:t>continue </a:t>
            </a:r>
            <a:r>
              <a:rPr lang="zh-CN" altLang="en-US" sz="2400" kern="100" dirty="0" smtClean="0">
                <a:latin typeface="+mn-ea"/>
                <a:cs typeface="Times New Roman" panose="02020603050405020304" pitchFamily="18" charset="0"/>
              </a:rPr>
              <a:t>语句</a:t>
            </a:r>
            <a:endParaRPr lang="en-US" altLang="zh-CN" sz="2400" kern="100" dirty="0" smtClean="0">
              <a:latin typeface="+mn-ea"/>
              <a:cs typeface="Times New Roman" panose="02020603050405020304" pitchFamily="18" charset="0"/>
            </a:endParaRPr>
          </a:p>
          <a:p>
            <a:pPr>
              <a:lnSpc>
                <a:spcPct val="150000"/>
              </a:lnSpc>
            </a:pPr>
            <a:r>
              <a:rPr lang="en-US" altLang="zh-CN" sz="2400" kern="100" dirty="0">
                <a:latin typeface="+mn-ea"/>
                <a:cs typeface="Times New Roman" panose="02020603050405020304" pitchFamily="18" charset="0"/>
              </a:rPr>
              <a:t>else </a:t>
            </a:r>
            <a:r>
              <a:rPr lang="zh-CN" altLang="en-US" sz="2400" kern="100" dirty="0" smtClean="0">
                <a:latin typeface="+mn-ea"/>
                <a:cs typeface="Times New Roman" panose="02020603050405020304" pitchFamily="18" charset="0"/>
              </a:rPr>
              <a:t>子句</a:t>
            </a:r>
            <a:endParaRPr lang="en-US" altLang="zh-CN" sz="2400" kern="100" dirty="0">
              <a:latin typeface="+mn-ea"/>
              <a:cs typeface="Times New Roman" panose="02020603050405020304" pitchFamily="18" charset="0"/>
            </a:endParaRPr>
          </a:p>
          <a:p>
            <a:pPr marL="0" marR="0" lvl="0" indent="0" algn="l" defTabSz="914400" rtl="0" eaLnBrk="1" fontAlgn="auto" latinLnBrk="0" hangingPunct="1">
              <a:lnSpc>
                <a:spcPts val="3400"/>
              </a:lnSpc>
              <a:spcBef>
                <a:spcPts val="0"/>
              </a:spcBef>
              <a:spcAft>
                <a:spcPts val="1200"/>
              </a:spcAft>
              <a:buClrTx/>
              <a:buSzTx/>
              <a:buFontTx/>
              <a:buNone/>
              <a:tabLst/>
              <a:defRPr/>
            </a:pPr>
            <a:r>
              <a:rPr kumimoji="0" lang="zh-CN" altLang="en-US" sz="2400" i="0" u="none" strike="noStrike" kern="1200" cap="none" spc="0" normalizeH="0" baseline="0" noProof="0" dirty="0" smtClean="0">
                <a:ln>
                  <a:noFill/>
                </a:ln>
                <a:solidFill>
                  <a:prstClr val="black"/>
                </a:solidFill>
                <a:effectLst/>
                <a:uLnTx/>
                <a:uFillTx/>
                <a:latin typeface="+mn-ea"/>
              </a:rPr>
              <a:t>循环嵌套</a:t>
            </a:r>
            <a:endParaRPr kumimoji="0" lang="en-US" altLang="zh-CN" sz="2400" i="0" u="none" strike="noStrike" kern="1200" cap="none" spc="0" normalizeH="0" baseline="0" noProof="0" dirty="0">
              <a:ln>
                <a:noFill/>
              </a:ln>
              <a:solidFill>
                <a:prstClr val="black"/>
              </a:solidFill>
              <a:effectLst/>
              <a:uLnTx/>
              <a:uFillTx/>
              <a:latin typeface="+mn-ea"/>
            </a:endParaRPr>
          </a:p>
        </p:txBody>
      </p:sp>
    </p:spTree>
    <p:extLst>
      <p:ext uri="{BB962C8B-B14F-4D97-AF65-F5344CB8AC3E}">
        <p14:creationId xmlns:p14="http://schemas.microsoft.com/office/powerpoint/2010/main" val="3643637808"/>
      </p:ext>
    </p:extLst>
  </p:cSld>
  <p:clrMapOvr>
    <a:masterClrMapping/>
  </p:clrMapOvr>
  <p:transition spd="slow">
    <p:rand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smtClean="0">
                <a:ln>
                  <a:noFill/>
                </a:ln>
                <a:solidFill>
                  <a:srgbClr val="1E6787"/>
                </a:solidFill>
                <a:effectLst/>
                <a:uLnTx/>
                <a:uFillTx/>
                <a:latin typeface="微软雅黑" pitchFamily="34" charset="-122"/>
                <a:ea typeface="微软雅黑" pitchFamily="34" charset="-122"/>
                <a:cs typeface="+mn-cs"/>
              </a:rPr>
              <a:t>循环结构作业（</a:t>
            </a:r>
            <a:r>
              <a:rPr kumimoji="0" lang="en-US" altLang="zh-CN" sz="2400" b="1" i="0" u="none" strike="noStrike" kern="1200" cap="none" spc="300" normalizeH="0" baseline="0" noProof="0" dirty="0" smtClean="0">
                <a:ln>
                  <a:noFill/>
                </a:ln>
                <a:solidFill>
                  <a:srgbClr val="1E6787"/>
                </a:solidFill>
                <a:effectLst/>
                <a:uLnTx/>
                <a:uFillTx/>
                <a:latin typeface="微软雅黑" pitchFamily="34" charset="-122"/>
                <a:ea typeface="微软雅黑" pitchFamily="34" charset="-122"/>
                <a:cs typeface="+mn-cs"/>
              </a:rPr>
              <a:t>1</a:t>
            </a:r>
            <a:r>
              <a:rPr kumimoji="0" lang="zh-CN" altLang="en-US" sz="2400" b="1" i="0" u="none" strike="noStrike" kern="1200" cap="none" spc="300" normalizeH="0" baseline="0" noProof="0" dirty="0" smtClean="0">
                <a:ln>
                  <a:noFill/>
                </a:ln>
                <a:solidFill>
                  <a:srgbClr val="1E6787"/>
                </a:solidFill>
                <a:effectLst/>
                <a:uLnTx/>
                <a:uFillTx/>
                <a:latin typeface="微软雅黑" pitchFamily="34" charset="-122"/>
                <a:ea typeface="微软雅黑" pitchFamily="34" charset="-122"/>
                <a:cs typeface="+mn-cs"/>
              </a:rPr>
              <a:t>）</a:t>
            </a:r>
            <a:endParaRPr kumimoji="0" lang="zh-CN" altLang="en-US" sz="2400" b="1" i="0" u="none" strike="noStrike" kern="1200" cap="none" spc="300" normalizeH="0" baseline="0" noProof="0" dirty="0">
              <a:ln>
                <a:noFill/>
              </a:ln>
              <a:solidFill>
                <a:srgbClr val="1E6787"/>
              </a:solidFill>
              <a:effectLst/>
              <a:uLnTx/>
              <a:uFillTx/>
              <a:latin typeface="微软雅黑" pitchFamily="34" charset="-122"/>
              <a:ea typeface="微软雅黑" pitchFamily="34" charset="-122"/>
              <a:cs typeface="+mn-cs"/>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1241986" y="1829593"/>
            <a:ext cx="7419876" cy="3046988"/>
          </a:xfrm>
          <a:prstGeom prst="rect">
            <a:avLst/>
          </a:prstGeom>
        </p:spPr>
        <p:txBody>
          <a:bodyPr wrap="square">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1</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、实践</a:t>
            </a:r>
            <a:r>
              <a:rPr kumimoji="0" lang="zh-CN" altLang="en-US"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教程</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p28</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：第</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1</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题</a:t>
            </a:r>
            <a:endPar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2</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zh-CN" altLang="en-US"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实践教程</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p28</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：第</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3</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题</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3</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zh-CN" altLang="en-US"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实践教程</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p28</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：第</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5</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题</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4</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zh-CN" altLang="en-US"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实践教程</a:t>
            </a:r>
            <a:r>
              <a:rPr kumimoji="0" lang="en-US" altLang="zh-CN"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p24</a:t>
            </a:r>
            <a:r>
              <a:rPr kumimoji="0" lang="zh-CN" altLang="en-US"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第</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7</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题</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Tree>
    <p:extLst>
      <p:ext uri="{BB962C8B-B14F-4D97-AF65-F5344CB8AC3E}">
        <p14:creationId xmlns:p14="http://schemas.microsoft.com/office/powerpoint/2010/main" val="2486504257"/>
      </p:ext>
    </p:extLst>
  </p:cSld>
  <p:clrMapOvr>
    <a:masterClrMapping/>
  </p:clrMapOvr>
  <p:transition spd="slow">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条件表达式</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7BA77F9-15CC-4F4F-9C10-6000390376F7}"/>
              </a:ext>
            </a:extLst>
          </p:cNvPr>
          <p:cNvSpPr/>
          <p:nvPr/>
        </p:nvSpPr>
        <p:spPr>
          <a:xfrm>
            <a:off x="566893" y="1052541"/>
            <a:ext cx="10934528" cy="1955215"/>
          </a:xfrm>
          <a:prstGeom prst="rect">
            <a:avLst/>
          </a:prstGeom>
        </p:spPr>
        <p:txBody>
          <a:bodyPr wrap="square">
            <a:spAutoFit/>
          </a:bodyPr>
          <a:lstStyle/>
          <a:p>
            <a:pPr indent="266700" algn="just">
              <a:lnSpc>
                <a:spcPct val="150000"/>
              </a:lnSpc>
              <a:spcAft>
                <a:spcPts val="0"/>
              </a:spcAft>
            </a:pPr>
            <a:r>
              <a:rPr lang="zh-CN" altLang="zh-CN" sz="2800" kern="100" dirty="0">
                <a:latin typeface="+mn-ea"/>
                <a:cs typeface="Times New Roman" panose="02020603050405020304" pitchFamily="18" charset="0"/>
              </a:rPr>
              <a:t>选择结构和循环结构中，都要根据</a:t>
            </a:r>
            <a:r>
              <a:rPr lang="zh-CN" altLang="zh-CN" sz="2800" b="1" kern="100" dirty="0">
                <a:solidFill>
                  <a:srgbClr val="FF0000"/>
                </a:solidFill>
                <a:latin typeface="+mn-ea"/>
                <a:cs typeface="Times New Roman" panose="02020603050405020304" pitchFamily="18" charset="0"/>
              </a:rPr>
              <a:t>条件表达式</a:t>
            </a:r>
            <a:r>
              <a:rPr lang="zh-CN" altLang="zh-CN" sz="2800" kern="100" dirty="0">
                <a:latin typeface="+mn-ea"/>
                <a:cs typeface="Times New Roman" panose="02020603050405020304" pitchFamily="18" charset="0"/>
              </a:rPr>
              <a:t>的值来确定下一步的执行流程</a:t>
            </a:r>
            <a:r>
              <a:rPr lang="zh-CN" altLang="zh-CN" sz="2800" kern="100" dirty="0" smtClean="0">
                <a:latin typeface="+mn-ea"/>
                <a:cs typeface="Times New Roman" panose="02020603050405020304" pitchFamily="18" charset="0"/>
              </a:rPr>
              <a:t>。</a:t>
            </a:r>
            <a:endParaRPr lang="en-US" altLang="zh-CN" sz="2800" kern="100" dirty="0" smtClean="0">
              <a:latin typeface="+mn-ea"/>
              <a:cs typeface="Times New Roman" panose="02020603050405020304" pitchFamily="18" charset="0"/>
            </a:endParaRPr>
          </a:p>
          <a:p>
            <a:pPr indent="266700" algn="just">
              <a:lnSpc>
                <a:spcPct val="150000"/>
              </a:lnSpc>
              <a:spcAft>
                <a:spcPts val="0"/>
              </a:spcAft>
            </a:pPr>
            <a:r>
              <a:rPr lang="zh-CN" altLang="zh-CN" sz="2800" kern="100" dirty="0" smtClean="0">
                <a:latin typeface="+mn-ea"/>
                <a:cs typeface="Times New Roman" panose="02020603050405020304" pitchFamily="18" charset="0"/>
              </a:rPr>
              <a:t>在</a:t>
            </a:r>
            <a:r>
              <a:rPr lang="zh-CN" altLang="zh-CN" sz="2800" kern="100" dirty="0">
                <a:latin typeface="+mn-ea"/>
                <a:cs typeface="Times New Roman" panose="02020603050405020304" pitchFamily="18" charset="0"/>
              </a:rPr>
              <a:t>条件表达式中会经常用到</a:t>
            </a:r>
            <a:r>
              <a:rPr lang="zh-CN" altLang="zh-CN" sz="2800" b="1" kern="100" dirty="0">
                <a:solidFill>
                  <a:srgbClr val="FF0000"/>
                </a:solidFill>
                <a:latin typeface="+mn-ea"/>
                <a:cs typeface="Times New Roman" panose="02020603050405020304" pitchFamily="18" charset="0"/>
              </a:rPr>
              <a:t>关系运算符</a:t>
            </a:r>
            <a:r>
              <a:rPr lang="zh-CN" altLang="zh-CN" sz="2800" kern="100" dirty="0">
                <a:latin typeface="+mn-ea"/>
                <a:cs typeface="Times New Roman" panose="02020603050405020304" pitchFamily="18" charset="0"/>
              </a:rPr>
              <a:t>和</a:t>
            </a:r>
            <a:r>
              <a:rPr lang="zh-CN" altLang="zh-CN" sz="2800" b="1" kern="100" dirty="0">
                <a:solidFill>
                  <a:srgbClr val="FF0000"/>
                </a:solidFill>
                <a:latin typeface="+mn-ea"/>
                <a:cs typeface="Times New Roman" panose="02020603050405020304" pitchFamily="18" charset="0"/>
              </a:rPr>
              <a:t>逻辑运算符</a:t>
            </a:r>
            <a:r>
              <a:rPr lang="zh-CN" altLang="zh-CN" sz="2800" kern="100" dirty="0">
                <a:latin typeface="+mn-ea"/>
                <a:cs typeface="Times New Roman" panose="02020603050405020304" pitchFamily="18" charset="0"/>
              </a:rPr>
              <a:t>。</a:t>
            </a:r>
          </a:p>
        </p:txBody>
      </p:sp>
      <p:sp>
        <p:nvSpPr>
          <p:cNvPr id="8" name="矩形 7">
            <a:extLst>
              <a:ext uri="{FF2B5EF4-FFF2-40B4-BE49-F238E27FC236}">
                <a16:creationId xmlns:a16="http://schemas.microsoft.com/office/drawing/2014/main" id="{A7BA77F9-15CC-4F4F-9C10-6000390376F7}"/>
              </a:ext>
            </a:extLst>
          </p:cNvPr>
          <p:cNvSpPr/>
          <p:nvPr/>
        </p:nvSpPr>
        <p:spPr>
          <a:xfrm>
            <a:off x="776097" y="3596235"/>
            <a:ext cx="10934528" cy="2031325"/>
          </a:xfrm>
          <a:prstGeom prst="rect">
            <a:avLst/>
          </a:prstGeom>
        </p:spPr>
        <p:txBody>
          <a:bodyPr wrap="square">
            <a:spAutoFit/>
          </a:bodyPr>
          <a:lstStyle/>
          <a:p>
            <a:pPr indent="266700" algn="just">
              <a:lnSpc>
                <a:spcPct val="150000"/>
              </a:lnSpc>
              <a:spcAft>
                <a:spcPts val="0"/>
              </a:spcAft>
            </a:pPr>
            <a:r>
              <a:rPr lang="zh-CN" altLang="zh-CN" sz="2800" kern="100" dirty="0" smtClean="0">
                <a:latin typeface="+mn-ea"/>
                <a:cs typeface="Times New Roman" panose="02020603050405020304" pitchFamily="18" charset="0"/>
              </a:rPr>
              <a:t>关系运算符</a:t>
            </a:r>
            <a:r>
              <a:rPr lang="zh-CN" altLang="en-US" sz="2800" kern="100" dirty="0" smtClean="0">
                <a:latin typeface="+mn-ea"/>
                <a:cs typeface="Times New Roman" panose="02020603050405020304" pitchFamily="18" charset="0"/>
              </a:rPr>
              <a:t>：</a:t>
            </a:r>
            <a:r>
              <a:rPr lang="en-US" altLang="zh-CN" sz="2800" kern="100" dirty="0" smtClean="0">
                <a:latin typeface="+mn-ea"/>
                <a:cs typeface="Times New Roman" panose="02020603050405020304" pitchFamily="18" charset="0"/>
              </a:rPr>
              <a:t>==</a:t>
            </a:r>
            <a:r>
              <a:rPr lang="zh-CN" altLang="en-US" sz="2800" kern="100" dirty="0" smtClean="0">
                <a:latin typeface="+mn-ea"/>
                <a:cs typeface="Times New Roman" panose="02020603050405020304" pitchFamily="18" charset="0"/>
              </a:rPr>
              <a:t>、</a:t>
            </a:r>
            <a:r>
              <a:rPr lang="en-US" altLang="zh-CN" sz="2800" kern="100" dirty="0" smtClean="0">
                <a:latin typeface="+mn-ea"/>
                <a:cs typeface="Times New Roman" panose="02020603050405020304" pitchFamily="18" charset="0"/>
              </a:rPr>
              <a:t>!=</a:t>
            </a:r>
            <a:r>
              <a:rPr lang="zh-CN" altLang="en-US" sz="2800" kern="100" dirty="0" smtClean="0">
                <a:latin typeface="+mn-ea"/>
                <a:cs typeface="Times New Roman" panose="02020603050405020304" pitchFamily="18" charset="0"/>
              </a:rPr>
              <a:t>、</a:t>
            </a:r>
            <a:r>
              <a:rPr lang="en-US" altLang="zh-CN" sz="2800" kern="100" dirty="0" smtClean="0">
                <a:latin typeface="+mn-ea"/>
                <a:cs typeface="Times New Roman" panose="02020603050405020304" pitchFamily="18" charset="0"/>
              </a:rPr>
              <a:t>&gt;</a:t>
            </a:r>
            <a:r>
              <a:rPr lang="zh-CN" altLang="en-US" sz="2800" kern="100" dirty="0" smtClean="0">
                <a:latin typeface="+mn-ea"/>
                <a:cs typeface="Times New Roman" panose="02020603050405020304" pitchFamily="18" charset="0"/>
              </a:rPr>
              <a:t>、</a:t>
            </a:r>
            <a:r>
              <a:rPr lang="en-US" altLang="zh-CN" sz="2800" kern="100" dirty="0" smtClean="0">
                <a:latin typeface="+mn-ea"/>
                <a:cs typeface="Times New Roman" panose="02020603050405020304" pitchFamily="18" charset="0"/>
              </a:rPr>
              <a:t>&lt;</a:t>
            </a:r>
            <a:r>
              <a:rPr lang="zh-CN" altLang="en-US" sz="2800" kern="100" dirty="0" smtClean="0">
                <a:latin typeface="+mn-ea"/>
                <a:cs typeface="Times New Roman" panose="02020603050405020304" pitchFamily="18" charset="0"/>
              </a:rPr>
              <a:t>、</a:t>
            </a:r>
            <a:r>
              <a:rPr lang="en-US" altLang="zh-CN" sz="2800" kern="100" dirty="0" smtClean="0">
                <a:latin typeface="+mn-ea"/>
                <a:cs typeface="Times New Roman" panose="02020603050405020304" pitchFamily="18" charset="0"/>
              </a:rPr>
              <a:t>&gt;=</a:t>
            </a:r>
            <a:r>
              <a:rPr lang="zh-CN" altLang="en-US" sz="2800" kern="100" dirty="0" smtClean="0">
                <a:latin typeface="+mn-ea"/>
                <a:cs typeface="Times New Roman" panose="02020603050405020304" pitchFamily="18" charset="0"/>
              </a:rPr>
              <a:t>、</a:t>
            </a:r>
            <a:r>
              <a:rPr lang="en-US" altLang="zh-CN" sz="2800" kern="100" dirty="0" smtClean="0">
                <a:latin typeface="+mn-ea"/>
                <a:cs typeface="Times New Roman" panose="02020603050405020304" pitchFamily="18" charset="0"/>
              </a:rPr>
              <a:t>&lt;=</a:t>
            </a:r>
          </a:p>
          <a:p>
            <a:pPr indent="266700" algn="just">
              <a:lnSpc>
                <a:spcPct val="150000"/>
              </a:lnSpc>
              <a:spcAft>
                <a:spcPts val="0"/>
              </a:spcAft>
            </a:pPr>
            <a:endParaRPr lang="en-US" altLang="zh-CN" sz="2800" kern="100" dirty="0" smtClean="0">
              <a:latin typeface="+mn-ea"/>
              <a:cs typeface="Times New Roman" panose="02020603050405020304" pitchFamily="18" charset="0"/>
            </a:endParaRPr>
          </a:p>
          <a:p>
            <a:pPr indent="266700" algn="just">
              <a:lnSpc>
                <a:spcPct val="150000"/>
              </a:lnSpc>
            </a:pPr>
            <a:r>
              <a:rPr lang="zh-CN" altLang="zh-CN" sz="2800" kern="100" dirty="0">
                <a:latin typeface="+mn-ea"/>
                <a:cs typeface="Times New Roman" panose="02020603050405020304" pitchFamily="18" charset="0"/>
              </a:rPr>
              <a:t>逻辑运算符</a:t>
            </a:r>
            <a:r>
              <a:rPr lang="zh-CN" altLang="en-US" sz="2800" kern="100" dirty="0">
                <a:latin typeface="+mn-ea"/>
                <a:cs typeface="Times New Roman" panose="02020603050405020304" pitchFamily="18" charset="0"/>
              </a:rPr>
              <a:t>：</a:t>
            </a:r>
            <a:r>
              <a:rPr lang="en-US" altLang="zh-CN" sz="2800" kern="100" dirty="0">
                <a:solidFill>
                  <a:srgbClr val="FF0000"/>
                </a:solidFill>
                <a:latin typeface="+mn-ea"/>
                <a:cs typeface="Times New Roman" panose="02020603050405020304" pitchFamily="18" charset="0"/>
              </a:rPr>
              <a:t>and</a:t>
            </a:r>
            <a:r>
              <a:rPr lang="zh-CN" altLang="zh-CN" sz="2800" kern="100" dirty="0">
                <a:latin typeface="+mn-ea"/>
                <a:cs typeface="Times New Roman" panose="02020603050405020304" pitchFamily="18" charset="0"/>
              </a:rPr>
              <a:t>（并且），</a:t>
            </a:r>
            <a:r>
              <a:rPr lang="en-US" altLang="zh-CN" sz="2800" kern="100" dirty="0">
                <a:solidFill>
                  <a:srgbClr val="FF0000"/>
                </a:solidFill>
                <a:latin typeface="+mn-ea"/>
                <a:cs typeface="Times New Roman" panose="02020603050405020304" pitchFamily="18" charset="0"/>
              </a:rPr>
              <a:t>or</a:t>
            </a:r>
            <a:r>
              <a:rPr lang="zh-CN" altLang="zh-CN" sz="2800" kern="100" dirty="0">
                <a:latin typeface="+mn-ea"/>
                <a:cs typeface="Times New Roman" panose="02020603050405020304" pitchFamily="18" charset="0"/>
              </a:rPr>
              <a:t>（或者）和</a:t>
            </a:r>
            <a:r>
              <a:rPr lang="en-US" altLang="zh-CN" sz="2800" kern="100" dirty="0">
                <a:solidFill>
                  <a:srgbClr val="FF0000"/>
                </a:solidFill>
                <a:latin typeface="+mn-ea"/>
                <a:cs typeface="Times New Roman" panose="02020603050405020304" pitchFamily="18" charset="0"/>
              </a:rPr>
              <a:t>not</a:t>
            </a:r>
            <a:r>
              <a:rPr lang="zh-CN" altLang="zh-CN" sz="2800" kern="100" dirty="0">
                <a:latin typeface="+mn-ea"/>
                <a:cs typeface="Times New Roman" panose="02020603050405020304" pitchFamily="18" charset="0"/>
              </a:rPr>
              <a:t>（取反）</a:t>
            </a:r>
            <a:r>
              <a:rPr lang="zh-CN" altLang="zh-CN" sz="2800" kern="100" dirty="0" smtClean="0">
                <a:latin typeface="+mn-ea"/>
                <a:cs typeface="Times New Roman" panose="02020603050405020304" pitchFamily="18" charset="0"/>
              </a:rPr>
              <a:t>。</a:t>
            </a:r>
            <a:endParaRPr lang="zh-CN" altLang="zh-CN" sz="2800" kern="100" dirty="0">
              <a:latin typeface="+mn-ea"/>
              <a:cs typeface="Times New Roman" panose="02020603050405020304" pitchFamily="18" charset="0"/>
            </a:endParaRPr>
          </a:p>
        </p:txBody>
      </p:sp>
    </p:spTree>
    <p:extLst>
      <p:ext uri="{BB962C8B-B14F-4D97-AF65-F5344CB8AC3E}">
        <p14:creationId xmlns:p14="http://schemas.microsoft.com/office/powerpoint/2010/main" val="540958384"/>
      </p:ext>
    </p:extLst>
  </p:cSld>
  <p:clrMapOvr>
    <a:masterClrMapping/>
  </p:clrMapOvr>
  <p:transition spd="slow">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5080237" cy="830997"/>
          </a:xfrm>
          <a:prstGeom prst="rect">
            <a:avLst/>
          </a:prstGeom>
          <a:noFill/>
        </p:spPr>
        <p:txBody>
          <a:bodyPr wrap="none" rtlCol="0">
            <a:spAutoFit/>
          </a:bodyPr>
          <a:lstStyle/>
          <a:p>
            <a:r>
              <a:rPr lang="en-US" altLang="zh-CN"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random</a:t>
            </a:r>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库的使用</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04</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227578125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52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random</a:t>
            </a:r>
            <a:r>
              <a:rPr lang="zh-CN" altLang="en-US" sz="2400" b="1" spc="300" dirty="0">
                <a:solidFill>
                  <a:srgbClr val="1E6787"/>
                </a:solidFill>
                <a:latin typeface="微软雅黑" pitchFamily="34" charset="-122"/>
                <a:ea typeface="微软雅黑" pitchFamily="34" charset="-122"/>
              </a:rPr>
              <a:t>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4A78660-78BF-42C6-BA68-8CC58E5427FE}"/>
              </a:ext>
            </a:extLst>
          </p:cNvPr>
          <p:cNvSpPr/>
          <p:nvPr/>
        </p:nvSpPr>
        <p:spPr>
          <a:xfrm>
            <a:off x="776096" y="846003"/>
            <a:ext cx="10773173" cy="1135054"/>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Python</a:t>
            </a:r>
            <a:r>
              <a:rPr lang="zh-CN" altLang="zh-CN" sz="2400" dirty="0">
                <a:latin typeface="+mn-ea"/>
                <a:cs typeface="Times New Roman" panose="02020603050405020304" pitchFamily="18" charset="0"/>
              </a:rPr>
              <a:t>内置</a:t>
            </a:r>
            <a:r>
              <a:rPr lang="en-US" altLang="zh-CN" sz="2400" dirty="0">
                <a:latin typeface="+mn-ea"/>
                <a:cs typeface="Times New Roman" panose="02020603050405020304" pitchFamily="18" charset="0"/>
              </a:rPr>
              <a:t>random</a:t>
            </a:r>
            <a:r>
              <a:rPr lang="zh-CN" altLang="zh-CN" sz="2400" dirty="0">
                <a:latin typeface="+mn-ea"/>
                <a:cs typeface="Times New Roman" panose="02020603050405020304" pitchFamily="18" charset="0"/>
              </a:rPr>
              <a:t>库，提供了与随机数有关的功能，主要是提供了一些生成各种随机数的函数。</a:t>
            </a:r>
            <a:endParaRPr lang="zh-CN" altLang="en-US" sz="2400" dirty="0">
              <a:latin typeface="+mn-ea"/>
            </a:endParaRPr>
          </a:p>
        </p:txBody>
      </p:sp>
      <p:sp>
        <p:nvSpPr>
          <p:cNvPr id="6" name="矩形 5">
            <a:extLst>
              <a:ext uri="{FF2B5EF4-FFF2-40B4-BE49-F238E27FC236}">
                <a16:creationId xmlns:a16="http://schemas.microsoft.com/office/drawing/2014/main" id="{08A855D7-FDF2-4977-BFF5-EF5D5D670637}"/>
              </a:ext>
            </a:extLst>
          </p:cNvPr>
          <p:cNvSpPr/>
          <p:nvPr/>
        </p:nvSpPr>
        <p:spPr>
          <a:xfrm>
            <a:off x="674376" y="2119555"/>
            <a:ext cx="11105277" cy="3258713"/>
          </a:xfrm>
          <a:prstGeom prst="rect">
            <a:avLst/>
          </a:prstGeom>
        </p:spPr>
        <p:txBody>
          <a:bodyPr wrap="square">
            <a:spAutoFit/>
          </a:bodyPr>
          <a:lstStyle/>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random()</a:t>
            </a:r>
            <a:r>
              <a:rPr lang="zh-CN" altLang="zh-CN" sz="2400" kern="100" dirty="0">
                <a:latin typeface="+mn-ea"/>
                <a:cs typeface="Times New Roman" panose="02020603050405020304" pitchFamily="18" charset="0"/>
              </a:rPr>
              <a:t>：返回左闭右开区间</a:t>
            </a:r>
            <a:r>
              <a:rPr lang="en-US" altLang="zh-CN" sz="2400" kern="100" dirty="0">
                <a:latin typeface="+mn-ea"/>
                <a:cs typeface="Times New Roman" panose="02020603050405020304" pitchFamily="18" charset="0"/>
              </a:rPr>
              <a:t>[0.0,1.0)</a:t>
            </a:r>
            <a:r>
              <a:rPr lang="zh-CN" altLang="zh-CN" sz="2400" kern="100" dirty="0">
                <a:latin typeface="+mn-ea"/>
                <a:cs typeface="Times New Roman" panose="02020603050405020304" pitchFamily="18" charset="0"/>
              </a:rPr>
              <a:t>中的一个随机浮点数。</a:t>
            </a:r>
          </a:p>
          <a:p>
            <a:pPr marL="342900" lvl="0" indent="-342900" algn="just">
              <a:lnSpc>
                <a:spcPct val="150000"/>
              </a:lnSpc>
              <a:spcAft>
                <a:spcPts val="1200"/>
              </a:spcAft>
              <a:buFont typeface="Wingdings" panose="05000000000000000000" pitchFamily="2" charset="2"/>
              <a:buChar char=""/>
            </a:pP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m,n,d</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：返回给定区间里的一个随机整数。</a:t>
            </a:r>
          </a:p>
          <a:p>
            <a:pPr marL="342900" lvl="0" indent="-342900" algn="just">
              <a:lnSpc>
                <a:spcPct val="150000"/>
              </a:lnSpc>
              <a:spcAft>
                <a:spcPts val="1200"/>
              </a:spcAft>
              <a:buFont typeface="Wingdings" panose="05000000000000000000" pitchFamily="2" charset="2"/>
              <a:buChar char=""/>
            </a:pPr>
            <a:r>
              <a:rPr lang="en-US" altLang="zh-CN" sz="2400" kern="100" dirty="0" err="1">
                <a:latin typeface="+mn-ea"/>
                <a:cs typeface="Times New Roman" panose="02020603050405020304" pitchFamily="18" charset="0"/>
              </a:rPr>
              <a:t>randint</a:t>
            </a:r>
            <a:r>
              <a:rPr lang="en-US" altLang="zh-CN" sz="2400" kern="100" dirty="0">
                <a:latin typeface="+mn-ea"/>
                <a:cs typeface="Times New Roman" panose="02020603050405020304" pitchFamily="18" charset="0"/>
              </a:rPr>
              <a:t>(</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：相当于</a:t>
            </a:r>
            <a:r>
              <a:rPr lang="en-US" altLang="zh-CN" sz="2400" kern="100" dirty="0" err="1">
                <a:latin typeface="+mn-ea"/>
                <a:cs typeface="Times New Roman" panose="02020603050405020304" pitchFamily="18" charset="0"/>
              </a:rPr>
              <a:t>randrange</a:t>
            </a:r>
            <a:r>
              <a:rPr lang="en-US" altLang="zh-CN" sz="2400" kern="100" dirty="0">
                <a:latin typeface="+mn-ea"/>
                <a:cs typeface="Times New Roman" panose="02020603050405020304" pitchFamily="18" charset="0"/>
              </a:rPr>
              <a:t>(m, </a:t>
            </a:r>
            <a:r>
              <a:rPr lang="en-US" altLang="zh-CN" sz="2400" kern="100" dirty="0" err="1">
                <a:latin typeface="+mn-ea"/>
                <a:cs typeface="Times New Roman" panose="02020603050405020304" pitchFamily="18" charset="0"/>
              </a:rPr>
              <a:t>n+1</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choice(s)</a:t>
            </a:r>
            <a:r>
              <a:rPr lang="zh-CN" altLang="zh-CN" sz="2400" kern="100" dirty="0">
                <a:latin typeface="+mn-ea"/>
                <a:cs typeface="Times New Roman" panose="02020603050405020304" pitchFamily="18" charset="0"/>
              </a:rPr>
              <a:t>：从序列</a:t>
            </a:r>
            <a:r>
              <a:rPr lang="en-US" altLang="zh-CN" sz="2400" kern="100" dirty="0">
                <a:latin typeface="+mn-ea"/>
                <a:cs typeface="Times New Roman" panose="02020603050405020304" pitchFamily="18" charset="0"/>
              </a:rPr>
              <a:t>s</a:t>
            </a:r>
            <a:r>
              <a:rPr lang="zh-CN" altLang="zh-CN" sz="2400" kern="100" dirty="0">
                <a:latin typeface="+mn-ea"/>
                <a:cs typeface="Times New Roman" panose="02020603050405020304" pitchFamily="18" charset="0"/>
              </a:rPr>
              <a:t>里随机选择一个元素。</a:t>
            </a:r>
          </a:p>
        </p:txBody>
      </p:sp>
    </p:spTree>
    <p:extLst>
      <p:ext uri="{BB962C8B-B14F-4D97-AF65-F5344CB8AC3E}">
        <p14:creationId xmlns:p14="http://schemas.microsoft.com/office/powerpoint/2010/main" val="103759470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random</a:t>
            </a:r>
            <a:r>
              <a:rPr lang="zh-CN" altLang="en-US" sz="2400" b="1" spc="300" dirty="0">
                <a:solidFill>
                  <a:srgbClr val="1E6787"/>
                </a:solidFill>
                <a:latin typeface="微软雅黑" pitchFamily="34" charset="-122"/>
                <a:ea typeface="微软雅黑" pitchFamily="34" charset="-122"/>
              </a:rPr>
              <a:t>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4A78660-78BF-42C6-BA68-8CC58E5427FE}"/>
              </a:ext>
            </a:extLst>
          </p:cNvPr>
          <p:cNvSpPr/>
          <p:nvPr/>
        </p:nvSpPr>
        <p:spPr>
          <a:xfrm>
            <a:off x="776096" y="846003"/>
            <a:ext cx="10773173" cy="1135054"/>
          </a:xfrm>
          <a:prstGeom prst="rect">
            <a:avLst/>
          </a:prstGeom>
        </p:spPr>
        <p:txBody>
          <a:bodyPr wrap="square">
            <a:spAutoFit/>
          </a:bodyPr>
          <a:lstStyle/>
          <a:p>
            <a:pPr>
              <a:lnSpc>
                <a:spcPct val="150000"/>
              </a:lnSpc>
            </a:pPr>
            <a:r>
              <a:rPr lang="en-US" altLang="zh-CN" sz="2400" dirty="0">
                <a:latin typeface="+mn-ea"/>
                <a:cs typeface="Times New Roman" panose="02020603050405020304" pitchFamily="18" charset="0"/>
              </a:rPr>
              <a:t>Python</a:t>
            </a:r>
            <a:r>
              <a:rPr lang="zh-CN" altLang="zh-CN" sz="2400" dirty="0">
                <a:latin typeface="+mn-ea"/>
                <a:cs typeface="Times New Roman" panose="02020603050405020304" pitchFamily="18" charset="0"/>
              </a:rPr>
              <a:t>内置</a:t>
            </a:r>
            <a:r>
              <a:rPr lang="en-US" altLang="zh-CN" sz="2400" dirty="0">
                <a:latin typeface="+mn-ea"/>
                <a:cs typeface="Times New Roman" panose="02020603050405020304" pitchFamily="18" charset="0"/>
              </a:rPr>
              <a:t>random</a:t>
            </a:r>
            <a:r>
              <a:rPr lang="zh-CN" altLang="zh-CN" sz="2400" dirty="0">
                <a:latin typeface="+mn-ea"/>
                <a:cs typeface="Times New Roman" panose="02020603050405020304" pitchFamily="18" charset="0"/>
              </a:rPr>
              <a:t>库，提供了与随机数有关的功能，主要是提供了一些生成各种随机数的函数。</a:t>
            </a:r>
            <a:endParaRPr lang="zh-CN" altLang="en-US" sz="2400" dirty="0">
              <a:latin typeface="+mn-ea"/>
            </a:endParaRPr>
          </a:p>
        </p:txBody>
      </p:sp>
      <p:sp>
        <p:nvSpPr>
          <p:cNvPr id="6" name="矩形 5">
            <a:extLst>
              <a:ext uri="{FF2B5EF4-FFF2-40B4-BE49-F238E27FC236}">
                <a16:creationId xmlns:a16="http://schemas.microsoft.com/office/drawing/2014/main" id="{08A855D7-FDF2-4977-BFF5-EF5D5D670637}"/>
              </a:ext>
            </a:extLst>
          </p:cNvPr>
          <p:cNvSpPr/>
          <p:nvPr/>
        </p:nvSpPr>
        <p:spPr>
          <a:xfrm>
            <a:off x="861435" y="2119555"/>
            <a:ext cx="10773173" cy="3258713"/>
          </a:xfrm>
          <a:prstGeom prst="rect">
            <a:avLst/>
          </a:prstGeom>
        </p:spPr>
        <p:txBody>
          <a:bodyPr wrap="square">
            <a:spAutoFit/>
          </a:bodyPr>
          <a:lstStyle/>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uniform(</a:t>
            </a:r>
            <a:r>
              <a:rPr lang="en-US" altLang="zh-CN" sz="2400" kern="100" dirty="0" err="1">
                <a:latin typeface="+mn-ea"/>
                <a:cs typeface="Times New Roman" panose="02020603050405020304" pitchFamily="18" charset="0"/>
              </a:rPr>
              <a:t>m,n</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：生成一个</a:t>
            </a:r>
            <a:r>
              <a:rPr lang="en-US" altLang="zh-CN" sz="2400" kern="100" dirty="0">
                <a:latin typeface="+mn-ea"/>
                <a:cs typeface="Times New Roman" panose="02020603050405020304" pitchFamily="18" charset="0"/>
              </a:rPr>
              <a:t>[m, n]</a:t>
            </a:r>
            <a:r>
              <a:rPr lang="zh-CN" altLang="zh-CN" sz="2400" kern="100" dirty="0">
                <a:latin typeface="+mn-ea"/>
                <a:cs typeface="Times New Roman" panose="02020603050405020304" pitchFamily="18" charset="0"/>
              </a:rPr>
              <a:t>之间的随机小数。</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sample(</a:t>
            </a:r>
            <a:r>
              <a:rPr lang="en-US" altLang="zh-CN" sz="2400" kern="100" dirty="0" err="1">
                <a:latin typeface="+mn-ea"/>
                <a:cs typeface="Times New Roman" panose="02020603050405020304" pitchFamily="18" charset="0"/>
              </a:rPr>
              <a:t>pop,k</a:t>
            </a:r>
            <a:r>
              <a:rPr lang="en-US" altLang="zh-CN" sz="2400" kern="100" dirty="0">
                <a:latin typeface="+mn-ea"/>
                <a:cs typeface="Times New Roman" panose="02020603050405020304" pitchFamily="18" charset="0"/>
              </a:rPr>
              <a:t>)</a:t>
            </a:r>
            <a:r>
              <a:rPr lang="zh-CN" altLang="zh-CN" sz="2400" kern="100" dirty="0">
                <a:latin typeface="+mn-ea"/>
                <a:cs typeface="Times New Roman" panose="02020603050405020304" pitchFamily="18" charset="0"/>
              </a:rPr>
              <a:t>：从</a:t>
            </a:r>
            <a:r>
              <a:rPr lang="en-US" altLang="zh-CN" sz="2400" kern="100" dirty="0">
                <a:latin typeface="+mn-ea"/>
                <a:cs typeface="Times New Roman" panose="02020603050405020304" pitchFamily="18" charset="0"/>
              </a:rPr>
              <a:t>pop</a:t>
            </a:r>
            <a:r>
              <a:rPr lang="zh-CN" altLang="zh-CN" sz="2400" kern="100" dirty="0">
                <a:latin typeface="+mn-ea"/>
                <a:cs typeface="Times New Roman" panose="02020603050405020304" pitchFamily="18" charset="0"/>
              </a:rPr>
              <a:t>类型中随机选取</a:t>
            </a:r>
            <a:r>
              <a:rPr lang="en-US" altLang="zh-CN" sz="2400" kern="100" dirty="0">
                <a:latin typeface="+mn-ea"/>
                <a:cs typeface="Times New Roman" panose="02020603050405020304" pitchFamily="18" charset="0"/>
              </a:rPr>
              <a:t>k</a:t>
            </a:r>
            <a:r>
              <a:rPr lang="zh-CN" altLang="zh-CN" sz="2400" kern="100" dirty="0">
                <a:latin typeface="+mn-ea"/>
                <a:cs typeface="Times New Roman" panose="02020603050405020304" pitchFamily="18" charset="0"/>
              </a:rPr>
              <a:t>个元素，以列表类型返回。</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shuffle(s)</a:t>
            </a:r>
            <a:r>
              <a:rPr lang="zh-CN" altLang="zh-CN" sz="2400" kern="100" dirty="0">
                <a:latin typeface="+mn-ea"/>
                <a:cs typeface="Times New Roman" panose="02020603050405020304" pitchFamily="18" charset="0"/>
              </a:rPr>
              <a:t>：将序列类型中的元素随机排列，返回打乱后的序列。</a:t>
            </a:r>
          </a:p>
          <a:p>
            <a:pPr marL="342900" lvl="0" indent="-342900" algn="just">
              <a:lnSpc>
                <a:spcPct val="150000"/>
              </a:lnSpc>
              <a:spcAft>
                <a:spcPts val="1200"/>
              </a:spcAft>
              <a:buFont typeface="Wingdings" panose="05000000000000000000" pitchFamily="2" charset="2"/>
              <a:buChar char=""/>
            </a:pPr>
            <a:r>
              <a:rPr lang="en-US" altLang="zh-CN" sz="2400" kern="100" dirty="0">
                <a:latin typeface="+mn-ea"/>
                <a:cs typeface="Times New Roman" panose="02020603050405020304" pitchFamily="18" charset="0"/>
              </a:rPr>
              <a:t>seed(n)</a:t>
            </a:r>
            <a:r>
              <a:rPr lang="zh-CN" altLang="zh-CN" sz="2400" kern="100" dirty="0">
                <a:latin typeface="+mn-ea"/>
                <a:cs typeface="Times New Roman" panose="02020603050405020304" pitchFamily="18" charset="0"/>
              </a:rPr>
              <a:t>：用整数</a:t>
            </a:r>
            <a:r>
              <a:rPr lang="en-US" altLang="zh-CN" sz="2400" kern="100" dirty="0">
                <a:latin typeface="+mn-ea"/>
                <a:cs typeface="Times New Roman" panose="02020603050405020304" pitchFamily="18" charset="0"/>
              </a:rPr>
              <a:t>n</a:t>
            </a:r>
            <a:r>
              <a:rPr lang="zh-CN" altLang="zh-CN" sz="2400" kern="100" dirty="0">
                <a:latin typeface="+mn-ea"/>
                <a:cs typeface="Times New Roman" panose="02020603050405020304" pitchFamily="18" charset="0"/>
              </a:rPr>
              <a:t>重置随机数生成器。</a:t>
            </a:r>
            <a:r>
              <a:rPr lang="en-US" altLang="zh-CN" sz="2400" kern="100" dirty="0">
                <a:latin typeface="+mn-ea"/>
                <a:cs typeface="Times New Roman" panose="02020603050405020304" pitchFamily="18" charset="0"/>
              </a:rPr>
              <a:t>seed()</a:t>
            </a:r>
            <a:r>
              <a:rPr lang="zh-CN" altLang="zh-CN" sz="2400" kern="100" dirty="0">
                <a:latin typeface="+mn-ea"/>
                <a:cs typeface="Times New Roman" panose="02020603050405020304" pitchFamily="18" charset="0"/>
              </a:rPr>
              <a:t>利用系统当时的时间重置随机数生成器，调用</a:t>
            </a:r>
            <a:r>
              <a:rPr lang="en-US" altLang="zh-CN" sz="2400" kern="100" dirty="0">
                <a:latin typeface="+mn-ea"/>
                <a:cs typeface="Times New Roman" panose="02020603050405020304" pitchFamily="18" charset="0"/>
              </a:rPr>
              <a:t>seed</a:t>
            </a:r>
            <a:r>
              <a:rPr lang="zh-CN" altLang="zh-CN" sz="2400" kern="100" dirty="0">
                <a:latin typeface="+mn-ea"/>
                <a:cs typeface="Times New Roman" panose="02020603050405020304" pitchFamily="18" charset="0"/>
              </a:rPr>
              <a:t>函数，相当于要求重新开始一个随机序列。</a:t>
            </a:r>
          </a:p>
        </p:txBody>
      </p:sp>
    </p:spTree>
    <p:extLst>
      <p:ext uri="{BB962C8B-B14F-4D97-AF65-F5344CB8AC3E}">
        <p14:creationId xmlns:p14="http://schemas.microsoft.com/office/powerpoint/2010/main" val="161608017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random</a:t>
            </a:r>
            <a:r>
              <a:rPr lang="zh-CN" altLang="en-US" sz="2400" b="1" spc="300" dirty="0">
                <a:solidFill>
                  <a:srgbClr val="1E6787"/>
                </a:solidFill>
                <a:latin typeface="微软雅黑" pitchFamily="34" charset="-122"/>
                <a:ea typeface="微软雅黑" pitchFamily="34" charset="-122"/>
              </a:rPr>
              <a:t>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41F3C6B6-8CA9-437B-BA2A-80AFB9CA067C}"/>
              </a:ext>
            </a:extLst>
          </p:cNvPr>
          <p:cNvPicPr>
            <a:picLocks noChangeAspect="1"/>
          </p:cNvPicPr>
          <p:nvPr/>
        </p:nvPicPr>
        <p:blipFill>
          <a:blip r:embed="rId3"/>
          <a:stretch>
            <a:fillRect/>
          </a:stretch>
        </p:blipFill>
        <p:spPr>
          <a:xfrm>
            <a:off x="530360" y="1039705"/>
            <a:ext cx="4340391" cy="3184039"/>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C05750D4-437E-4582-BB0F-C8C5EE6A1121}"/>
              </a:ext>
            </a:extLst>
          </p:cNvPr>
          <p:cNvPicPr>
            <a:picLocks noChangeAspect="1"/>
          </p:cNvPicPr>
          <p:nvPr/>
        </p:nvPicPr>
        <p:blipFill>
          <a:blip r:embed="rId4"/>
          <a:stretch>
            <a:fillRect/>
          </a:stretch>
        </p:blipFill>
        <p:spPr>
          <a:xfrm>
            <a:off x="5323818" y="1039705"/>
            <a:ext cx="6126463" cy="309945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348974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random</a:t>
            </a:r>
            <a:r>
              <a:rPr lang="zh-CN" altLang="en-US" sz="2400" b="1" spc="300" dirty="0">
                <a:solidFill>
                  <a:srgbClr val="1E6787"/>
                </a:solidFill>
                <a:latin typeface="微软雅黑" pitchFamily="34" charset="-122"/>
                <a:ea typeface="微软雅黑" pitchFamily="34" charset="-122"/>
              </a:rPr>
              <a:t>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4A78660-78BF-42C6-BA68-8CC58E5427FE}"/>
              </a:ext>
            </a:extLst>
          </p:cNvPr>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cs typeface="Times New Roman" panose="02020603050405020304" pitchFamily="18" charset="0"/>
              </a:rPr>
              <a:t>赌场有一种游戏，称为“幸运</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”，游戏规则是你丢两个骰子，如果其点数之和为</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你就赢</a:t>
            </a:r>
            <a:r>
              <a:rPr lang="en-US" altLang="zh-CN" sz="2400" dirty="0">
                <a:latin typeface="+mn-ea"/>
                <a:cs typeface="Times New Roman" panose="02020603050405020304" pitchFamily="18" charset="0"/>
              </a:rPr>
              <a:t>4</a:t>
            </a:r>
            <a:r>
              <a:rPr lang="zh-CN" altLang="zh-CN" sz="2400" dirty="0">
                <a:latin typeface="+mn-ea"/>
                <a:cs typeface="Times New Roman" panose="02020603050405020304" pitchFamily="18" charset="0"/>
              </a:rPr>
              <a:t>元，不是</a:t>
            </a:r>
            <a:r>
              <a:rPr lang="en-US" altLang="zh-CN" sz="2400" dirty="0">
                <a:latin typeface="+mn-ea"/>
                <a:cs typeface="Times New Roman" panose="02020603050405020304" pitchFamily="18" charset="0"/>
              </a:rPr>
              <a:t>7</a:t>
            </a:r>
            <a:r>
              <a:rPr lang="zh-CN" altLang="zh-CN" sz="2400" dirty="0">
                <a:latin typeface="+mn-ea"/>
                <a:cs typeface="Times New Roman" panose="02020603050405020304" pitchFamily="18" charset="0"/>
              </a:rPr>
              <a:t>你就输</a:t>
            </a:r>
            <a:r>
              <a:rPr lang="en-US" altLang="zh-CN" sz="2400" dirty="0">
                <a:latin typeface="+mn-ea"/>
                <a:cs typeface="Times New Roman" panose="02020603050405020304" pitchFamily="18" charset="0"/>
              </a:rPr>
              <a:t>1</a:t>
            </a:r>
            <a:r>
              <a:rPr lang="zh-CN" altLang="zh-CN" sz="2400" dirty="0">
                <a:latin typeface="+mn-ea"/>
                <a:cs typeface="Times New Roman" panose="02020603050405020304" pitchFamily="18" charset="0"/>
              </a:rPr>
              <a:t>元，请你分析一下，这样的规则是否公平呢？</a:t>
            </a:r>
            <a:endParaRPr lang="zh-CN" altLang="en-US" sz="24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A2A051B2-DC72-4089-BE46-59468D2B2BF1}"/>
              </a:ext>
            </a:extLst>
          </p:cNvPr>
          <p:cNvPicPr>
            <a:picLocks noChangeAspect="1"/>
          </p:cNvPicPr>
          <p:nvPr/>
        </p:nvPicPr>
        <p:blipFill>
          <a:blip r:embed="rId3"/>
          <a:stretch>
            <a:fillRect/>
          </a:stretch>
        </p:blipFill>
        <p:spPr>
          <a:xfrm>
            <a:off x="742394" y="2370121"/>
            <a:ext cx="4439205" cy="3038272"/>
          </a:xfrm>
          <a:prstGeom prst="rect">
            <a:avLst/>
          </a:prstGeom>
          <a:ln>
            <a:solidFill>
              <a:schemeClr val="tx1"/>
            </a:solidFill>
          </a:ln>
          <a:effectLst>
            <a:outerShdw blurRad="50800" dist="38100" dir="2700000" algn="tl" rotWithShape="0">
              <a:prstClr val="black">
                <a:alpha val="40000"/>
              </a:prstClr>
            </a:outerShdw>
          </a:effectLst>
        </p:spPr>
      </p:pic>
      <p:sp>
        <p:nvSpPr>
          <p:cNvPr id="3" name="矩形 2">
            <a:extLst>
              <a:ext uri="{FF2B5EF4-FFF2-40B4-BE49-F238E27FC236}">
                <a16:creationId xmlns:a16="http://schemas.microsoft.com/office/drawing/2014/main" id="{6F2E98AB-D4F1-4E7A-935A-0B65A7A61CA2}"/>
              </a:ext>
            </a:extLst>
          </p:cNvPr>
          <p:cNvSpPr/>
          <p:nvPr/>
        </p:nvSpPr>
        <p:spPr>
          <a:xfrm>
            <a:off x="5771322" y="2213734"/>
            <a:ext cx="6096000" cy="3351046"/>
          </a:xfrm>
          <a:prstGeom prst="rect">
            <a:avLst/>
          </a:prstGeom>
        </p:spPr>
        <p:txBody>
          <a:bodyPr>
            <a:spAutoFit/>
          </a:bodyPr>
          <a:lstStyle/>
          <a:p>
            <a:pPr indent="266700" algn="just">
              <a:lnSpc>
                <a:spcPct val="150000"/>
              </a:lnSpc>
            </a:pPr>
            <a:r>
              <a:rPr lang="zh-CN" altLang="zh-CN" sz="2400" kern="100" dirty="0">
                <a:latin typeface="+mn-ea"/>
                <a:cs typeface="Times New Roman" panose="02020603050405020304" pitchFamily="18" charset="0"/>
              </a:rPr>
              <a:t>在模拟过程中，我们让计算机循环执行</a:t>
            </a:r>
            <a:r>
              <a:rPr lang="en-US" altLang="zh-CN" sz="2400" kern="100" dirty="0">
                <a:latin typeface="+mn-ea"/>
                <a:cs typeface="Times New Roman" panose="02020603050405020304" pitchFamily="18" charset="0"/>
              </a:rPr>
              <a:t>100000</a:t>
            </a:r>
            <a:r>
              <a:rPr lang="zh-CN" altLang="zh-CN" sz="2400" kern="100" dirty="0">
                <a:latin typeface="+mn-ea"/>
                <a:cs typeface="Times New Roman" panose="02020603050405020304" pitchFamily="18" charset="0"/>
              </a:rPr>
              <a:t>次，看看这</a:t>
            </a:r>
            <a:r>
              <a:rPr lang="en-US" altLang="zh-CN" sz="2400" kern="100" dirty="0">
                <a:latin typeface="+mn-ea"/>
                <a:cs typeface="Times New Roman" panose="02020603050405020304" pitchFamily="18" charset="0"/>
              </a:rPr>
              <a:t>100000</a:t>
            </a:r>
            <a:r>
              <a:rPr lang="zh-CN" altLang="zh-CN" sz="2400" kern="100" dirty="0">
                <a:latin typeface="+mn-ea"/>
                <a:cs typeface="Times New Roman" panose="02020603050405020304" pitchFamily="18" charset="0"/>
              </a:rPr>
              <a:t>次中有多少次两个骰子的点数之和为</a:t>
            </a:r>
            <a:r>
              <a:rPr lang="en-US" altLang="zh-CN" sz="2400" kern="100" dirty="0">
                <a:latin typeface="+mn-ea"/>
                <a:cs typeface="Times New Roman" panose="02020603050405020304" pitchFamily="18" charset="0"/>
              </a:rPr>
              <a:t>7</a:t>
            </a:r>
            <a:r>
              <a:rPr lang="zh-CN" altLang="zh-CN" sz="2400" kern="100" dirty="0">
                <a:latin typeface="+mn-ea"/>
                <a:cs typeface="Times New Roman" panose="02020603050405020304" pitchFamily="18" charset="0"/>
              </a:rPr>
              <a:t>。运行代码</a:t>
            </a:r>
            <a:r>
              <a:rPr lang="en-US" altLang="zh-CN" sz="2400" kern="100" dirty="0">
                <a:latin typeface="+mn-ea"/>
                <a:cs typeface="Times New Roman" panose="02020603050405020304" pitchFamily="18" charset="0"/>
              </a:rPr>
              <a:t>5</a:t>
            </a:r>
            <a:r>
              <a:rPr lang="zh-CN" altLang="zh-CN" sz="2400" kern="100" dirty="0">
                <a:latin typeface="+mn-ea"/>
                <a:cs typeface="Times New Roman" panose="02020603050405020304" pitchFamily="18" charset="0"/>
              </a:rPr>
              <a:t>次，结果分别是：</a:t>
            </a:r>
            <a:endParaRPr lang="en-US" altLang="zh-CN" sz="2400" kern="100" dirty="0">
              <a:latin typeface="+mn-ea"/>
              <a:cs typeface="Times New Roman" panose="02020603050405020304" pitchFamily="18" charset="0"/>
            </a:endParaRPr>
          </a:p>
          <a:p>
            <a:pPr indent="266700" algn="just">
              <a:lnSpc>
                <a:spcPct val="150000"/>
              </a:lnSpc>
            </a:pPr>
            <a:r>
              <a:rPr lang="en-US" altLang="zh-CN" sz="2400" b="1" dirty="0">
                <a:solidFill>
                  <a:srgbClr val="0070C0"/>
                </a:solidFill>
              </a:rPr>
              <a:t>0.16782  0.1676  0.16574  0.16797  0.16389</a:t>
            </a:r>
            <a:endParaRPr lang="zh-CN" altLang="zh-CN" sz="2400" b="1" dirty="0">
              <a:solidFill>
                <a:srgbClr val="0070C0"/>
              </a:solidFill>
            </a:endParaRPr>
          </a:p>
          <a:p>
            <a:pPr indent="266700" algn="just">
              <a:lnSpc>
                <a:spcPct val="150000"/>
              </a:lnSpc>
              <a:spcAft>
                <a:spcPts val="0"/>
              </a:spcAft>
            </a:pPr>
            <a:endParaRPr lang="zh-CN" altLang="zh-CN" sz="2400" kern="100" dirty="0">
              <a:latin typeface="+mn-ea"/>
              <a:cs typeface="Times New Roman" panose="02020603050405020304" pitchFamily="18" charset="0"/>
            </a:endParaRPr>
          </a:p>
        </p:txBody>
      </p:sp>
    </p:spTree>
    <p:extLst>
      <p:ext uri="{BB962C8B-B14F-4D97-AF65-F5344CB8AC3E}">
        <p14:creationId xmlns:p14="http://schemas.microsoft.com/office/powerpoint/2010/main" val="193807051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en-US" altLang="zh-CN" sz="2400" b="1" spc="300" dirty="0">
                <a:solidFill>
                  <a:srgbClr val="1E6787"/>
                </a:solidFill>
                <a:latin typeface="微软雅黑" pitchFamily="34" charset="-122"/>
                <a:ea typeface="微软雅黑" pitchFamily="34" charset="-122"/>
              </a:rPr>
              <a:t>random</a:t>
            </a:r>
            <a:r>
              <a:rPr lang="zh-CN" altLang="en-US" sz="2400" b="1" spc="300" dirty="0">
                <a:solidFill>
                  <a:srgbClr val="1E6787"/>
                </a:solidFill>
                <a:latin typeface="微软雅黑" pitchFamily="34" charset="-122"/>
                <a:ea typeface="微软雅黑" pitchFamily="34" charset="-122"/>
              </a:rPr>
              <a:t>库</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4A78660-78BF-42C6-BA68-8CC58E5427FE}"/>
              </a:ext>
            </a:extLst>
          </p:cNvPr>
          <p:cNvSpPr/>
          <p:nvPr/>
        </p:nvSpPr>
        <p:spPr>
          <a:xfrm>
            <a:off x="443992" y="846003"/>
            <a:ext cx="11105277" cy="1689052"/>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假设你刚开始有</a:t>
            </a:r>
            <a:r>
              <a:rPr lang="en-US" altLang="zh-CN" sz="2400" dirty="0">
                <a:latin typeface="+mn-ea"/>
              </a:rPr>
              <a:t>10</a:t>
            </a:r>
            <a:r>
              <a:rPr lang="zh-CN" altLang="zh-CN" sz="2400" dirty="0">
                <a:latin typeface="+mn-ea"/>
              </a:rPr>
              <a:t>元，当全部输掉为</a:t>
            </a:r>
            <a:r>
              <a:rPr lang="en-US" altLang="zh-CN" sz="2400" dirty="0">
                <a:latin typeface="+mn-ea"/>
              </a:rPr>
              <a:t>0</a:t>
            </a:r>
            <a:r>
              <a:rPr lang="zh-CN" altLang="zh-CN" sz="2400" dirty="0">
                <a:latin typeface="+mn-ea"/>
              </a:rPr>
              <a:t>元的时候游戏结束，下面我们来写一段代码模拟你参加游戏的过程。</a:t>
            </a:r>
          </a:p>
          <a:p>
            <a:pPr>
              <a:lnSpc>
                <a:spcPct val="150000"/>
              </a:lnSpc>
            </a:pPr>
            <a:endParaRPr lang="zh-CN" altLang="en-US" sz="2400" dirty="0">
              <a:latin typeface="+mn-ea"/>
              <a:cs typeface="Times New Roman" panose="02020603050405020304" pitchFamily="18" charset="0"/>
            </a:endParaRPr>
          </a:p>
        </p:txBody>
      </p:sp>
      <p:pic>
        <p:nvPicPr>
          <p:cNvPr id="6" name="图片 5">
            <a:extLst>
              <a:ext uri="{FF2B5EF4-FFF2-40B4-BE49-F238E27FC236}">
                <a16:creationId xmlns:a16="http://schemas.microsoft.com/office/drawing/2014/main" id="{92474715-FF50-47A0-B69E-44AB5230578E}"/>
              </a:ext>
            </a:extLst>
          </p:cNvPr>
          <p:cNvPicPr>
            <a:picLocks noChangeAspect="1"/>
          </p:cNvPicPr>
          <p:nvPr/>
        </p:nvPicPr>
        <p:blipFill>
          <a:blip r:embed="rId3"/>
          <a:stretch>
            <a:fillRect/>
          </a:stretch>
        </p:blipFill>
        <p:spPr>
          <a:xfrm>
            <a:off x="530360" y="2117034"/>
            <a:ext cx="5182210" cy="4107760"/>
          </a:xfrm>
          <a:prstGeom prst="rect">
            <a:avLst/>
          </a:prstGeom>
          <a:ln>
            <a:solidFill>
              <a:schemeClr val="tx1"/>
            </a:solidFill>
          </a:ln>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51E19919-61D0-4FE9-BB9C-7150EC5D2446}"/>
              </a:ext>
            </a:extLst>
          </p:cNvPr>
          <p:cNvPicPr/>
          <p:nvPr/>
        </p:nvPicPr>
        <p:blipFill>
          <a:blip r:embed="rId4"/>
          <a:stretch>
            <a:fillRect/>
          </a:stretch>
        </p:blipFill>
        <p:spPr>
          <a:xfrm>
            <a:off x="4234152" y="2321380"/>
            <a:ext cx="7802134" cy="91877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9068812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F8014AE3-2F6F-4D03-ABA5-98B6F9BB3E23}"/>
              </a:ext>
            </a:extLst>
          </p:cNvPr>
          <p:cNvPicPr>
            <a:picLocks noChangeAspect="1"/>
          </p:cNvPicPr>
          <p:nvPr/>
        </p:nvPicPr>
        <p:blipFill>
          <a:blip r:embed="rId2">
            <a:clrChange>
              <a:clrFrom>
                <a:srgbClr val="FFFDFF"/>
              </a:clrFrom>
              <a:clrTo>
                <a:srgbClr val="FFFDFF">
                  <a:alpha val="0"/>
                </a:srgbClr>
              </a:clrTo>
            </a:clrChange>
          </a:blip>
          <a:stretch>
            <a:fillRect/>
          </a:stretch>
        </p:blipFill>
        <p:spPr>
          <a:xfrm>
            <a:off x="-1" y="0"/>
            <a:ext cx="12192001" cy="6870567"/>
          </a:xfrm>
          <a:prstGeom prst="rect">
            <a:avLst/>
          </a:prstGeom>
        </p:spPr>
      </p:pic>
      <p:sp>
        <p:nvSpPr>
          <p:cNvPr id="10" name="TextBox 1">
            <a:extLst>
              <a:ext uri="{FF2B5EF4-FFF2-40B4-BE49-F238E27FC236}">
                <a16:creationId xmlns:a16="http://schemas.microsoft.com/office/drawing/2014/main" id="{9852CEF3-AF68-464A-8EBB-F8859FB71535}"/>
              </a:ext>
            </a:extLst>
          </p:cNvPr>
          <p:cNvSpPr txBox="1"/>
          <p:nvPr/>
        </p:nvSpPr>
        <p:spPr>
          <a:xfrm>
            <a:off x="3887776" y="2420224"/>
            <a:ext cx="2646878" cy="830997"/>
          </a:xfrm>
          <a:prstGeom prst="rect">
            <a:avLst/>
          </a:prstGeom>
          <a:noFill/>
        </p:spPr>
        <p:txBody>
          <a:bodyPr wrap="none" rtlCol="0">
            <a:spAutoFit/>
          </a:bodyPr>
          <a:lstStyle/>
          <a:p>
            <a:r>
              <a:rPr lang="zh-CN" altLang="en-US" sz="48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综合应用</a:t>
            </a:r>
          </a:p>
        </p:txBody>
      </p:sp>
      <p:grpSp>
        <p:nvGrpSpPr>
          <p:cNvPr id="13" name="Group 5">
            <a:extLst>
              <a:ext uri="{FF2B5EF4-FFF2-40B4-BE49-F238E27FC236}">
                <a16:creationId xmlns:a16="http://schemas.microsoft.com/office/drawing/2014/main" id="{D4E457FC-7ABC-46A4-AA05-460516D34D97}"/>
              </a:ext>
            </a:extLst>
          </p:cNvPr>
          <p:cNvGrpSpPr/>
          <p:nvPr/>
        </p:nvGrpSpPr>
        <p:grpSpPr>
          <a:xfrm>
            <a:off x="8825614" y="4241498"/>
            <a:ext cx="2169488" cy="2175406"/>
            <a:chOff x="5292553" y="3355717"/>
            <a:chExt cx="1711365" cy="2494000"/>
          </a:xfrm>
          <a:solidFill>
            <a:schemeClr val="bg1">
              <a:lumMod val="95000"/>
            </a:schemeClr>
          </a:solidFill>
        </p:grpSpPr>
        <p:sp>
          <p:nvSpPr>
            <p:cNvPr id="14" name="Rectangle 5">
              <a:extLst>
                <a:ext uri="{FF2B5EF4-FFF2-40B4-BE49-F238E27FC236}">
                  <a16:creationId xmlns:a16="http://schemas.microsoft.com/office/drawing/2014/main" id="{92665014-DCFC-4389-9C6A-F93E9F8C55BD}"/>
                </a:ext>
              </a:extLst>
            </p:cNvPr>
            <p:cNvSpPr>
              <a:spLocks noChangeArrowheads="1"/>
            </p:cNvSpPr>
            <p:nvPr/>
          </p:nvSpPr>
          <p:spPr bwMode="auto">
            <a:xfrm>
              <a:off x="5292553" y="3573075"/>
              <a:ext cx="992082" cy="190188"/>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5" name="Rectangle 6">
              <a:extLst>
                <a:ext uri="{FF2B5EF4-FFF2-40B4-BE49-F238E27FC236}">
                  <a16:creationId xmlns:a16="http://schemas.microsoft.com/office/drawing/2014/main" id="{EF3EFA7A-78BB-47D6-BE99-3EE9E3B71F0C}"/>
                </a:ext>
              </a:extLst>
            </p:cNvPr>
            <p:cNvSpPr>
              <a:spLocks noChangeArrowheads="1"/>
            </p:cNvSpPr>
            <p:nvPr/>
          </p:nvSpPr>
          <p:spPr bwMode="auto">
            <a:xfrm>
              <a:off x="5402008" y="4624848"/>
              <a:ext cx="80422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6" name="Rectangle 7">
              <a:extLst>
                <a:ext uri="{FF2B5EF4-FFF2-40B4-BE49-F238E27FC236}">
                  <a16:creationId xmlns:a16="http://schemas.microsoft.com/office/drawing/2014/main" id="{058493F4-5F10-4640-8C9D-0CB576F6D109}"/>
                </a:ext>
              </a:extLst>
            </p:cNvPr>
            <p:cNvSpPr>
              <a:spLocks noChangeArrowheads="1"/>
            </p:cNvSpPr>
            <p:nvPr/>
          </p:nvSpPr>
          <p:spPr bwMode="auto">
            <a:xfrm>
              <a:off x="5471873" y="3355717"/>
              <a:ext cx="1124825"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17" name="Rectangle 8">
              <a:extLst>
                <a:ext uri="{FF2B5EF4-FFF2-40B4-BE49-F238E27FC236}">
                  <a16:creationId xmlns:a16="http://schemas.microsoft.com/office/drawing/2014/main" id="{0C69EF19-DB4B-4B37-B32F-74A6E48FE68E}"/>
                </a:ext>
              </a:extLst>
            </p:cNvPr>
            <p:cNvSpPr>
              <a:spLocks noChangeArrowheads="1"/>
            </p:cNvSpPr>
            <p:nvPr/>
          </p:nvSpPr>
          <p:spPr bwMode="auto">
            <a:xfrm>
              <a:off x="5382601" y="3902993"/>
              <a:ext cx="1127154" cy="784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0" name="Rectangle 9">
              <a:extLst>
                <a:ext uri="{FF2B5EF4-FFF2-40B4-BE49-F238E27FC236}">
                  <a16:creationId xmlns:a16="http://schemas.microsoft.com/office/drawing/2014/main" id="{C42AAB68-43AB-415D-A741-A21AA5CC8B16}"/>
                </a:ext>
              </a:extLst>
            </p:cNvPr>
            <p:cNvSpPr>
              <a:spLocks noChangeArrowheads="1"/>
            </p:cNvSpPr>
            <p:nvPr/>
          </p:nvSpPr>
          <p:spPr bwMode="auto">
            <a:xfrm>
              <a:off x="5592196" y="3981397"/>
              <a:ext cx="1004502"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2" name="Rectangle 10">
              <a:extLst>
                <a:ext uri="{FF2B5EF4-FFF2-40B4-BE49-F238E27FC236}">
                  <a16:creationId xmlns:a16="http://schemas.microsoft.com/office/drawing/2014/main" id="{2FF85755-A50E-4545-A1DB-E47E58A52127}"/>
                </a:ext>
              </a:extLst>
            </p:cNvPr>
            <p:cNvSpPr>
              <a:spLocks noChangeArrowheads="1"/>
            </p:cNvSpPr>
            <p:nvPr/>
          </p:nvSpPr>
          <p:spPr bwMode="auto">
            <a:xfrm>
              <a:off x="5471873" y="4093379"/>
              <a:ext cx="874864" cy="7374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3" name="Rectangle 11">
              <a:extLst>
                <a:ext uri="{FF2B5EF4-FFF2-40B4-BE49-F238E27FC236}">
                  <a16:creationId xmlns:a16="http://schemas.microsoft.com/office/drawing/2014/main" id="{99E19DCB-AACF-4D06-86E1-5E525529F4CD}"/>
                </a:ext>
              </a:extLst>
            </p:cNvPr>
            <p:cNvSpPr>
              <a:spLocks noChangeArrowheads="1"/>
            </p:cNvSpPr>
            <p:nvPr/>
          </p:nvSpPr>
          <p:spPr bwMode="auto">
            <a:xfrm>
              <a:off x="5592196" y="4166845"/>
              <a:ext cx="1026238"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5" name="Rectangle 12">
              <a:extLst>
                <a:ext uri="{FF2B5EF4-FFF2-40B4-BE49-F238E27FC236}">
                  <a16:creationId xmlns:a16="http://schemas.microsoft.com/office/drawing/2014/main" id="{8DD2322D-625A-4087-B7F3-2B20CA9F949C}"/>
                </a:ext>
              </a:extLst>
            </p:cNvPr>
            <p:cNvSpPr>
              <a:spLocks noChangeArrowheads="1"/>
            </p:cNvSpPr>
            <p:nvPr/>
          </p:nvSpPr>
          <p:spPr bwMode="auto">
            <a:xfrm>
              <a:off x="5570460" y="4915952"/>
              <a:ext cx="902034" cy="52011"/>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7" name="Rectangle 13">
              <a:extLst>
                <a:ext uri="{FF2B5EF4-FFF2-40B4-BE49-F238E27FC236}">
                  <a16:creationId xmlns:a16="http://schemas.microsoft.com/office/drawing/2014/main" id="{2FA9C19B-9DE3-4109-88DD-09A4015E9E59}"/>
                </a:ext>
              </a:extLst>
            </p:cNvPr>
            <p:cNvSpPr>
              <a:spLocks noChangeArrowheads="1"/>
            </p:cNvSpPr>
            <p:nvPr/>
          </p:nvSpPr>
          <p:spPr bwMode="auto">
            <a:xfrm>
              <a:off x="5690783" y="4967962"/>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28" name="Rectangle 14">
              <a:extLst>
                <a:ext uri="{FF2B5EF4-FFF2-40B4-BE49-F238E27FC236}">
                  <a16:creationId xmlns:a16="http://schemas.microsoft.com/office/drawing/2014/main" id="{E0E32E6A-E28E-48C4-B20A-677FE8EEE9C2}"/>
                </a:ext>
              </a:extLst>
            </p:cNvPr>
            <p:cNvSpPr>
              <a:spLocks noChangeArrowheads="1"/>
            </p:cNvSpPr>
            <p:nvPr/>
          </p:nvSpPr>
          <p:spPr bwMode="auto">
            <a:xfrm>
              <a:off x="5409771" y="5109245"/>
              <a:ext cx="936966" cy="23443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0" name="Rectangle 16">
              <a:extLst>
                <a:ext uri="{FF2B5EF4-FFF2-40B4-BE49-F238E27FC236}">
                  <a16:creationId xmlns:a16="http://schemas.microsoft.com/office/drawing/2014/main" id="{02F916DA-1539-4D39-AA70-3EC92AD56B72}"/>
                </a:ext>
              </a:extLst>
            </p:cNvPr>
            <p:cNvSpPr>
              <a:spLocks noChangeArrowheads="1"/>
            </p:cNvSpPr>
            <p:nvPr/>
          </p:nvSpPr>
          <p:spPr bwMode="auto">
            <a:xfrm>
              <a:off x="5632562" y="5343680"/>
              <a:ext cx="877193" cy="114113"/>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1" name="Rectangle 17">
              <a:extLst>
                <a:ext uri="{FF2B5EF4-FFF2-40B4-BE49-F238E27FC236}">
                  <a16:creationId xmlns:a16="http://schemas.microsoft.com/office/drawing/2014/main" id="{BB3FA358-821C-4D1A-A707-A68DF726EA62}"/>
                </a:ext>
              </a:extLst>
            </p:cNvPr>
            <p:cNvSpPr>
              <a:spLocks noChangeArrowheads="1"/>
            </p:cNvSpPr>
            <p:nvPr/>
          </p:nvSpPr>
          <p:spPr bwMode="auto">
            <a:xfrm>
              <a:off x="5340682" y="5458288"/>
              <a:ext cx="823630" cy="166900"/>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2" name="Rectangle 18">
              <a:extLst>
                <a:ext uri="{FF2B5EF4-FFF2-40B4-BE49-F238E27FC236}">
                  <a16:creationId xmlns:a16="http://schemas.microsoft.com/office/drawing/2014/main" id="{02A6F228-49CC-4714-AAC2-E3F6594C69AC}"/>
                </a:ext>
              </a:extLst>
            </p:cNvPr>
            <p:cNvSpPr>
              <a:spLocks noChangeArrowheads="1"/>
            </p:cNvSpPr>
            <p:nvPr/>
          </p:nvSpPr>
          <p:spPr bwMode="auto">
            <a:xfrm>
              <a:off x="5536304" y="5625188"/>
              <a:ext cx="1110076" cy="22434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3" name="Rectangle 19">
              <a:extLst>
                <a:ext uri="{FF2B5EF4-FFF2-40B4-BE49-F238E27FC236}">
                  <a16:creationId xmlns:a16="http://schemas.microsoft.com/office/drawing/2014/main" id="{BE0167A9-BDDD-4BAB-A716-5F33BC58CA5C}"/>
                </a:ext>
              </a:extLst>
            </p:cNvPr>
            <p:cNvSpPr>
              <a:spLocks noChangeArrowheads="1"/>
            </p:cNvSpPr>
            <p:nvPr/>
          </p:nvSpPr>
          <p:spPr bwMode="auto">
            <a:xfrm>
              <a:off x="6411944" y="3355717"/>
              <a:ext cx="24841"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4" name="Rectangle 20">
              <a:extLst>
                <a:ext uri="{FF2B5EF4-FFF2-40B4-BE49-F238E27FC236}">
                  <a16:creationId xmlns:a16="http://schemas.microsoft.com/office/drawing/2014/main" id="{3C7D64CC-2562-4099-9D5E-6F3D4B2821A5}"/>
                </a:ext>
              </a:extLst>
            </p:cNvPr>
            <p:cNvSpPr>
              <a:spLocks noChangeArrowheads="1"/>
            </p:cNvSpPr>
            <p:nvPr/>
          </p:nvSpPr>
          <p:spPr bwMode="auto">
            <a:xfrm>
              <a:off x="6436785" y="3575404"/>
              <a:ext cx="776" cy="77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5" name="Rectangle 21">
              <a:extLst>
                <a:ext uri="{FF2B5EF4-FFF2-40B4-BE49-F238E27FC236}">
                  <a16:creationId xmlns:a16="http://schemas.microsoft.com/office/drawing/2014/main" id="{94B094DA-4C85-418A-ABB5-A5E9406311C8}"/>
                </a:ext>
              </a:extLst>
            </p:cNvPr>
            <p:cNvSpPr>
              <a:spLocks noChangeArrowheads="1"/>
            </p:cNvSpPr>
            <p:nvPr/>
          </p:nvSpPr>
          <p:spPr bwMode="auto">
            <a:xfrm>
              <a:off x="5592196" y="3355717"/>
              <a:ext cx="40366" cy="219686"/>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6" name="Rectangle 22">
              <a:extLst>
                <a:ext uri="{FF2B5EF4-FFF2-40B4-BE49-F238E27FC236}">
                  <a16:creationId xmlns:a16="http://schemas.microsoft.com/office/drawing/2014/main" id="{3E399475-D326-404C-93F7-37D0F271F12D}"/>
                </a:ext>
              </a:extLst>
            </p:cNvPr>
            <p:cNvSpPr>
              <a:spLocks noChangeArrowheads="1"/>
            </p:cNvSpPr>
            <p:nvPr/>
          </p:nvSpPr>
          <p:spPr bwMode="auto">
            <a:xfrm>
              <a:off x="6509755" y="4166845"/>
              <a:ext cx="16302"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7" name="Rectangle 23">
              <a:extLst>
                <a:ext uri="{FF2B5EF4-FFF2-40B4-BE49-F238E27FC236}">
                  <a16:creationId xmlns:a16="http://schemas.microsoft.com/office/drawing/2014/main" id="{9A2A5F54-B98F-4337-AC05-ED458A97DC4A}"/>
                </a:ext>
              </a:extLst>
            </p:cNvPr>
            <p:cNvSpPr>
              <a:spLocks noChangeArrowheads="1"/>
            </p:cNvSpPr>
            <p:nvPr/>
          </p:nvSpPr>
          <p:spPr bwMode="auto">
            <a:xfrm>
              <a:off x="5676034" y="4166845"/>
              <a:ext cx="158360" cy="254619"/>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38" name="Freeform 24">
              <a:extLst>
                <a:ext uri="{FF2B5EF4-FFF2-40B4-BE49-F238E27FC236}">
                  <a16:creationId xmlns:a16="http://schemas.microsoft.com/office/drawing/2014/main" id="{6F4F9818-8003-40F2-AEA8-9F26A0CC72EE}"/>
                </a:ext>
              </a:extLst>
            </p:cNvPr>
            <p:cNvSpPr>
              <a:spLocks/>
            </p:cNvSpPr>
            <p:nvPr/>
          </p:nvSpPr>
          <p:spPr bwMode="auto">
            <a:xfrm>
              <a:off x="6455866" y="4793204"/>
              <a:ext cx="548052" cy="1056513"/>
            </a:xfrm>
            <a:custGeom>
              <a:avLst/>
              <a:gdLst>
                <a:gd name="T0" fmla="*/ 393 w 706"/>
                <a:gd name="T1" fmla="*/ 1361 h 1361"/>
                <a:gd name="T2" fmla="*/ 0 w 706"/>
                <a:gd name="T3" fmla="*/ 98 h 1361"/>
                <a:gd name="T4" fmla="*/ 314 w 706"/>
                <a:gd name="T5" fmla="*/ 0 h 1361"/>
                <a:gd name="T6" fmla="*/ 706 w 706"/>
                <a:gd name="T7" fmla="*/ 1263 h 1361"/>
                <a:gd name="T8" fmla="*/ 393 w 706"/>
                <a:gd name="T9" fmla="*/ 1361 h 1361"/>
              </a:gdLst>
              <a:ahLst/>
              <a:cxnLst>
                <a:cxn ang="0">
                  <a:pos x="T0" y="T1"/>
                </a:cxn>
                <a:cxn ang="0">
                  <a:pos x="T2" y="T3"/>
                </a:cxn>
                <a:cxn ang="0">
                  <a:pos x="T4" y="T5"/>
                </a:cxn>
                <a:cxn ang="0">
                  <a:pos x="T6" y="T7"/>
                </a:cxn>
                <a:cxn ang="0">
                  <a:pos x="T8" y="T9"/>
                </a:cxn>
              </a:cxnLst>
              <a:rect l="0" t="0" r="r" b="b"/>
              <a:pathLst>
                <a:path w="706" h="1361">
                  <a:moveTo>
                    <a:pt x="393" y="1361"/>
                  </a:moveTo>
                  <a:lnTo>
                    <a:pt x="0" y="98"/>
                  </a:lnTo>
                  <a:lnTo>
                    <a:pt x="314" y="0"/>
                  </a:lnTo>
                  <a:lnTo>
                    <a:pt x="706" y="1263"/>
                  </a:lnTo>
                  <a:lnTo>
                    <a:pt x="393" y="1361"/>
                  </a:lnTo>
                  <a:close/>
                </a:path>
              </a:pathLst>
            </a:custGeom>
            <a:solidFill>
              <a:srgbClr val="6BE137"/>
            </a:solid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dirty="0">
                <a:solidFill>
                  <a:prstClr val="black"/>
                </a:solidFill>
                <a:latin typeface="Calibri"/>
                <a:ea typeface="微软雅黑"/>
              </a:endParaRPr>
            </a:p>
          </p:txBody>
        </p:sp>
        <p:sp>
          <p:nvSpPr>
            <p:cNvPr id="39" name="Freeform 25">
              <a:extLst>
                <a:ext uri="{FF2B5EF4-FFF2-40B4-BE49-F238E27FC236}">
                  <a16:creationId xmlns:a16="http://schemas.microsoft.com/office/drawing/2014/main" id="{9EF0C857-DA9B-4519-85D9-B60F89BD6791}"/>
                </a:ext>
              </a:extLst>
            </p:cNvPr>
            <p:cNvSpPr>
              <a:spLocks/>
            </p:cNvSpPr>
            <p:nvPr/>
          </p:nvSpPr>
          <p:spPr bwMode="auto">
            <a:xfrm>
              <a:off x="6731444" y="5683594"/>
              <a:ext cx="248409" cy="91601"/>
            </a:xfrm>
            <a:custGeom>
              <a:avLst/>
              <a:gdLst>
                <a:gd name="T0" fmla="*/ 7 w 320"/>
                <a:gd name="T1" fmla="*/ 118 h 118"/>
                <a:gd name="T2" fmla="*/ 0 w 320"/>
                <a:gd name="T3" fmla="*/ 97 h 118"/>
                <a:gd name="T4" fmla="*/ 314 w 320"/>
                <a:gd name="T5" fmla="*/ 0 h 118"/>
                <a:gd name="T6" fmla="*/ 320 w 320"/>
                <a:gd name="T7" fmla="*/ 21 h 118"/>
                <a:gd name="T8" fmla="*/ 7 w 320"/>
                <a:gd name="T9" fmla="*/ 118 h 118"/>
              </a:gdLst>
              <a:ahLst/>
              <a:cxnLst>
                <a:cxn ang="0">
                  <a:pos x="T0" y="T1"/>
                </a:cxn>
                <a:cxn ang="0">
                  <a:pos x="T2" y="T3"/>
                </a:cxn>
                <a:cxn ang="0">
                  <a:pos x="T4" y="T5"/>
                </a:cxn>
                <a:cxn ang="0">
                  <a:pos x="T6" y="T7"/>
                </a:cxn>
                <a:cxn ang="0">
                  <a:pos x="T8" y="T9"/>
                </a:cxn>
              </a:cxnLst>
              <a:rect l="0" t="0" r="r" b="b"/>
              <a:pathLst>
                <a:path w="320" h="118">
                  <a:moveTo>
                    <a:pt x="7" y="118"/>
                  </a:moveTo>
                  <a:lnTo>
                    <a:pt x="0" y="97"/>
                  </a:lnTo>
                  <a:lnTo>
                    <a:pt x="314" y="0"/>
                  </a:lnTo>
                  <a:lnTo>
                    <a:pt x="320" y="21"/>
                  </a:lnTo>
                  <a:lnTo>
                    <a:pt x="7" y="118"/>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0" name="Freeform 26">
              <a:extLst>
                <a:ext uri="{FF2B5EF4-FFF2-40B4-BE49-F238E27FC236}">
                  <a16:creationId xmlns:a16="http://schemas.microsoft.com/office/drawing/2014/main" id="{2E59EB70-1015-4512-AC21-D0F475D034AA}"/>
                </a:ext>
              </a:extLst>
            </p:cNvPr>
            <p:cNvSpPr>
              <a:spLocks/>
            </p:cNvSpPr>
            <p:nvPr/>
          </p:nvSpPr>
          <p:spPr bwMode="auto">
            <a:xfrm>
              <a:off x="6481483" y="4874713"/>
              <a:ext cx="290328" cy="226673"/>
            </a:xfrm>
            <a:custGeom>
              <a:avLst/>
              <a:gdLst>
                <a:gd name="T0" fmla="*/ 61 w 374"/>
                <a:gd name="T1" fmla="*/ 292 h 292"/>
                <a:gd name="T2" fmla="*/ 0 w 374"/>
                <a:gd name="T3" fmla="*/ 98 h 292"/>
                <a:gd name="T4" fmla="*/ 314 w 374"/>
                <a:gd name="T5" fmla="*/ 0 h 292"/>
                <a:gd name="T6" fmla="*/ 374 w 374"/>
                <a:gd name="T7" fmla="*/ 194 h 292"/>
                <a:gd name="T8" fmla="*/ 61 w 374"/>
                <a:gd name="T9" fmla="*/ 292 h 292"/>
              </a:gdLst>
              <a:ahLst/>
              <a:cxnLst>
                <a:cxn ang="0">
                  <a:pos x="T0" y="T1"/>
                </a:cxn>
                <a:cxn ang="0">
                  <a:pos x="T2" y="T3"/>
                </a:cxn>
                <a:cxn ang="0">
                  <a:pos x="T4" y="T5"/>
                </a:cxn>
                <a:cxn ang="0">
                  <a:pos x="T6" y="T7"/>
                </a:cxn>
                <a:cxn ang="0">
                  <a:pos x="T8" y="T9"/>
                </a:cxn>
              </a:cxnLst>
              <a:rect l="0" t="0" r="r" b="b"/>
              <a:pathLst>
                <a:path w="374" h="292">
                  <a:moveTo>
                    <a:pt x="61" y="292"/>
                  </a:moveTo>
                  <a:lnTo>
                    <a:pt x="0" y="98"/>
                  </a:lnTo>
                  <a:lnTo>
                    <a:pt x="314" y="0"/>
                  </a:lnTo>
                  <a:lnTo>
                    <a:pt x="374" y="194"/>
                  </a:lnTo>
                  <a:lnTo>
                    <a:pt x="61" y="292"/>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1" name="Rectangle 27">
              <a:extLst>
                <a:ext uri="{FF2B5EF4-FFF2-40B4-BE49-F238E27FC236}">
                  <a16:creationId xmlns:a16="http://schemas.microsoft.com/office/drawing/2014/main" id="{BA03F342-0396-4C16-8834-78EF529F5458}"/>
                </a:ext>
              </a:extLst>
            </p:cNvPr>
            <p:cNvSpPr>
              <a:spLocks noChangeArrowheads="1"/>
            </p:cNvSpPr>
            <p:nvPr/>
          </p:nvSpPr>
          <p:spPr bwMode="auto">
            <a:xfrm>
              <a:off x="5306526" y="4421463"/>
              <a:ext cx="81742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2" name="Rectangle 28">
              <a:extLst>
                <a:ext uri="{FF2B5EF4-FFF2-40B4-BE49-F238E27FC236}">
                  <a16:creationId xmlns:a16="http://schemas.microsoft.com/office/drawing/2014/main" id="{96B6A2F7-A8E4-49C2-AB28-29FE56A077EE}"/>
                </a:ext>
              </a:extLst>
            </p:cNvPr>
            <p:cNvSpPr>
              <a:spLocks noChangeArrowheads="1"/>
            </p:cNvSpPr>
            <p:nvPr/>
          </p:nvSpPr>
          <p:spPr bwMode="auto">
            <a:xfrm>
              <a:off x="5808001" y="4421463"/>
              <a:ext cx="60550"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3" name="Rectangle 29">
              <a:extLst>
                <a:ext uri="{FF2B5EF4-FFF2-40B4-BE49-F238E27FC236}">
                  <a16:creationId xmlns:a16="http://schemas.microsoft.com/office/drawing/2014/main" id="{5B95C07C-C2FD-431C-8EFF-17E7E40AD551}"/>
                </a:ext>
              </a:extLst>
            </p:cNvPr>
            <p:cNvSpPr>
              <a:spLocks noChangeArrowheads="1"/>
            </p:cNvSpPr>
            <p:nvPr/>
          </p:nvSpPr>
          <p:spPr bwMode="auto">
            <a:xfrm>
              <a:off x="5652745" y="4421463"/>
              <a:ext cx="62102" cy="203385"/>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4" name="Rectangle 30">
              <a:extLst>
                <a:ext uri="{FF2B5EF4-FFF2-40B4-BE49-F238E27FC236}">
                  <a16:creationId xmlns:a16="http://schemas.microsoft.com/office/drawing/2014/main" id="{993E383B-994E-4D7F-B66E-CD16C113757D}"/>
                </a:ext>
              </a:extLst>
            </p:cNvPr>
            <p:cNvSpPr>
              <a:spLocks noChangeArrowheads="1"/>
            </p:cNvSpPr>
            <p:nvPr/>
          </p:nvSpPr>
          <p:spPr bwMode="auto">
            <a:xfrm>
              <a:off x="5738136" y="4624848"/>
              <a:ext cx="126533" cy="291104"/>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5" name="Rectangle 31">
              <a:extLst>
                <a:ext uri="{FF2B5EF4-FFF2-40B4-BE49-F238E27FC236}">
                  <a16:creationId xmlns:a16="http://schemas.microsoft.com/office/drawing/2014/main" id="{60A3D686-1CA8-48B6-89B6-51998533CF87}"/>
                </a:ext>
              </a:extLst>
            </p:cNvPr>
            <p:cNvSpPr>
              <a:spLocks noChangeArrowheads="1"/>
            </p:cNvSpPr>
            <p:nvPr/>
          </p:nvSpPr>
          <p:spPr bwMode="auto">
            <a:xfrm>
              <a:off x="5738136"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6" name="Rectangle 32">
              <a:extLst>
                <a:ext uri="{FF2B5EF4-FFF2-40B4-BE49-F238E27FC236}">
                  <a16:creationId xmlns:a16="http://schemas.microsoft.com/office/drawing/2014/main" id="{E8EF4CAD-9253-4658-85B4-A3668DE36013}"/>
                </a:ext>
              </a:extLst>
            </p:cNvPr>
            <p:cNvSpPr>
              <a:spLocks noChangeArrowheads="1"/>
            </p:cNvSpPr>
            <p:nvPr/>
          </p:nvSpPr>
          <p:spPr bwMode="auto">
            <a:xfrm>
              <a:off x="5772292" y="4967962"/>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7" name="Rectangle 33">
              <a:extLst>
                <a:ext uri="{FF2B5EF4-FFF2-40B4-BE49-F238E27FC236}">
                  <a16:creationId xmlns:a16="http://schemas.microsoft.com/office/drawing/2014/main" id="{A52B571C-64C2-4B89-8993-66E8E67928FB}"/>
                </a:ext>
              </a:extLst>
            </p:cNvPr>
            <p:cNvSpPr>
              <a:spLocks noChangeArrowheads="1"/>
            </p:cNvSpPr>
            <p:nvPr/>
          </p:nvSpPr>
          <p:spPr bwMode="auto">
            <a:xfrm>
              <a:off x="6264452" y="4967962"/>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8" name="Rectangle 34">
              <a:extLst>
                <a:ext uri="{FF2B5EF4-FFF2-40B4-BE49-F238E27FC236}">
                  <a16:creationId xmlns:a16="http://schemas.microsoft.com/office/drawing/2014/main" id="{A8BA74F2-0316-451F-8C70-A26F6D50CC3A}"/>
                </a:ext>
              </a:extLst>
            </p:cNvPr>
            <p:cNvSpPr>
              <a:spLocks noChangeArrowheads="1"/>
            </p:cNvSpPr>
            <p:nvPr/>
          </p:nvSpPr>
          <p:spPr bwMode="auto">
            <a:xfrm>
              <a:off x="6311804" y="4967962"/>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49" name="Rectangle 35">
              <a:extLst>
                <a:ext uri="{FF2B5EF4-FFF2-40B4-BE49-F238E27FC236}">
                  <a16:creationId xmlns:a16="http://schemas.microsoft.com/office/drawing/2014/main" id="{2156F5CB-A99E-412B-B5FD-7B257B2E2A97}"/>
                </a:ext>
              </a:extLst>
            </p:cNvPr>
            <p:cNvSpPr>
              <a:spLocks noChangeArrowheads="1"/>
            </p:cNvSpPr>
            <p:nvPr/>
          </p:nvSpPr>
          <p:spPr bwMode="auto">
            <a:xfrm>
              <a:off x="5690783" y="3761710"/>
              <a:ext cx="693215"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0" name="Rectangle 36">
              <a:extLst>
                <a:ext uri="{FF2B5EF4-FFF2-40B4-BE49-F238E27FC236}">
                  <a16:creationId xmlns:a16="http://schemas.microsoft.com/office/drawing/2014/main" id="{A79E93FA-6C27-400F-97C4-6522F2C002CF}"/>
                </a:ext>
              </a:extLst>
            </p:cNvPr>
            <p:cNvSpPr>
              <a:spLocks noChangeArrowheads="1"/>
            </p:cNvSpPr>
            <p:nvPr/>
          </p:nvSpPr>
          <p:spPr bwMode="auto">
            <a:xfrm>
              <a:off x="5738136"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1" name="Rectangle 37">
              <a:extLst>
                <a:ext uri="{FF2B5EF4-FFF2-40B4-BE49-F238E27FC236}">
                  <a16:creationId xmlns:a16="http://schemas.microsoft.com/office/drawing/2014/main" id="{4E2EB931-9110-4098-9C3B-4B4CD819A29E}"/>
                </a:ext>
              </a:extLst>
            </p:cNvPr>
            <p:cNvSpPr>
              <a:spLocks noChangeArrowheads="1"/>
            </p:cNvSpPr>
            <p:nvPr/>
          </p:nvSpPr>
          <p:spPr bwMode="auto">
            <a:xfrm>
              <a:off x="5772292" y="3761710"/>
              <a:ext cx="16302"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2" name="Rectangle 38">
              <a:extLst>
                <a:ext uri="{FF2B5EF4-FFF2-40B4-BE49-F238E27FC236}">
                  <a16:creationId xmlns:a16="http://schemas.microsoft.com/office/drawing/2014/main" id="{DB0A8F99-1214-48CD-BC9B-77D10B917F41}"/>
                </a:ext>
              </a:extLst>
            </p:cNvPr>
            <p:cNvSpPr>
              <a:spLocks noChangeArrowheads="1"/>
            </p:cNvSpPr>
            <p:nvPr/>
          </p:nvSpPr>
          <p:spPr bwMode="auto">
            <a:xfrm>
              <a:off x="6264452" y="3761710"/>
              <a:ext cx="19407"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3" name="Rectangle 39">
              <a:extLst>
                <a:ext uri="{FF2B5EF4-FFF2-40B4-BE49-F238E27FC236}">
                  <a16:creationId xmlns:a16="http://schemas.microsoft.com/office/drawing/2014/main" id="{55AB096E-46FB-4184-B802-A0978E46ACE2}"/>
                </a:ext>
              </a:extLst>
            </p:cNvPr>
            <p:cNvSpPr>
              <a:spLocks noChangeArrowheads="1"/>
            </p:cNvSpPr>
            <p:nvPr/>
          </p:nvSpPr>
          <p:spPr bwMode="auto">
            <a:xfrm>
              <a:off x="6311804" y="3761710"/>
              <a:ext cx="14749" cy="141282"/>
            </a:xfrm>
            <a:prstGeom prst="rect">
              <a:avLst/>
            </a:prstGeom>
            <a:grpFill/>
            <a:ln w="9525">
              <a:solidFill>
                <a:schemeClr val="accent1"/>
              </a:solidFill>
              <a:miter lim="800000"/>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4" name="Freeform 40">
              <a:extLst>
                <a:ext uri="{FF2B5EF4-FFF2-40B4-BE49-F238E27FC236}">
                  <a16:creationId xmlns:a16="http://schemas.microsoft.com/office/drawing/2014/main" id="{E95E694A-A30E-4932-8CD4-3FB943046FFE}"/>
                </a:ext>
              </a:extLst>
            </p:cNvPr>
            <p:cNvSpPr>
              <a:spLocks/>
            </p:cNvSpPr>
            <p:nvPr/>
          </p:nvSpPr>
          <p:spPr bwMode="auto">
            <a:xfrm>
              <a:off x="5604616" y="5664002"/>
              <a:ext cx="416084" cy="148269"/>
            </a:xfrm>
            <a:custGeom>
              <a:avLst/>
              <a:gdLst>
                <a:gd name="T0" fmla="*/ 328 w 328"/>
                <a:gd name="T1" fmla="*/ 90 h 117"/>
                <a:gd name="T2" fmla="*/ 301 w 328"/>
                <a:gd name="T3" fmla="*/ 117 h 117"/>
                <a:gd name="T4" fmla="*/ 27 w 328"/>
                <a:gd name="T5" fmla="*/ 117 h 117"/>
                <a:gd name="T6" fmla="*/ 0 w 328"/>
                <a:gd name="T7" fmla="*/ 90 h 117"/>
                <a:gd name="T8" fmla="*/ 0 w 328"/>
                <a:gd name="T9" fmla="*/ 27 h 117"/>
                <a:gd name="T10" fmla="*/ 27 w 328"/>
                <a:gd name="T11" fmla="*/ 0 h 117"/>
                <a:gd name="T12" fmla="*/ 301 w 328"/>
                <a:gd name="T13" fmla="*/ 0 h 117"/>
                <a:gd name="T14" fmla="*/ 328 w 328"/>
                <a:gd name="T15" fmla="*/ 27 h 117"/>
                <a:gd name="T16" fmla="*/ 328 w 328"/>
                <a:gd name="T17" fmla="*/ 9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117">
                  <a:moveTo>
                    <a:pt x="328" y="90"/>
                  </a:moveTo>
                  <a:cubicBezTo>
                    <a:pt x="328" y="105"/>
                    <a:pt x="316" y="117"/>
                    <a:pt x="301" y="117"/>
                  </a:cubicBezTo>
                  <a:cubicBezTo>
                    <a:pt x="27" y="117"/>
                    <a:pt x="27" y="117"/>
                    <a:pt x="27" y="117"/>
                  </a:cubicBezTo>
                  <a:cubicBezTo>
                    <a:pt x="12" y="117"/>
                    <a:pt x="0" y="105"/>
                    <a:pt x="0" y="90"/>
                  </a:cubicBezTo>
                  <a:cubicBezTo>
                    <a:pt x="0" y="27"/>
                    <a:pt x="0" y="27"/>
                    <a:pt x="0" y="27"/>
                  </a:cubicBezTo>
                  <a:cubicBezTo>
                    <a:pt x="0" y="12"/>
                    <a:pt x="12" y="0"/>
                    <a:pt x="27" y="0"/>
                  </a:cubicBezTo>
                  <a:cubicBezTo>
                    <a:pt x="301" y="0"/>
                    <a:pt x="301" y="0"/>
                    <a:pt x="301" y="0"/>
                  </a:cubicBezTo>
                  <a:cubicBezTo>
                    <a:pt x="316" y="0"/>
                    <a:pt x="328" y="12"/>
                    <a:pt x="328" y="27"/>
                  </a:cubicBezTo>
                  <a:lnTo>
                    <a:pt x="328" y="90"/>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5" name="Freeform 41">
              <a:extLst>
                <a:ext uri="{FF2B5EF4-FFF2-40B4-BE49-F238E27FC236}">
                  <a16:creationId xmlns:a16="http://schemas.microsoft.com/office/drawing/2014/main" id="{563BFF38-2F07-42FF-9032-0A2D023B6B41}"/>
                </a:ext>
              </a:extLst>
            </p:cNvPr>
            <p:cNvSpPr>
              <a:spLocks/>
            </p:cNvSpPr>
            <p:nvPr/>
          </p:nvSpPr>
          <p:spPr bwMode="auto">
            <a:xfrm>
              <a:off x="6547793" y="5664002"/>
              <a:ext cx="40366" cy="167676"/>
            </a:xfrm>
            <a:custGeom>
              <a:avLst/>
              <a:gdLst>
                <a:gd name="T0" fmla="*/ 32 w 32"/>
                <a:gd name="T1" fmla="*/ 116 h 132"/>
                <a:gd name="T2" fmla="*/ 16 w 32"/>
                <a:gd name="T3" fmla="*/ 132 h 132"/>
                <a:gd name="T4" fmla="*/ 16 w 32"/>
                <a:gd name="T5" fmla="*/ 132 h 132"/>
                <a:gd name="T6" fmla="*/ 0 w 32"/>
                <a:gd name="T7" fmla="*/ 116 h 132"/>
                <a:gd name="T8" fmla="*/ 0 w 32"/>
                <a:gd name="T9" fmla="*/ 16 h 132"/>
                <a:gd name="T10" fmla="*/ 16 w 32"/>
                <a:gd name="T11" fmla="*/ 0 h 132"/>
                <a:gd name="T12" fmla="*/ 16 w 32"/>
                <a:gd name="T13" fmla="*/ 0 h 132"/>
                <a:gd name="T14" fmla="*/ 32 w 32"/>
                <a:gd name="T15" fmla="*/ 16 h 132"/>
                <a:gd name="T16" fmla="*/ 32 w 32"/>
                <a:gd name="T17" fmla="*/ 116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32">
                  <a:moveTo>
                    <a:pt x="32" y="116"/>
                  </a:moveTo>
                  <a:cubicBezTo>
                    <a:pt x="32" y="125"/>
                    <a:pt x="25" y="132"/>
                    <a:pt x="16" y="132"/>
                  </a:cubicBezTo>
                  <a:cubicBezTo>
                    <a:pt x="16" y="132"/>
                    <a:pt x="16" y="132"/>
                    <a:pt x="16" y="132"/>
                  </a:cubicBezTo>
                  <a:cubicBezTo>
                    <a:pt x="7" y="132"/>
                    <a:pt x="0" y="125"/>
                    <a:pt x="0" y="116"/>
                  </a:cubicBezTo>
                  <a:cubicBezTo>
                    <a:pt x="0" y="16"/>
                    <a:pt x="0" y="16"/>
                    <a:pt x="0" y="16"/>
                  </a:cubicBezTo>
                  <a:cubicBezTo>
                    <a:pt x="0" y="7"/>
                    <a:pt x="7" y="0"/>
                    <a:pt x="16" y="0"/>
                  </a:cubicBezTo>
                  <a:cubicBezTo>
                    <a:pt x="16" y="0"/>
                    <a:pt x="16" y="0"/>
                    <a:pt x="16" y="0"/>
                  </a:cubicBezTo>
                  <a:cubicBezTo>
                    <a:pt x="25" y="0"/>
                    <a:pt x="32" y="7"/>
                    <a:pt x="32" y="16"/>
                  </a:cubicBezTo>
                  <a:lnTo>
                    <a:pt x="32" y="116"/>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6" name="Freeform 42">
              <a:extLst>
                <a:ext uri="{FF2B5EF4-FFF2-40B4-BE49-F238E27FC236}">
                  <a16:creationId xmlns:a16="http://schemas.microsoft.com/office/drawing/2014/main" id="{0B7847E0-FA80-4A28-B935-5A7817EBE109}"/>
                </a:ext>
              </a:extLst>
            </p:cNvPr>
            <p:cNvSpPr>
              <a:spLocks/>
            </p:cNvSpPr>
            <p:nvPr/>
          </p:nvSpPr>
          <p:spPr bwMode="auto">
            <a:xfrm>
              <a:off x="5409771" y="5514180"/>
              <a:ext cx="70641" cy="72194"/>
            </a:xfrm>
            <a:custGeom>
              <a:avLst/>
              <a:gdLst>
                <a:gd name="T0" fmla="*/ 56 w 56"/>
                <a:gd name="T1" fmla="*/ 29 h 57"/>
                <a:gd name="T2" fmla="*/ 28 w 56"/>
                <a:gd name="T3" fmla="*/ 57 h 57"/>
                <a:gd name="T4" fmla="*/ 27 w 56"/>
                <a:gd name="T5" fmla="*/ 57 h 57"/>
                <a:gd name="T6" fmla="*/ 0 w 56"/>
                <a:gd name="T7" fmla="*/ 29 h 57"/>
                <a:gd name="T8" fmla="*/ 0 w 56"/>
                <a:gd name="T9" fmla="*/ 28 h 57"/>
                <a:gd name="T10" fmla="*/ 27 w 56"/>
                <a:gd name="T11" fmla="*/ 0 h 57"/>
                <a:gd name="T12" fmla="*/ 28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8" y="57"/>
                  </a:cubicBezTo>
                  <a:cubicBezTo>
                    <a:pt x="27" y="57"/>
                    <a:pt x="27" y="57"/>
                    <a:pt x="27" y="57"/>
                  </a:cubicBezTo>
                  <a:cubicBezTo>
                    <a:pt x="12" y="57"/>
                    <a:pt x="0" y="44"/>
                    <a:pt x="0" y="29"/>
                  </a:cubicBezTo>
                  <a:cubicBezTo>
                    <a:pt x="0" y="28"/>
                    <a:pt x="0" y="28"/>
                    <a:pt x="0" y="28"/>
                  </a:cubicBezTo>
                  <a:cubicBezTo>
                    <a:pt x="0" y="13"/>
                    <a:pt x="12" y="0"/>
                    <a:pt x="27" y="0"/>
                  </a:cubicBezTo>
                  <a:cubicBezTo>
                    <a:pt x="28" y="0"/>
                    <a:pt x="28" y="0"/>
                    <a:pt x="28"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7" name="Freeform 43">
              <a:extLst>
                <a:ext uri="{FF2B5EF4-FFF2-40B4-BE49-F238E27FC236}">
                  <a16:creationId xmlns:a16="http://schemas.microsoft.com/office/drawing/2014/main" id="{73B4B591-FCC4-4551-B7D1-02D1641ACCAB}"/>
                </a:ext>
              </a:extLst>
            </p:cNvPr>
            <p:cNvSpPr>
              <a:spLocks/>
            </p:cNvSpPr>
            <p:nvPr/>
          </p:nvSpPr>
          <p:spPr bwMode="auto">
            <a:xfrm>
              <a:off x="6062620" y="5514180"/>
              <a:ext cx="71417" cy="72194"/>
            </a:xfrm>
            <a:custGeom>
              <a:avLst/>
              <a:gdLst>
                <a:gd name="T0" fmla="*/ 56 w 56"/>
                <a:gd name="T1" fmla="*/ 29 h 57"/>
                <a:gd name="T2" fmla="*/ 29 w 56"/>
                <a:gd name="T3" fmla="*/ 57 h 57"/>
                <a:gd name="T4" fmla="*/ 28 w 56"/>
                <a:gd name="T5" fmla="*/ 57 h 57"/>
                <a:gd name="T6" fmla="*/ 0 w 56"/>
                <a:gd name="T7" fmla="*/ 29 h 57"/>
                <a:gd name="T8" fmla="*/ 0 w 56"/>
                <a:gd name="T9" fmla="*/ 28 h 57"/>
                <a:gd name="T10" fmla="*/ 28 w 56"/>
                <a:gd name="T11" fmla="*/ 0 h 57"/>
                <a:gd name="T12" fmla="*/ 29 w 56"/>
                <a:gd name="T13" fmla="*/ 0 h 57"/>
                <a:gd name="T14" fmla="*/ 56 w 56"/>
                <a:gd name="T15" fmla="*/ 28 h 57"/>
                <a:gd name="T16" fmla="*/ 56 w 56"/>
                <a:gd name="T17" fmla="*/ 2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7">
                  <a:moveTo>
                    <a:pt x="56" y="29"/>
                  </a:moveTo>
                  <a:cubicBezTo>
                    <a:pt x="56" y="44"/>
                    <a:pt x="44" y="57"/>
                    <a:pt x="29" y="57"/>
                  </a:cubicBezTo>
                  <a:cubicBezTo>
                    <a:pt x="28" y="57"/>
                    <a:pt x="28" y="57"/>
                    <a:pt x="28" y="57"/>
                  </a:cubicBezTo>
                  <a:cubicBezTo>
                    <a:pt x="13" y="57"/>
                    <a:pt x="0" y="44"/>
                    <a:pt x="0" y="29"/>
                  </a:cubicBezTo>
                  <a:cubicBezTo>
                    <a:pt x="0" y="28"/>
                    <a:pt x="0" y="28"/>
                    <a:pt x="0" y="28"/>
                  </a:cubicBezTo>
                  <a:cubicBezTo>
                    <a:pt x="0" y="13"/>
                    <a:pt x="13" y="0"/>
                    <a:pt x="28" y="0"/>
                  </a:cubicBezTo>
                  <a:cubicBezTo>
                    <a:pt x="29" y="0"/>
                    <a:pt x="29" y="0"/>
                    <a:pt x="29" y="0"/>
                  </a:cubicBezTo>
                  <a:cubicBezTo>
                    <a:pt x="44" y="0"/>
                    <a:pt x="56" y="13"/>
                    <a:pt x="56" y="28"/>
                  </a:cubicBezTo>
                  <a:lnTo>
                    <a:pt x="56" y="29"/>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8" name="Freeform 44">
              <a:extLst>
                <a:ext uri="{FF2B5EF4-FFF2-40B4-BE49-F238E27FC236}">
                  <a16:creationId xmlns:a16="http://schemas.microsoft.com/office/drawing/2014/main" id="{440F120C-E752-4984-AF5B-294A2CBF69AA}"/>
                </a:ext>
              </a:extLst>
            </p:cNvPr>
            <p:cNvSpPr>
              <a:spLocks/>
            </p:cNvSpPr>
            <p:nvPr/>
          </p:nvSpPr>
          <p:spPr bwMode="auto">
            <a:xfrm>
              <a:off x="5576670" y="5179886"/>
              <a:ext cx="665269" cy="93153"/>
            </a:xfrm>
            <a:custGeom>
              <a:avLst/>
              <a:gdLst>
                <a:gd name="T0" fmla="*/ 524 w 524"/>
                <a:gd name="T1" fmla="*/ 45 h 73"/>
                <a:gd name="T2" fmla="*/ 497 w 524"/>
                <a:gd name="T3" fmla="*/ 73 h 73"/>
                <a:gd name="T4" fmla="*/ 28 w 524"/>
                <a:gd name="T5" fmla="*/ 73 h 73"/>
                <a:gd name="T6" fmla="*/ 0 w 524"/>
                <a:gd name="T7" fmla="*/ 45 h 73"/>
                <a:gd name="T8" fmla="*/ 0 w 524"/>
                <a:gd name="T9" fmla="*/ 27 h 73"/>
                <a:gd name="T10" fmla="*/ 28 w 524"/>
                <a:gd name="T11" fmla="*/ 0 h 73"/>
                <a:gd name="T12" fmla="*/ 497 w 524"/>
                <a:gd name="T13" fmla="*/ 0 h 73"/>
                <a:gd name="T14" fmla="*/ 524 w 524"/>
                <a:gd name="T15" fmla="*/ 27 h 73"/>
                <a:gd name="T16" fmla="*/ 524 w 524"/>
                <a:gd name="T17" fmla="*/ 4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4" h="73">
                  <a:moveTo>
                    <a:pt x="524" y="45"/>
                  </a:moveTo>
                  <a:cubicBezTo>
                    <a:pt x="524" y="61"/>
                    <a:pt x="512" y="73"/>
                    <a:pt x="497" y="73"/>
                  </a:cubicBezTo>
                  <a:cubicBezTo>
                    <a:pt x="28" y="73"/>
                    <a:pt x="28" y="73"/>
                    <a:pt x="28" y="73"/>
                  </a:cubicBezTo>
                  <a:cubicBezTo>
                    <a:pt x="12" y="73"/>
                    <a:pt x="0" y="61"/>
                    <a:pt x="0" y="45"/>
                  </a:cubicBezTo>
                  <a:cubicBezTo>
                    <a:pt x="0" y="27"/>
                    <a:pt x="0" y="27"/>
                    <a:pt x="0" y="27"/>
                  </a:cubicBezTo>
                  <a:cubicBezTo>
                    <a:pt x="0" y="12"/>
                    <a:pt x="12" y="0"/>
                    <a:pt x="28" y="0"/>
                  </a:cubicBezTo>
                  <a:cubicBezTo>
                    <a:pt x="497" y="0"/>
                    <a:pt x="497" y="0"/>
                    <a:pt x="497" y="0"/>
                  </a:cubicBezTo>
                  <a:cubicBezTo>
                    <a:pt x="512" y="0"/>
                    <a:pt x="524" y="12"/>
                    <a:pt x="524" y="27"/>
                  </a:cubicBezTo>
                  <a:lnTo>
                    <a:pt x="524" y="45"/>
                  </a:lnTo>
                  <a:close/>
                </a:path>
              </a:pathLst>
            </a:cu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59" name="Oval 45">
              <a:extLst>
                <a:ext uri="{FF2B5EF4-FFF2-40B4-BE49-F238E27FC236}">
                  <a16:creationId xmlns:a16="http://schemas.microsoft.com/office/drawing/2014/main" id="{4316F2F3-5FF5-4483-9AFA-4804D0CDA2B1}"/>
                </a:ext>
              </a:extLst>
            </p:cNvPr>
            <p:cNvSpPr>
              <a:spLocks noChangeArrowheads="1"/>
            </p:cNvSpPr>
            <p:nvPr/>
          </p:nvSpPr>
          <p:spPr bwMode="auto">
            <a:xfrm>
              <a:off x="6128603" y="3612665"/>
              <a:ext cx="111784" cy="111008"/>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sp>
          <p:nvSpPr>
            <p:cNvPr id="60" name="Oval 46">
              <a:extLst>
                <a:ext uri="{FF2B5EF4-FFF2-40B4-BE49-F238E27FC236}">
                  <a16:creationId xmlns:a16="http://schemas.microsoft.com/office/drawing/2014/main" id="{13112507-81B4-4F17-BE2F-A6D91E43339B}"/>
                </a:ext>
              </a:extLst>
            </p:cNvPr>
            <p:cNvSpPr>
              <a:spLocks noChangeArrowheads="1"/>
            </p:cNvSpPr>
            <p:nvPr/>
          </p:nvSpPr>
          <p:spPr bwMode="auto">
            <a:xfrm>
              <a:off x="5325933" y="3617323"/>
              <a:ext cx="111784" cy="111784"/>
            </a:xfrm>
            <a:prstGeom prst="ellipse">
              <a:avLst/>
            </a:prstGeom>
            <a:grpFill/>
            <a:ln w="9525">
              <a:solidFill>
                <a:schemeClr val="accent1"/>
              </a:solidFill>
              <a:round/>
              <a:headEnd/>
              <a:tailEnd/>
            </a:ln>
            <a:extLst/>
          </p:spPr>
          <p:txBody>
            <a:bodyPr vert="horz" wrap="square" lIns="86687" tIns="43344" rIns="86687" bIns="43344" numCol="1" anchor="t" anchorCtr="0" compatLnSpc="1">
              <a:prstTxWarp prst="textNoShape">
                <a:avLst/>
              </a:prstTxWarp>
            </a:bodyPr>
            <a:lstStyle/>
            <a:p>
              <a:endParaRPr lang="en-US" sz="1706">
                <a:solidFill>
                  <a:prstClr val="black"/>
                </a:solidFill>
                <a:latin typeface="Calibri"/>
                <a:ea typeface="微软雅黑"/>
              </a:endParaRPr>
            </a:p>
          </p:txBody>
        </p:sp>
      </p:grpSp>
      <p:grpSp>
        <p:nvGrpSpPr>
          <p:cNvPr id="3" name="组合 2">
            <a:extLst>
              <a:ext uri="{FF2B5EF4-FFF2-40B4-BE49-F238E27FC236}">
                <a16:creationId xmlns:a16="http://schemas.microsoft.com/office/drawing/2014/main" id="{C2461B74-A819-4A83-9663-12536D2079CC}"/>
              </a:ext>
            </a:extLst>
          </p:cNvPr>
          <p:cNvGrpSpPr/>
          <p:nvPr/>
        </p:nvGrpSpPr>
        <p:grpSpPr>
          <a:xfrm>
            <a:off x="443983" y="1112313"/>
            <a:ext cx="1936868" cy="1936868"/>
            <a:chOff x="2572456" y="958222"/>
            <a:chExt cx="1936868" cy="1936868"/>
          </a:xfrm>
        </p:grpSpPr>
        <p:grpSp>
          <p:nvGrpSpPr>
            <p:cNvPr id="61" name="组合 60">
              <a:extLst>
                <a:ext uri="{FF2B5EF4-FFF2-40B4-BE49-F238E27FC236}">
                  <a16:creationId xmlns:a16="http://schemas.microsoft.com/office/drawing/2014/main" id="{E101FB23-2A31-47FF-9EB9-CFBD1D4D64F2}"/>
                </a:ext>
              </a:extLst>
            </p:cNvPr>
            <p:cNvGrpSpPr/>
            <p:nvPr/>
          </p:nvGrpSpPr>
          <p:grpSpPr>
            <a:xfrm>
              <a:off x="2572456" y="958222"/>
              <a:ext cx="1936868" cy="1936868"/>
              <a:chOff x="11207774" y="442662"/>
              <a:chExt cx="504056" cy="504056"/>
            </a:xfrm>
            <a:solidFill>
              <a:srgbClr val="B3DF63"/>
            </a:solidFill>
            <a:effectLst>
              <a:outerShdw blurRad="50800" dist="38100" dir="5400000" algn="t" rotWithShape="0">
                <a:prstClr val="black">
                  <a:alpha val="40000"/>
                </a:prstClr>
              </a:outerShdw>
            </a:effectLst>
          </p:grpSpPr>
          <p:sp>
            <p:nvSpPr>
              <p:cNvPr id="62" name="椭圆 61">
                <a:extLst>
                  <a:ext uri="{FF2B5EF4-FFF2-40B4-BE49-F238E27FC236}">
                    <a16:creationId xmlns:a16="http://schemas.microsoft.com/office/drawing/2014/main" id="{FF045C64-65A6-454D-8459-BA881DFB0159}"/>
                  </a:ext>
                </a:extLst>
              </p:cNvPr>
              <p:cNvSpPr/>
              <p:nvPr/>
            </p:nvSpPr>
            <p:spPr>
              <a:xfrm>
                <a:off x="11273029" y="517620"/>
                <a:ext cx="373547" cy="373547"/>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63" name="椭圆 62">
                <a:extLst>
                  <a:ext uri="{FF2B5EF4-FFF2-40B4-BE49-F238E27FC236}">
                    <a16:creationId xmlns:a16="http://schemas.microsoft.com/office/drawing/2014/main" id="{A03140CE-37E4-4604-B76C-9AEBE595F5F9}"/>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grpSp>
        <p:sp>
          <p:nvSpPr>
            <p:cNvPr id="64" name="TextBox 1">
              <a:extLst>
                <a:ext uri="{FF2B5EF4-FFF2-40B4-BE49-F238E27FC236}">
                  <a16:creationId xmlns:a16="http://schemas.microsoft.com/office/drawing/2014/main" id="{F45F1328-8259-42E9-BE98-A45AFDCB6EAE}"/>
                </a:ext>
              </a:extLst>
            </p:cNvPr>
            <p:cNvSpPr txBox="1"/>
            <p:nvPr/>
          </p:nvSpPr>
          <p:spPr>
            <a:xfrm>
              <a:off x="2815371" y="1264937"/>
              <a:ext cx="1451038" cy="1323439"/>
            </a:xfrm>
            <a:prstGeom prst="rect">
              <a:avLst/>
            </a:prstGeom>
            <a:noFill/>
          </p:spPr>
          <p:txBody>
            <a:bodyPr wrap="none" rtlCol="0">
              <a:spAutoFit/>
            </a:bodyPr>
            <a:lstStyle/>
            <a:p>
              <a:r>
                <a:rPr lang="en-US" altLang="zh-CN"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rPr>
                <a:t>05</a:t>
              </a:r>
              <a:endParaRPr lang="zh-CN" altLang="en-US" sz="8000" b="1" dirty="0">
                <a:ln w="12700">
                  <a:noFill/>
                  <a:prstDash val="solid"/>
                </a:ln>
                <a:solidFill>
                  <a:prstClr val="white"/>
                </a:solidFill>
                <a:effectLst>
                  <a:outerShdw dist="50800" dir="4800000" algn="tl" rotWithShape="0">
                    <a:srgbClr val="000000">
                      <a:alpha val="40000"/>
                    </a:srgbClr>
                  </a:outerShdw>
                </a:effectLst>
                <a:latin typeface="造字工房尚黑（非商用）细体" pitchFamily="50" charset="-122"/>
                <a:ea typeface="造字工房尚黑（非商用）细体" pitchFamily="50" charset="-122"/>
              </a:endParaRPr>
            </a:p>
          </p:txBody>
        </p:sp>
      </p:grpSp>
      <p:grpSp>
        <p:nvGrpSpPr>
          <p:cNvPr id="65" name="组合 64">
            <a:extLst>
              <a:ext uri="{FF2B5EF4-FFF2-40B4-BE49-F238E27FC236}">
                <a16:creationId xmlns:a16="http://schemas.microsoft.com/office/drawing/2014/main" id="{C1C2C104-F13A-4AF1-8295-FE73E656BCD1}"/>
              </a:ext>
            </a:extLst>
          </p:cNvPr>
          <p:cNvGrpSpPr/>
          <p:nvPr/>
        </p:nvGrpSpPr>
        <p:grpSpPr>
          <a:xfrm rot="5400000">
            <a:off x="7939470" y="-3214903"/>
            <a:ext cx="942183" cy="7462505"/>
            <a:chOff x="-11273" y="-594773"/>
            <a:chExt cx="719786" cy="7462505"/>
          </a:xfrm>
        </p:grpSpPr>
        <p:sp>
          <p:nvSpPr>
            <p:cNvPr id="66" name="等腰三角形 65">
              <a:extLst>
                <a:ext uri="{FF2B5EF4-FFF2-40B4-BE49-F238E27FC236}">
                  <a16:creationId xmlns:a16="http://schemas.microsoft.com/office/drawing/2014/main" id="{58839FDC-22C4-4CA7-B863-C67559C21699}"/>
                </a:ext>
              </a:extLst>
            </p:cNvPr>
            <p:cNvSpPr/>
            <p:nvPr/>
          </p:nvSpPr>
          <p:spPr>
            <a:xfrm rot="5400000">
              <a:off x="-68856" y="2776017"/>
              <a:ext cx="834952" cy="719786"/>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7" name="等腰三角形 66">
              <a:extLst>
                <a:ext uri="{FF2B5EF4-FFF2-40B4-BE49-F238E27FC236}">
                  <a16:creationId xmlns:a16="http://schemas.microsoft.com/office/drawing/2014/main" id="{A5264352-D114-4656-BC14-E38E3FE58AC7}"/>
                </a:ext>
              </a:extLst>
            </p:cNvPr>
            <p:cNvSpPr/>
            <p:nvPr/>
          </p:nvSpPr>
          <p:spPr>
            <a:xfrm rot="5400000">
              <a:off x="-68856" y="195805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8" name="等腰三角形 67">
              <a:extLst>
                <a:ext uri="{FF2B5EF4-FFF2-40B4-BE49-F238E27FC236}">
                  <a16:creationId xmlns:a16="http://schemas.microsoft.com/office/drawing/2014/main" id="{D2787C4C-1049-4848-A392-0F96696494DB}"/>
                </a:ext>
              </a:extLst>
            </p:cNvPr>
            <p:cNvSpPr/>
            <p:nvPr/>
          </p:nvSpPr>
          <p:spPr>
            <a:xfrm rot="5400000">
              <a:off x="-68856" y="1114606"/>
              <a:ext cx="834952" cy="71978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等腰三角形 68">
              <a:extLst>
                <a:ext uri="{FF2B5EF4-FFF2-40B4-BE49-F238E27FC236}">
                  <a16:creationId xmlns:a16="http://schemas.microsoft.com/office/drawing/2014/main" id="{EE61B577-3444-4CAB-92C2-AFFB2FFB8904}"/>
                </a:ext>
              </a:extLst>
            </p:cNvPr>
            <p:cNvSpPr/>
            <p:nvPr/>
          </p:nvSpPr>
          <p:spPr>
            <a:xfrm rot="5400000">
              <a:off x="-68856" y="296639"/>
              <a:ext cx="834952" cy="7197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等腰三角形 69">
              <a:extLst>
                <a:ext uri="{FF2B5EF4-FFF2-40B4-BE49-F238E27FC236}">
                  <a16:creationId xmlns:a16="http://schemas.microsoft.com/office/drawing/2014/main" id="{3AEDED66-0861-468F-8D6E-CFA4F090C0E2}"/>
                </a:ext>
              </a:extLst>
            </p:cNvPr>
            <p:cNvSpPr/>
            <p:nvPr/>
          </p:nvSpPr>
          <p:spPr>
            <a:xfrm rot="5400000">
              <a:off x="-68856" y="3610969"/>
              <a:ext cx="834952" cy="71978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等腰三角形 70">
              <a:extLst>
                <a:ext uri="{FF2B5EF4-FFF2-40B4-BE49-F238E27FC236}">
                  <a16:creationId xmlns:a16="http://schemas.microsoft.com/office/drawing/2014/main" id="{0F6FF0BF-FA43-40F1-9E2D-D32B05AE8788}"/>
                </a:ext>
              </a:extLst>
            </p:cNvPr>
            <p:cNvSpPr/>
            <p:nvPr/>
          </p:nvSpPr>
          <p:spPr>
            <a:xfrm rot="5400000">
              <a:off x="-68856" y="4443673"/>
              <a:ext cx="834952" cy="719786"/>
            </a:xfrm>
            <a:prstGeom prst="triangle">
              <a:avLst/>
            </a:prstGeom>
            <a:solidFill>
              <a:srgbClr val="94CA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等腰三角形 71">
              <a:extLst>
                <a:ext uri="{FF2B5EF4-FFF2-40B4-BE49-F238E27FC236}">
                  <a16:creationId xmlns:a16="http://schemas.microsoft.com/office/drawing/2014/main" id="{4CF11EF2-5B94-45E8-842B-40755A182437}"/>
                </a:ext>
              </a:extLst>
            </p:cNvPr>
            <p:cNvSpPr/>
            <p:nvPr/>
          </p:nvSpPr>
          <p:spPr>
            <a:xfrm rot="5400000">
              <a:off x="-68856" y="5264883"/>
              <a:ext cx="834952" cy="71978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3" name="等腰三角形 72">
              <a:extLst>
                <a:ext uri="{FF2B5EF4-FFF2-40B4-BE49-F238E27FC236}">
                  <a16:creationId xmlns:a16="http://schemas.microsoft.com/office/drawing/2014/main" id="{2399D565-C0DA-4F00-B731-140755CC1CD7}"/>
                </a:ext>
              </a:extLst>
            </p:cNvPr>
            <p:cNvSpPr/>
            <p:nvPr/>
          </p:nvSpPr>
          <p:spPr>
            <a:xfrm rot="5400000">
              <a:off x="-68856" y="6090363"/>
              <a:ext cx="834952" cy="719786"/>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4" name="等腰三角形 73">
              <a:extLst>
                <a:ext uri="{FF2B5EF4-FFF2-40B4-BE49-F238E27FC236}">
                  <a16:creationId xmlns:a16="http://schemas.microsoft.com/office/drawing/2014/main" id="{101F5175-7DA4-411A-B158-0E4A24C9421D}"/>
                </a:ext>
              </a:extLst>
            </p:cNvPr>
            <p:cNvSpPr/>
            <p:nvPr/>
          </p:nvSpPr>
          <p:spPr>
            <a:xfrm rot="5400000">
              <a:off x="-68856" y="-537190"/>
              <a:ext cx="834952" cy="71978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2552728604"/>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 calcmode="lin" valueType="num">
                                      <p:cBhvr>
                                        <p:cTn id="7" dur="8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8" dur="800" fill="hold"/>
                                        <p:tgtEl>
                                          <p:spTgt spid="10"/>
                                        </p:tgtEl>
                                        <p:attrNameLst>
                                          <p:attrName>ppt_y</p:attrName>
                                        </p:attrNameLst>
                                      </p:cBhvr>
                                      <p:tavLst>
                                        <p:tav tm="0">
                                          <p:val>
                                            <p:strVal val="#ppt_y"/>
                                          </p:val>
                                        </p:tav>
                                        <p:tav tm="100000">
                                          <p:val>
                                            <p:strVal val="#ppt_y"/>
                                          </p:val>
                                        </p:tav>
                                      </p:tavLst>
                                    </p:anim>
                                    <p:anim calcmode="lin" valueType="num">
                                      <p:cBhvr>
                                        <p:cTn id="9" dur="8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10" dur="8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11" dur="800" tmFilter="0,0; .5, 1; 1, 1"/>
                                        <p:tgtEl>
                                          <p:spTgt spid="10"/>
                                        </p:tgtEl>
                                      </p:cBhvr>
                                    </p:animEffect>
                                  </p:childTnLst>
                                </p:cTn>
                              </p:par>
                            </p:childTnLst>
                          </p:cTn>
                        </p:par>
                        <p:par>
                          <p:cTn id="12" fill="hold">
                            <p:stCondLst>
                              <p:cond delay="104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4A78660-78BF-42C6-BA68-8CC58E5427FE}"/>
              </a:ext>
            </a:extLst>
          </p:cNvPr>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找出所有的水仙花数。水仙花数是指一个</a:t>
            </a:r>
            <a:r>
              <a:rPr lang="en-US" altLang="zh-CN" sz="2400" dirty="0">
                <a:latin typeface="+mn-ea"/>
              </a:rPr>
              <a:t> 3 </a:t>
            </a:r>
            <a:r>
              <a:rPr lang="zh-CN" altLang="zh-CN" sz="2400" dirty="0">
                <a:latin typeface="+mn-ea"/>
              </a:rPr>
              <a:t>位数，它的每个位上的数字的</a:t>
            </a:r>
            <a:r>
              <a:rPr lang="en-US" altLang="zh-CN" sz="2400" dirty="0">
                <a:latin typeface="+mn-ea"/>
              </a:rPr>
              <a:t> 3</a:t>
            </a:r>
            <a:r>
              <a:rPr lang="zh-CN" altLang="zh-CN" sz="2400" dirty="0">
                <a:latin typeface="+mn-ea"/>
              </a:rPr>
              <a:t>次幂之和等于它本身（例如：</a:t>
            </a:r>
            <a:r>
              <a:rPr lang="en-US" altLang="zh-CN" sz="2400" dirty="0">
                <a:latin typeface="+mn-ea"/>
              </a:rPr>
              <a:t>1</a:t>
            </a:r>
            <a:r>
              <a:rPr lang="en-US" altLang="zh-CN" sz="2400" baseline="30000" dirty="0">
                <a:latin typeface="+mn-ea"/>
              </a:rPr>
              <a:t>3 </a:t>
            </a:r>
            <a:r>
              <a:rPr lang="en-US" altLang="zh-CN" sz="2400" dirty="0">
                <a:latin typeface="+mn-ea"/>
              </a:rPr>
              <a:t>+ 5</a:t>
            </a:r>
            <a:r>
              <a:rPr lang="en-US" altLang="zh-CN" sz="2400" baseline="30000" dirty="0">
                <a:latin typeface="+mn-ea"/>
              </a:rPr>
              <a:t>3</a:t>
            </a:r>
            <a:r>
              <a:rPr lang="en-US" altLang="zh-CN" sz="2400" dirty="0">
                <a:latin typeface="+mn-ea"/>
              </a:rPr>
              <a:t>+ 3</a:t>
            </a:r>
            <a:r>
              <a:rPr lang="en-US" altLang="zh-CN" sz="2400" baseline="30000" dirty="0">
                <a:latin typeface="+mn-ea"/>
              </a:rPr>
              <a:t>3</a:t>
            </a:r>
            <a:r>
              <a:rPr lang="en-US" altLang="zh-CN" sz="2400" dirty="0">
                <a:latin typeface="+mn-ea"/>
              </a:rPr>
              <a:t> = 153</a:t>
            </a:r>
            <a:r>
              <a:rPr lang="zh-CN" altLang="zh-CN" sz="2400" dirty="0">
                <a:latin typeface="+mn-ea"/>
              </a:rPr>
              <a:t>）。</a:t>
            </a:r>
            <a:endParaRPr lang="zh-CN" altLang="en-US" sz="24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051EBE66-DEA5-4EE0-AC16-327D5ED9C2DB}"/>
              </a:ext>
            </a:extLst>
          </p:cNvPr>
          <p:cNvPicPr>
            <a:picLocks noChangeAspect="1"/>
          </p:cNvPicPr>
          <p:nvPr/>
        </p:nvPicPr>
        <p:blipFill>
          <a:blip r:embed="rId3"/>
          <a:stretch>
            <a:fillRect/>
          </a:stretch>
        </p:blipFill>
        <p:spPr>
          <a:xfrm>
            <a:off x="896178" y="2152650"/>
            <a:ext cx="6324600" cy="2552700"/>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01CB185C-A442-45E7-8A21-0C9C5116214A}"/>
              </a:ext>
            </a:extLst>
          </p:cNvPr>
          <p:cNvPicPr>
            <a:picLocks noChangeAspect="1"/>
          </p:cNvPicPr>
          <p:nvPr/>
        </p:nvPicPr>
        <p:blipFill>
          <a:blip r:embed="rId4"/>
          <a:stretch>
            <a:fillRect/>
          </a:stretch>
        </p:blipFill>
        <p:spPr>
          <a:xfrm>
            <a:off x="896178" y="5036447"/>
            <a:ext cx="4143375" cy="561975"/>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479731"/>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4A78660-78BF-42C6-BA68-8CC58E5427FE}"/>
              </a:ext>
            </a:extLst>
          </p:cNvPr>
          <p:cNvSpPr/>
          <p:nvPr/>
        </p:nvSpPr>
        <p:spPr>
          <a:xfrm>
            <a:off x="443992" y="846003"/>
            <a:ext cx="11105277" cy="1689052"/>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找出</a:t>
            </a:r>
            <a:r>
              <a:rPr lang="en-US" altLang="zh-CN" sz="2400" dirty="0">
                <a:latin typeface="+mn-ea"/>
              </a:rPr>
              <a:t>1000</a:t>
            </a:r>
            <a:r>
              <a:rPr lang="zh-CN" altLang="zh-CN" sz="2400" dirty="0">
                <a:latin typeface="+mn-ea"/>
              </a:rPr>
              <a:t>以内所有的完全数。完全数（</a:t>
            </a:r>
            <a:r>
              <a:rPr lang="en-US" altLang="zh-CN" sz="2400" dirty="0">
                <a:latin typeface="+mn-ea"/>
              </a:rPr>
              <a:t>Perfect number</a:t>
            </a:r>
            <a:r>
              <a:rPr lang="zh-CN" altLang="zh-CN" sz="2400" dirty="0">
                <a:latin typeface="+mn-ea"/>
              </a:rPr>
              <a:t>），是一些特殊的自然数。它所有的真因子（即除了自身以外的</a:t>
            </a:r>
            <a:r>
              <a:rPr lang="zh-CN" altLang="en-US" sz="2400" dirty="0">
                <a:latin typeface="+mn-ea"/>
              </a:rPr>
              <a:t>因子</a:t>
            </a:r>
            <a:r>
              <a:rPr lang="zh-CN" altLang="zh-CN" sz="2400" dirty="0">
                <a:latin typeface="+mn-ea"/>
              </a:rPr>
              <a:t>）的和（即因子函数），恰好等于它本身。</a:t>
            </a:r>
            <a:endParaRPr lang="zh-CN" altLang="en-US" sz="2400" dirty="0">
              <a:latin typeface="+mn-ea"/>
              <a:cs typeface="Times New Roman" panose="02020603050405020304" pitchFamily="18" charset="0"/>
            </a:endParaRPr>
          </a:p>
        </p:txBody>
      </p:sp>
      <p:pic>
        <p:nvPicPr>
          <p:cNvPr id="6" name="图片 5">
            <a:extLst>
              <a:ext uri="{FF2B5EF4-FFF2-40B4-BE49-F238E27FC236}">
                <a16:creationId xmlns:a16="http://schemas.microsoft.com/office/drawing/2014/main" id="{A1D53258-E05A-41E7-95FA-23CD9C19F659}"/>
              </a:ext>
            </a:extLst>
          </p:cNvPr>
          <p:cNvPicPr>
            <a:picLocks noChangeAspect="1"/>
          </p:cNvPicPr>
          <p:nvPr/>
        </p:nvPicPr>
        <p:blipFill>
          <a:blip r:embed="rId3"/>
          <a:stretch>
            <a:fillRect/>
          </a:stretch>
        </p:blipFill>
        <p:spPr>
          <a:xfrm>
            <a:off x="776097" y="2673553"/>
            <a:ext cx="5791200" cy="3067050"/>
          </a:xfrm>
          <a:prstGeom prst="rect">
            <a:avLst/>
          </a:prstGeom>
          <a:ln>
            <a:solidFill>
              <a:schemeClr val="tx1"/>
            </a:solidFill>
          </a:ln>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0D1F674E-A540-4378-B1ED-C1C953F9294E}"/>
              </a:ext>
            </a:extLst>
          </p:cNvPr>
          <p:cNvPicPr>
            <a:picLocks noChangeAspect="1"/>
          </p:cNvPicPr>
          <p:nvPr/>
        </p:nvPicPr>
        <p:blipFill>
          <a:blip r:embed="rId4"/>
          <a:stretch>
            <a:fillRect/>
          </a:stretch>
        </p:blipFill>
        <p:spPr>
          <a:xfrm>
            <a:off x="7195516" y="2673553"/>
            <a:ext cx="2571750" cy="59055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6750838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4A78660-78BF-42C6-BA68-8CC58E5427FE}"/>
              </a:ext>
            </a:extLst>
          </p:cNvPr>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无穷级数</a:t>
            </a:r>
            <a:r>
              <a:rPr lang="en-US" altLang="zh-CN" sz="2400" dirty="0">
                <a:latin typeface="+mn-ea"/>
              </a:rPr>
              <a:t>4/1 - 4/3 + 4/5 - 4/7 + </a:t>
            </a:r>
            <a:r>
              <a:rPr lang="zh-CN" altLang="zh-CN" sz="2400" dirty="0">
                <a:latin typeface="+mn-ea"/>
              </a:rPr>
              <a:t>……的和是圆周率π，请写一个程序计算出这一级数前</a:t>
            </a:r>
            <a:r>
              <a:rPr lang="en-US" altLang="zh-CN" sz="2400" dirty="0">
                <a:latin typeface="+mn-ea"/>
              </a:rPr>
              <a:t>n</a:t>
            </a:r>
            <a:r>
              <a:rPr lang="zh-CN" altLang="zh-CN" sz="2400" dirty="0">
                <a:latin typeface="+mn-ea"/>
              </a:rPr>
              <a:t>项的和。</a:t>
            </a:r>
            <a:endParaRPr lang="zh-CN" altLang="en-US" sz="2400" dirty="0">
              <a:latin typeface="+mn-ea"/>
              <a:cs typeface="Times New Roman" panose="02020603050405020304" pitchFamily="18" charset="0"/>
            </a:endParaRPr>
          </a:p>
        </p:txBody>
      </p:sp>
      <p:pic>
        <p:nvPicPr>
          <p:cNvPr id="2" name="图片 1">
            <a:extLst>
              <a:ext uri="{FF2B5EF4-FFF2-40B4-BE49-F238E27FC236}">
                <a16:creationId xmlns:a16="http://schemas.microsoft.com/office/drawing/2014/main" id="{876B7827-FF14-4D05-A112-8769193DC892}"/>
              </a:ext>
            </a:extLst>
          </p:cNvPr>
          <p:cNvPicPr>
            <a:picLocks noChangeAspect="1"/>
          </p:cNvPicPr>
          <p:nvPr/>
        </p:nvPicPr>
        <p:blipFill>
          <a:blip r:embed="rId3"/>
          <a:stretch>
            <a:fillRect/>
          </a:stretch>
        </p:blipFill>
        <p:spPr>
          <a:xfrm>
            <a:off x="485198" y="2197303"/>
            <a:ext cx="6848475" cy="2133600"/>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12A0F697-860B-4CC0-A6C9-7DEFCA6B896A}"/>
              </a:ext>
            </a:extLst>
          </p:cNvPr>
          <p:cNvPicPr>
            <a:picLocks noChangeAspect="1"/>
          </p:cNvPicPr>
          <p:nvPr/>
        </p:nvPicPr>
        <p:blipFill rotWithShape="1">
          <a:blip r:embed="rId4"/>
          <a:srcRect t="690" r="29760"/>
          <a:stretch/>
        </p:blipFill>
        <p:spPr>
          <a:xfrm>
            <a:off x="7680048" y="1550505"/>
            <a:ext cx="3656959" cy="488860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2680400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条件表达式</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7BA77F9-15CC-4F4F-9C10-6000390376F7}"/>
              </a:ext>
            </a:extLst>
          </p:cNvPr>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zh-CN" sz="2800" b="1" kern="100" dirty="0">
                <a:latin typeface="+mn-ea"/>
                <a:cs typeface="Times New Roman" panose="02020603050405020304" pitchFamily="18" charset="0"/>
              </a:rPr>
              <a:t>关系运算符</a:t>
            </a:r>
          </a:p>
        </p:txBody>
      </p:sp>
      <p:graphicFrame>
        <p:nvGraphicFramePr>
          <p:cNvPr id="3" name="表格 2">
            <a:extLst>
              <a:ext uri="{FF2B5EF4-FFF2-40B4-BE49-F238E27FC236}">
                <a16:creationId xmlns:a16="http://schemas.microsoft.com/office/drawing/2014/main" id="{D4676209-BFC9-4332-B6A1-D8E7C97C1A3B}"/>
              </a:ext>
            </a:extLst>
          </p:cNvPr>
          <p:cNvGraphicFramePr>
            <a:graphicFrameLocks noGrp="1"/>
          </p:cNvGraphicFramePr>
          <p:nvPr>
            <p:extLst>
              <p:ext uri="{D42A27DB-BD31-4B8C-83A1-F6EECF244321}">
                <p14:modId xmlns:p14="http://schemas.microsoft.com/office/powerpoint/2010/main" val="1675099076"/>
              </p:ext>
            </p:extLst>
          </p:nvPr>
        </p:nvGraphicFramePr>
        <p:xfrm>
          <a:off x="530360" y="2305878"/>
          <a:ext cx="10934528" cy="3694659"/>
        </p:xfrm>
        <a:graphic>
          <a:graphicData uri="http://schemas.openxmlformats.org/drawingml/2006/table">
            <a:tbl>
              <a:tblPr firstRow="1" firstCol="1" bandRow="1">
                <a:tableStyleId>{3B4B98B0-60AC-42C2-AFA5-B58CD77FA1E5}</a:tableStyleId>
              </a:tblPr>
              <a:tblGrid>
                <a:gridCol w="1487096">
                  <a:extLst>
                    <a:ext uri="{9D8B030D-6E8A-4147-A177-3AD203B41FA5}">
                      <a16:colId xmlns:a16="http://schemas.microsoft.com/office/drawing/2014/main" val="1520027302"/>
                    </a:ext>
                  </a:extLst>
                </a:gridCol>
                <a:gridCol w="2989500">
                  <a:extLst>
                    <a:ext uri="{9D8B030D-6E8A-4147-A177-3AD203B41FA5}">
                      <a16:colId xmlns:a16="http://schemas.microsoft.com/office/drawing/2014/main" val="2095621340"/>
                    </a:ext>
                  </a:extLst>
                </a:gridCol>
                <a:gridCol w="6457932">
                  <a:extLst>
                    <a:ext uri="{9D8B030D-6E8A-4147-A177-3AD203B41FA5}">
                      <a16:colId xmlns:a16="http://schemas.microsoft.com/office/drawing/2014/main" val="4124285459"/>
                    </a:ext>
                  </a:extLst>
                </a:gridCol>
              </a:tblGrid>
              <a:tr h="518571">
                <a:tc>
                  <a:txBody>
                    <a:bodyPr/>
                    <a:lstStyle/>
                    <a:p>
                      <a:pPr algn="ctr">
                        <a:spcAft>
                          <a:spcPts val="0"/>
                        </a:spcAft>
                      </a:pPr>
                      <a:r>
                        <a:rPr lang="zh-CN" sz="2000" kern="0" dirty="0">
                          <a:effectLst/>
                          <a:latin typeface="+mn-ea"/>
                          <a:ea typeface="+mn-ea"/>
                        </a:rPr>
                        <a:t>运算符</a:t>
                      </a:r>
                      <a:endParaRPr lang="zh-CN" sz="2000" kern="100" dirty="0">
                        <a:effectLst/>
                        <a:latin typeface="+mn-ea"/>
                        <a:ea typeface="+mn-ea"/>
                        <a:cs typeface="Times New Roman" panose="02020603050405020304" pitchFamily="18" charset="0"/>
                      </a:endParaRPr>
                    </a:p>
                  </a:txBody>
                  <a:tcPr marL="28575" marR="28575" marT="28575" marB="28575" anchor="ctr"/>
                </a:tc>
                <a:tc>
                  <a:txBody>
                    <a:bodyPr/>
                    <a:lstStyle/>
                    <a:p>
                      <a:pPr algn="ctr">
                        <a:spcAft>
                          <a:spcPts val="0"/>
                        </a:spcAft>
                      </a:pPr>
                      <a:r>
                        <a:rPr lang="zh-CN" sz="2000" kern="0">
                          <a:effectLst/>
                          <a:latin typeface="+mn-ea"/>
                          <a:ea typeface="+mn-ea"/>
                        </a:rPr>
                        <a:t>描述</a:t>
                      </a:r>
                      <a:endParaRPr lang="zh-CN" sz="2000" kern="100">
                        <a:effectLst/>
                        <a:latin typeface="+mn-ea"/>
                        <a:ea typeface="+mn-ea"/>
                        <a:cs typeface="Times New Roman" panose="02020603050405020304" pitchFamily="18" charset="0"/>
                      </a:endParaRPr>
                    </a:p>
                  </a:txBody>
                  <a:tcPr marL="28575" marR="28575" marT="28575" marB="28575" anchor="ctr"/>
                </a:tc>
                <a:tc>
                  <a:txBody>
                    <a:bodyPr/>
                    <a:lstStyle/>
                    <a:p>
                      <a:pPr algn="ctr">
                        <a:spcAft>
                          <a:spcPts val="0"/>
                        </a:spcAft>
                      </a:pPr>
                      <a:r>
                        <a:rPr lang="zh-CN" sz="2000" kern="0" dirty="0">
                          <a:effectLst/>
                          <a:latin typeface="+mn-ea"/>
                          <a:ea typeface="+mn-ea"/>
                        </a:rPr>
                        <a:t>实例</a:t>
                      </a:r>
                      <a:endParaRPr lang="zh-CN" sz="2000" kern="100" dirty="0">
                        <a:effectLst/>
                        <a:latin typeface="+mn-ea"/>
                        <a:ea typeface="+mn-ea"/>
                        <a:cs typeface="Times New Roman" panose="02020603050405020304" pitchFamily="18" charset="0"/>
                      </a:endParaRPr>
                    </a:p>
                  </a:txBody>
                  <a:tcPr marL="28575" marR="28575" marT="28575" marB="28575" anchor="ctr"/>
                </a:tc>
                <a:extLst>
                  <a:ext uri="{0D108BD9-81ED-4DB2-BD59-A6C34878D82A}">
                    <a16:rowId xmlns:a16="http://schemas.microsoft.com/office/drawing/2014/main" val="3533299041"/>
                  </a:ext>
                </a:extLst>
              </a:tr>
              <a:tr h="529348">
                <a:tc>
                  <a:txBody>
                    <a:bodyPr/>
                    <a:lstStyle/>
                    <a:p>
                      <a:pPr algn="ctr">
                        <a:lnSpc>
                          <a:spcPts val="1950"/>
                        </a:lnSpc>
                        <a:spcAft>
                          <a:spcPts val="0"/>
                        </a:spcAft>
                      </a:pPr>
                      <a:r>
                        <a:rPr lang="en-US" sz="2000" kern="0" dirty="0">
                          <a:effectLst/>
                          <a:latin typeface="+mn-ea"/>
                          <a:ea typeface="+mn-ea"/>
                        </a:rPr>
                        <a:t>==</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等于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 b) </a:t>
                      </a:r>
                      <a:r>
                        <a:rPr lang="zh-CN" sz="2000" kern="0">
                          <a:effectLst/>
                          <a:latin typeface="+mn-ea"/>
                          <a:ea typeface="+mn-ea"/>
                        </a:rPr>
                        <a:t>返回</a:t>
                      </a:r>
                      <a:r>
                        <a:rPr lang="en-US" sz="2000" kern="0">
                          <a:effectLst/>
                          <a:latin typeface="+mn-ea"/>
                          <a:ea typeface="+mn-ea"/>
                        </a:rPr>
                        <a:t> False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460595237"/>
                  </a:ext>
                </a:extLst>
              </a:tr>
              <a:tr h="529348">
                <a:tc>
                  <a:txBody>
                    <a:bodyPr/>
                    <a:lstStyle/>
                    <a:p>
                      <a:pPr algn="ctr">
                        <a:lnSpc>
                          <a:spcPts val="1950"/>
                        </a:lnSpc>
                        <a:spcAft>
                          <a:spcPts val="0"/>
                        </a:spcAft>
                      </a:pPr>
                      <a:r>
                        <a:rPr lang="en-US"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dirty="0">
                          <a:effectLst/>
                          <a:latin typeface="+mn-ea"/>
                          <a:ea typeface="+mn-ea"/>
                        </a:rPr>
                        <a:t>不等于</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 b) </a:t>
                      </a:r>
                      <a:r>
                        <a:rPr lang="zh-CN" sz="2000" kern="0">
                          <a:effectLst/>
                          <a:latin typeface="+mn-ea"/>
                          <a:ea typeface="+mn-ea"/>
                        </a:rPr>
                        <a:t>返回</a:t>
                      </a:r>
                      <a:r>
                        <a:rPr lang="en-US" sz="2000" kern="0">
                          <a:effectLst/>
                          <a:latin typeface="+mn-ea"/>
                          <a:ea typeface="+mn-ea"/>
                        </a:rPr>
                        <a:t> true.</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2382871705"/>
                  </a:ext>
                </a:extLst>
              </a:tr>
              <a:tr h="529348">
                <a:tc>
                  <a:txBody>
                    <a:bodyPr/>
                    <a:lstStyle/>
                    <a:p>
                      <a:pPr algn="ctr">
                        <a:lnSpc>
                          <a:spcPts val="1950"/>
                        </a:lnSpc>
                        <a:spcAft>
                          <a:spcPts val="0"/>
                        </a:spcAft>
                      </a:pPr>
                      <a:r>
                        <a:rPr lang="en-US" sz="2000" kern="0" dirty="0">
                          <a:effectLst/>
                          <a:latin typeface="+mn-ea"/>
                          <a:ea typeface="+mn-ea"/>
                        </a:rPr>
                        <a:t>&gt; </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dirty="0">
                          <a:effectLst/>
                          <a:latin typeface="+mn-ea"/>
                          <a:ea typeface="+mn-ea"/>
                        </a:rPr>
                        <a:t>大于</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dirty="0">
                          <a:effectLst/>
                          <a:latin typeface="+mn-ea"/>
                          <a:ea typeface="+mn-ea"/>
                        </a:rPr>
                        <a:t>(a &gt; b) </a:t>
                      </a:r>
                      <a:r>
                        <a:rPr lang="zh-CN" sz="2000" kern="0" dirty="0">
                          <a:effectLst/>
                          <a:latin typeface="+mn-ea"/>
                          <a:ea typeface="+mn-ea"/>
                        </a:rPr>
                        <a:t>返回</a:t>
                      </a:r>
                      <a:r>
                        <a:rPr lang="en-US" sz="2000" kern="0" dirty="0">
                          <a:effectLst/>
                          <a:latin typeface="+mn-ea"/>
                          <a:ea typeface="+mn-ea"/>
                        </a:rPr>
                        <a:t> False</a:t>
                      </a:r>
                      <a:r>
                        <a:rPr lang="zh-CN" sz="2000" kern="0" dirty="0">
                          <a:effectLst/>
                          <a:latin typeface="+mn-ea"/>
                          <a:ea typeface="+mn-ea"/>
                        </a:rPr>
                        <a:t>。</a:t>
                      </a:r>
                      <a:endParaRPr lang="zh-CN" sz="2000" kern="100" dirty="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3537861844"/>
                  </a:ext>
                </a:extLst>
              </a:tr>
              <a:tr h="529348">
                <a:tc>
                  <a:txBody>
                    <a:bodyPr/>
                    <a:lstStyle/>
                    <a:p>
                      <a:pPr algn="ctr">
                        <a:lnSpc>
                          <a:spcPts val="1950"/>
                        </a:lnSpc>
                        <a:spcAft>
                          <a:spcPts val="0"/>
                        </a:spcAft>
                      </a:pPr>
                      <a:r>
                        <a:rPr lang="en-US" sz="2000" kern="0">
                          <a:effectLst/>
                          <a:latin typeface="+mn-ea"/>
                          <a:ea typeface="+mn-ea"/>
                        </a:rPr>
                        <a:t>&lt; </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dirty="0">
                          <a:effectLst/>
                          <a:latin typeface="+mn-ea"/>
                          <a:ea typeface="+mn-ea"/>
                        </a:rPr>
                        <a:t>小于</a:t>
                      </a:r>
                      <a:endParaRPr lang="zh-CN" sz="2000" kern="100" dirty="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dirty="0">
                          <a:effectLst/>
                          <a:latin typeface="+mn-ea"/>
                          <a:ea typeface="+mn-ea"/>
                        </a:rPr>
                        <a:t>(a &lt; b) </a:t>
                      </a:r>
                      <a:r>
                        <a:rPr lang="zh-CN" sz="2000" kern="0" dirty="0">
                          <a:effectLst/>
                          <a:latin typeface="+mn-ea"/>
                          <a:ea typeface="+mn-ea"/>
                        </a:rPr>
                        <a:t>返回</a:t>
                      </a:r>
                      <a:r>
                        <a:rPr lang="en-US" sz="2000" kern="0" dirty="0">
                          <a:effectLst/>
                          <a:latin typeface="+mn-ea"/>
                          <a:ea typeface="+mn-ea"/>
                        </a:rPr>
                        <a:t> true</a:t>
                      </a:r>
                      <a:r>
                        <a:rPr lang="zh-CN" sz="2000" kern="0" dirty="0">
                          <a:effectLst/>
                          <a:latin typeface="+mn-ea"/>
                          <a:ea typeface="+mn-ea"/>
                        </a:rPr>
                        <a:t>。</a:t>
                      </a:r>
                      <a:endParaRPr lang="zh-CN" sz="2000" kern="100" dirty="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1382141957"/>
                  </a:ext>
                </a:extLst>
              </a:tr>
              <a:tr h="529348">
                <a:tc>
                  <a:txBody>
                    <a:bodyPr/>
                    <a:lstStyle/>
                    <a:p>
                      <a:pPr algn="ctr">
                        <a:lnSpc>
                          <a:spcPts val="1950"/>
                        </a:lnSpc>
                        <a:spcAft>
                          <a:spcPts val="0"/>
                        </a:spcAft>
                      </a:pPr>
                      <a:r>
                        <a:rPr lang="en-US" sz="2000" kern="0">
                          <a:effectLst/>
                          <a:latin typeface="+mn-ea"/>
                          <a:ea typeface="+mn-ea"/>
                        </a:rPr>
                        <a:t>&gt;=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大于等于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a:effectLst/>
                          <a:latin typeface="+mn-ea"/>
                          <a:ea typeface="+mn-ea"/>
                        </a:rPr>
                        <a:t>(a &gt;= b) </a:t>
                      </a:r>
                      <a:r>
                        <a:rPr lang="zh-CN" sz="2000" kern="0">
                          <a:effectLst/>
                          <a:latin typeface="+mn-ea"/>
                          <a:ea typeface="+mn-ea"/>
                        </a:rPr>
                        <a:t>返回</a:t>
                      </a:r>
                      <a:r>
                        <a:rPr lang="en-US" sz="2000" kern="0">
                          <a:effectLst/>
                          <a:latin typeface="+mn-ea"/>
                          <a:ea typeface="+mn-ea"/>
                        </a:rPr>
                        <a:t> False</a:t>
                      </a:r>
                      <a:r>
                        <a:rPr lang="zh-CN" sz="2000" kern="0">
                          <a:effectLst/>
                          <a:latin typeface="+mn-ea"/>
                          <a:ea typeface="+mn-ea"/>
                        </a:rPr>
                        <a:t>。</a:t>
                      </a:r>
                      <a:endParaRPr lang="zh-CN" sz="2000" kern="10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2685660070"/>
                  </a:ext>
                </a:extLst>
              </a:tr>
              <a:tr h="529348">
                <a:tc>
                  <a:txBody>
                    <a:bodyPr/>
                    <a:lstStyle/>
                    <a:p>
                      <a:pPr algn="ctr">
                        <a:lnSpc>
                          <a:spcPts val="1950"/>
                        </a:lnSpc>
                        <a:spcAft>
                          <a:spcPts val="0"/>
                        </a:spcAft>
                      </a:pPr>
                      <a:r>
                        <a:rPr lang="en-US" sz="2000" kern="0">
                          <a:effectLst/>
                          <a:latin typeface="+mn-ea"/>
                          <a:ea typeface="+mn-ea"/>
                        </a:rPr>
                        <a:t>&lt;=</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zh-CN" sz="2000" kern="0">
                          <a:effectLst/>
                          <a:latin typeface="+mn-ea"/>
                          <a:ea typeface="+mn-ea"/>
                        </a:rPr>
                        <a:t>小于等于</a:t>
                      </a:r>
                      <a:endParaRPr lang="zh-CN" sz="2000" kern="100">
                        <a:effectLst/>
                        <a:latin typeface="+mn-ea"/>
                        <a:ea typeface="+mn-ea"/>
                        <a:cs typeface="Times New Roman" panose="02020603050405020304" pitchFamily="18" charset="0"/>
                      </a:endParaRPr>
                    </a:p>
                  </a:txBody>
                  <a:tcPr marL="47625" marR="47625" marT="66675" marB="66675" anchor="ctr"/>
                </a:tc>
                <a:tc>
                  <a:txBody>
                    <a:bodyPr/>
                    <a:lstStyle/>
                    <a:p>
                      <a:pPr algn="ctr">
                        <a:lnSpc>
                          <a:spcPts val="1950"/>
                        </a:lnSpc>
                        <a:spcAft>
                          <a:spcPts val="0"/>
                        </a:spcAft>
                      </a:pPr>
                      <a:r>
                        <a:rPr lang="en-US" sz="2000" kern="0" dirty="0">
                          <a:effectLst/>
                          <a:latin typeface="+mn-ea"/>
                          <a:ea typeface="+mn-ea"/>
                        </a:rPr>
                        <a:t>(a &lt;= b) </a:t>
                      </a:r>
                      <a:r>
                        <a:rPr lang="zh-CN" sz="2000" kern="0" dirty="0">
                          <a:effectLst/>
                          <a:latin typeface="+mn-ea"/>
                          <a:ea typeface="+mn-ea"/>
                        </a:rPr>
                        <a:t>返回</a:t>
                      </a:r>
                      <a:r>
                        <a:rPr lang="en-US" sz="2000" kern="0" dirty="0">
                          <a:effectLst/>
                          <a:latin typeface="+mn-ea"/>
                          <a:ea typeface="+mn-ea"/>
                        </a:rPr>
                        <a:t> true</a:t>
                      </a:r>
                      <a:r>
                        <a:rPr lang="zh-CN" sz="2000" kern="0" dirty="0">
                          <a:effectLst/>
                          <a:latin typeface="+mn-ea"/>
                          <a:ea typeface="+mn-ea"/>
                        </a:rPr>
                        <a:t>。</a:t>
                      </a:r>
                      <a:endParaRPr lang="zh-CN" sz="2000" kern="100" dirty="0">
                        <a:effectLst/>
                        <a:latin typeface="+mn-ea"/>
                        <a:ea typeface="+mn-ea"/>
                        <a:cs typeface="Times New Roman" panose="02020603050405020304" pitchFamily="18" charset="0"/>
                      </a:endParaRPr>
                    </a:p>
                  </a:txBody>
                  <a:tcPr marL="47625" marR="47625" marT="66675" marB="66675" anchor="ctr"/>
                </a:tc>
                <a:extLst>
                  <a:ext uri="{0D108BD9-81ED-4DB2-BD59-A6C34878D82A}">
                    <a16:rowId xmlns:a16="http://schemas.microsoft.com/office/drawing/2014/main" val="979456417"/>
                  </a:ext>
                </a:extLst>
              </a:tr>
            </a:tbl>
          </a:graphicData>
        </a:graphic>
      </p:graphicFrame>
      <p:sp>
        <p:nvSpPr>
          <p:cNvPr id="6" name="Rectangle 1">
            <a:extLst>
              <a:ext uri="{FF2B5EF4-FFF2-40B4-BE49-F238E27FC236}">
                <a16:creationId xmlns:a16="http://schemas.microsoft.com/office/drawing/2014/main" id="{4B1AB72A-AE9F-4DD9-B7D7-CAEAD4ED1AFF}"/>
              </a:ext>
            </a:extLst>
          </p:cNvPr>
          <p:cNvSpPr>
            <a:spLocks noChangeArrowheads="1"/>
          </p:cNvSpPr>
          <p:nvPr/>
        </p:nvSpPr>
        <p:spPr bwMode="auto">
          <a:xfrm>
            <a:off x="422348" y="1481293"/>
            <a:ext cx="1111698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50000"/>
              </a:lnSpc>
              <a:spcBef>
                <a:spcPct val="0"/>
              </a:spcBef>
              <a:spcAft>
                <a:spcPct val="0"/>
              </a:spcAft>
              <a:buClrTx/>
              <a:buSzTx/>
              <a:buFontTx/>
              <a:buNone/>
              <a:tabLst/>
            </a:pP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表中假设</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 = 10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b = 20</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a:t>
            </a:r>
            <a:endParaRPr kumimoji="0" lang="zh-CN" altLang="en-US" sz="2400" b="0" i="0" u="none" strike="noStrike" cap="none" normalizeH="0" baseline="0" dirty="0">
              <a:ln>
                <a:noFill/>
              </a:ln>
              <a:solidFill>
                <a:schemeClr val="tx1"/>
              </a:solidFill>
              <a:effectLst/>
              <a:latin typeface="+mn-ea"/>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153441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4A78660-78BF-42C6-BA68-8CC58E5427FE}"/>
              </a:ext>
            </a:extLst>
          </p:cNvPr>
          <p:cNvSpPr/>
          <p:nvPr/>
        </p:nvSpPr>
        <p:spPr>
          <a:xfrm>
            <a:off x="443992" y="846003"/>
            <a:ext cx="11105277" cy="1135054"/>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无穷级数</a:t>
            </a:r>
            <a:r>
              <a:rPr lang="en-US" altLang="zh-CN" sz="2400" dirty="0">
                <a:latin typeface="+mn-ea"/>
              </a:rPr>
              <a:t>4/1 - 4/3 + 4/5 - 4/7 + </a:t>
            </a:r>
            <a:r>
              <a:rPr lang="zh-CN" altLang="zh-CN" sz="2400" dirty="0">
                <a:latin typeface="+mn-ea"/>
              </a:rPr>
              <a:t>……的和是圆周率π，请写一个程序计算出这一级数前</a:t>
            </a:r>
            <a:r>
              <a:rPr lang="en-US" altLang="zh-CN" sz="2400" dirty="0">
                <a:latin typeface="+mn-ea"/>
              </a:rPr>
              <a:t>n</a:t>
            </a:r>
            <a:r>
              <a:rPr lang="zh-CN" altLang="zh-CN" sz="2400" dirty="0">
                <a:latin typeface="+mn-ea"/>
              </a:rPr>
              <a:t>项的和。</a:t>
            </a:r>
            <a:endParaRPr lang="zh-CN" altLang="en-US" sz="2400" dirty="0">
              <a:latin typeface="+mn-ea"/>
              <a:cs typeface="Times New Roman" panose="02020603050405020304" pitchFamily="18" charset="0"/>
            </a:endParaRPr>
          </a:p>
        </p:txBody>
      </p:sp>
      <p:sp>
        <p:nvSpPr>
          <p:cNvPr id="6" name="Rectangle 5">
            <a:extLst>
              <a:ext uri="{FF2B5EF4-FFF2-40B4-BE49-F238E27FC236}">
                <a16:creationId xmlns:a16="http://schemas.microsoft.com/office/drawing/2014/main" id="{5D2270C3-9D0B-4CEB-9C95-9086570432C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6">
            <a:extLst>
              <a:ext uri="{FF2B5EF4-FFF2-40B4-BE49-F238E27FC236}">
                <a16:creationId xmlns:a16="http://schemas.microsoft.com/office/drawing/2014/main" id="{48E4CEA5-75BC-4E42-A292-8AD133D83007}"/>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sp>
        <p:nvSpPr>
          <p:cNvPr id="8" name="Rectangle 9">
            <a:extLst>
              <a:ext uri="{FF2B5EF4-FFF2-40B4-BE49-F238E27FC236}">
                <a16:creationId xmlns:a16="http://schemas.microsoft.com/office/drawing/2014/main" id="{7CA39617-7D61-4CA1-8C6C-8AFA0FCEF1EB}"/>
              </a:ext>
            </a:extLst>
          </p:cNvPr>
          <p:cNvSpPr>
            <a:spLocks noChangeArrowheads="1"/>
          </p:cNvSpPr>
          <p:nvPr/>
        </p:nvSpPr>
        <p:spPr bwMode="auto">
          <a:xfrm>
            <a:off x="478533" y="1752084"/>
            <a:ext cx="11234933" cy="1596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zh-CN" altLang="zh-CN"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p>
            <a:pPr marL="0" marR="0" lvl="0" indent="266700" algn="l" defTabSz="914400" rtl="0" eaLnBrk="0" fontAlgn="base" latinLnBrk="0" hangingPunct="0">
              <a:lnSpc>
                <a:spcPct val="15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t/>
            </a:r>
            <a:br>
              <a:rPr kumimoji="0" lang="zh-CN" altLang="zh-CN" sz="1000" b="0" i="0" u="none" strike="noStrike" cap="none" normalizeH="0" baseline="0" dirty="0">
                <a:ln>
                  <a:noFill/>
                </a:ln>
                <a:solidFill>
                  <a:schemeClr val="tx1"/>
                </a:solidFill>
                <a:effectLst/>
                <a:latin typeface="等线" panose="02010600030101010101" pitchFamily="2" charset="-122"/>
                <a:ea typeface="等线" panose="02010600030101010101" pitchFamily="2" charset="-122"/>
                <a:cs typeface="Times New Roman" panose="02020603050405020304" pitchFamily="18" charset="0"/>
              </a:rPr>
            </a:br>
            <a:r>
              <a:rPr kumimoji="0" lang="zh-CN" altLang="zh-CN" sz="2400" b="0" i="0" u="none" strike="noStrike" cap="none" normalizeH="0" baseline="0" dirty="0">
                <a:ln>
                  <a:noFill/>
                </a:ln>
                <a:solidFill>
                  <a:schemeClr val="tx1"/>
                </a:solidFill>
                <a:effectLst/>
                <a:latin typeface="+mn-ea"/>
                <a:cs typeface="Times New Roman" panose="02020603050405020304" pitchFamily="18" charset="0"/>
              </a:rPr>
              <a:t>如果本题要求改成：求出的圆周率π误差小于</a:t>
            </a:r>
            <a:r>
              <a:rPr kumimoji="0" lang="en-US" altLang="zh-CN" sz="2400" b="0" i="0" u="none" strike="noStrike" cap="none" normalizeH="0" baseline="0" dirty="0">
                <a:ln>
                  <a:noFill/>
                </a:ln>
                <a:solidFill>
                  <a:srgbClr val="FF0000"/>
                </a:solidFill>
                <a:effectLst/>
                <a:latin typeface="+mn-ea"/>
                <a:cs typeface="Times New Roman" panose="02020603050405020304" pitchFamily="18" charset="0"/>
              </a:rPr>
              <a:t>10</a:t>
            </a:r>
            <a:r>
              <a:rPr kumimoji="0" lang="en-US" altLang="zh-CN" sz="2400" b="0" i="0" u="none" strike="noStrike" cap="none" normalizeH="0" baseline="30000" dirty="0">
                <a:ln>
                  <a:noFill/>
                </a:ln>
                <a:solidFill>
                  <a:srgbClr val="FF0000"/>
                </a:solidFill>
                <a:effectLst/>
                <a:latin typeface="+mn-ea"/>
                <a:cs typeface="Times New Roman" panose="02020603050405020304" pitchFamily="18" charset="0"/>
              </a:rPr>
              <a:t>-6</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的时候停止计算，输出求得的圆周率</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π</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值是多少？代码可以修改如下：</a:t>
            </a:r>
            <a:endParaRPr kumimoji="0" lang="zh-CN" altLang="en-US" sz="2400" b="0" i="0" u="none" strike="noStrike" cap="none" normalizeH="0" baseline="0" dirty="0">
              <a:ln>
                <a:noFill/>
              </a:ln>
              <a:solidFill>
                <a:schemeClr val="tx1"/>
              </a:solidFill>
              <a:effectLst/>
              <a:latin typeface="+mn-ea"/>
            </a:endParaRPr>
          </a:p>
        </p:txBody>
      </p:sp>
      <p:pic>
        <p:nvPicPr>
          <p:cNvPr id="9" name="图片 8">
            <a:extLst>
              <a:ext uri="{FF2B5EF4-FFF2-40B4-BE49-F238E27FC236}">
                <a16:creationId xmlns:a16="http://schemas.microsoft.com/office/drawing/2014/main" id="{CF2DCDE2-D8FF-40FF-B05D-0A4EA769FA0B}"/>
              </a:ext>
            </a:extLst>
          </p:cNvPr>
          <p:cNvPicPr>
            <a:picLocks noChangeAspect="1"/>
          </p:cNvPicPr>
          <p:nvPr/>
        </p:nvPicPr>
        <p:blipFill>
          <a:blip r:embed="rId3"/>
          <a:stretch>
            <a:fillRect/>
          </a:stretch>
        </p:blipFill>
        <p:spPr>
          <a:xfrm>
            <a:off x="1642913" y="3429000"/>
            <a:ext cx="6753225" cy="2952750"/>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3527836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综合应用</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4A78660-78BF-42C6-BA68-8CC58E5427FE}"/>
              </a:ext>
            </a:extLst>
          </p:cNvPr>
          <p:cNvSpPr/>
          <p:nvPr/>
        </p:nvSpPr>
        <p:spPr>
          <a:xfrm>
            <a:off x="443992" y="846003"/>
            <a:ext cx="11105277" cy="1689052"/>
          </a:xfrm>
          <a:prstGeom prst="rect">
            <a:avLst/>
          </a:prstGeom>
        </p:spPr>
        <p:txBody>
          <a:bodyPr wrap="square">
            <a:spAutoFit/>
          </a:bodyPr>
          <a:lstStyle/>
          <a:p>
            <a:pPr>
              <a:lnSpc>
                <a:spcPct val="150000"/>
              </a:lnSpc>
            </a:pPr>
            <a:r>
              <a:rPr lang="zh-CN" altLang="en-US" sz="2400" b="1" dirty="0">
                <a:latin typeface="+mn-ea"/>
                <a:cs typeface="Times New Roman" panose="02020603050405020304" pitchFamily="18" charset="0"/>
              </a:rPr>
              <a:t>问题</a:t>
            </a:r>
            <a:r>
              <a:rPr lang="zh-CN" altLang="en-US" sz="2400" dirty="0">
                <a:latin typeface="+mn-ea"/>
                <a:cs typeface="Times New Roman" panose="02020603050405020304" pitchFamily="18" charset="0"/>
              </a:rPr>
              <a:t>：</a:t>
            </a:r>
            <a:r>
              <a:rPr lang="zh-CN" altLang="zh-CN" sz="2400" dirty="0">
                <a:latin typeface="+mn-ea"/>
              </a:rPr>
              <a:t>斐波那契数列（</a:t>
            </a:r>
            <a:r>
              <a:rPr lang="en-US" altLang="zh-CN" sz="2400" dirty="0">
                <a:latin typeface="+mn-ea"/>
              </a:rPr>
              <a:t>Fibonacci sequence</a:t>
            </a:r>
            <a:r>
              <a:rPr lang="zh-CN" altLang="zh-CN" sz="2400" dirty="0">
                <a:latin typeface="+mn-ea"/>
              </a:rPr>
              <a:t>），指的是这样一个数列：</a:t>
            </a:r>
            <a:r>
              <a:rPr lang="en-US" altLang="zh-CN" sz="2400" dirty="0">
                <a:latin typeface="+mn-ea"/>
              </a:rPr>
              <a:t>1</a:t>
            </a:r>
            <a:r>
              <a:rPr lang="zh-CN" altLang="zh-CN" sz="2400" dirty="0">
                <a:latin typeface="+mn-ea"/>
              </a:rPr>
              <a:t>、</a:t>
            </a:r>
            <a:r>
              <a:rPr lang="en-US" altLang="zh-CN" sz="2400" dirty="0">
                <a:latin typeface="+mn-ea"/>
              </a:rPr>
              <a:t>1</a:t>
            </a:r>
            <a:r>
              <a:rPr lang="zh-CN" altLang="zh-CN" sz="2400" dirty="0">
                <a:latin typeface="+mn-ea"/>
              </a:rPr>
              <a:t>、</a:t>
            </a:r>
            <a:r>
              <a:rPr lang="en-US" altLang="zh-CN" sz="2400" dirty="0">
                <a:latin typeface="+mn-ea"/>
              </a:rPr>
              <a:t>2</a:t>
            </a:r>
            <a:r>
              <a:rPr lang="zh-CN" altLang="zh-CN" sz="2400" dirty="0">
                <a:latin typeface="+mn-ea"/>
              </a:rPr>
              <a:t>、</a:t>
            </a:r>
            <a:r>
              <a:rPr lang="en-US" altLang="zh-CN" sz="2400" dirty="0">
                <a:latin typeface="+mn-ea"/>
              </a:rPr>
              <a:t>3</a:t>
            </a:r>
            <a:r>
              <a:rPr lang="zh-CN" altLang="zh-CN" sz="2400" dirty="0">
                <a:latin typeface="+mn-ea"/>
              </a:rPr>
              <a:t>、</a:t>
            </a:r>
            <a:r>
              <a:rPr lang="en-US" altLang="zh-CN" sz="2400" dirty="0">
                <a:latin typeface="+mn-ea"/>
              </a:rPr>
              <a:t>5</a:t>
            </a:r>
            <a:r>
              <a:rPr lang="zh-CN" altLang="zh-CN" sz="2400" dirty="0">
                <a:latin typeface="+mn-ea"/>
              </a:rPr>
              <a:t>、</a:t>
            </a:r>
            <a:r>
              <a:rPr lang="en-US" altLang="zh-CN" sz="2400" dirty="0">
                <a:latin typeface="+mn-ea"/>
              </a:rPr>
              <a:t>8</a:t>
            </a:r>
            <a:r>
              <a:rPr lang="zh-CN" altLang="zh-CN" sz="2400" dirty="0">
                <a:latin typeface="+mn-ea"/>
              </a:rPr>
              <a:t>、</a:t>
            </a:r>
            <a:r>
              <a:rPr lang="en-US" altLang="zh-CN" sz="2400" dirty="0">
                <a:latin typeface="+mn-ea"/>
              </a:rPr>
              <a:t>13</a:t>
            </a:r>
            <a:r>
              <a:rPr lang="zh-CN" altLang="zh-CN" sz="2400" dirty="0">
                <a:latin typeface="+mn-ea"/>
              </a:rPr>
              <a:t>、</a:t>
            </a:r>
            <a:r>
              <a:rPr lang="en-US" altLang="zh-CN" sz="2400" dirty="0">
                <a:latin typeface="+mn-ea"/>
              </a:rPr>
              <a:t>21</a:t>
            </a:r>
            <a:r>
              <a:rPr lang="zh-CN" altLang="zh-CN" sz="2400" dirty="0">
                <a:latin typeface="+mn-ea"/>
              </a:rPr>
              <a:t>、</a:t>
            </a:r>
            <a:r>
              <a:rPr lang="en-US" altLang="zh-CN" sz="2400" dirty="0">
                <a:latin typeface="+mn-ea"/>
              </a:rPr>
              <a:t>34</a:t>
            </a:r>
            <a:r>
              <a:rPr lang="zh-CN" altLang="zh-CN" sz="2400" dirty="0">
                <a:latin typeface="+mn-ea"/>
              </a:rPr>
              <a:t>、</a:t>
            </a:r>
            <a:r>
              <a:rPr lang="en-US" altLang="zh-CN" sz="2400" dirty="0">
                <a:latin typeface="+mn-ea"/>
              </a:rPr>
              <a:t>……</a:t>
            </a:r>
            <a:r>
              <a:rPr lang="zh-CN" altLang="zh-CN" sz="2400" dirty="0">
                <a:latin typeface="+mn-ea"/>
              </a:rPr>
              <a:t>。这个数列从第</a:t>
            </a:r>
            <a:r>
              <a:rPr lang="en-US" altLang="zh-CN" sz="2400" dirty="0">
                <a:latin typeface="+mn-ea"/>
              </a:rPr>
              <a:t>3</a:t>
            </a:r>
            <a:r>
              <a:rPr lang="zh-CN" altLang="zh-CN" sz="2400" dirty="0">
                <a:latin typeface="+mn-ea"/>
              </a:rPr>
              <a:t>项开始，每一项都等于前两项之和。现要求输出该数列的前</a:t>
            </a:r>
            <a:r>
              <a:rPr lang="en-US" altLang="zh-CN" sz="2400" dirty="0">
                <a:latin typeface="+mn-ea"/>
              </a:rPr>
              <a:t>n</a:t>
            </a:r>
            <a:r>
              <a:rPr lang="zh-CN" altLang="zh-CN" sz="2400" dirty="0">
                <a:latin typeface="+mn-ea"/>
              </a:rPr>
              <a:t>项，每行输出</a:t>
            </a:r>
            <a:r>
              <a:rPr lang="en-US" altLang="zh-CN" sz="2400" dirty="0">
                <a:latin typeface="+mn-ea"/>
              </a:rPr>
              <a:t>4</a:t>
            </a:r>
            <a:r>
              <a:rPr lang="zh-CN" altLang="zh-CN" sz="2400" dirty="0">
                <a:latin typeface="+mn-ea"/>
              </a:rPr>
              <a:t>个数字。</a:t>
            </a:r>
            <a:endParaRPr lang="zh-CN" altLang="en-US" sz="2400" dirty="0">
              <a:latin typeface="+mn-ea"/>
              <a:cs typeface="Times New Roman" panose="02020603050405020304" pitchFamily="18" charset="0"/>
            </a:endParaRPr>
          </a:p>
        </p:txBody>
      </p:sp>
      <p:sp>
        <p:nvSpPr>
          <p:cNvPr id="6" name="Rectangle 5">
            <a:extLst>
              <a:ext uri="{FF2B5EF4-FFF2-40B4-BE49-F238E27FC236}">
                <a16:creationId xmlns:a16="http://schemas.microsoft.com/office/drawing/2014/main" id="{5D2270C3-9D0B-4CEB-9C95-9086570432C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6">
            <a:extLst>
              <a:ext uri="{FF2B5EF4-FFF2-40B4-BE49-F238E27FC236}">
                <a16:creationId xmlns:a16="http://schemas.microsoft.com/office/drawing/2014/main" id="{48E4CEA5-75BC-4E42-A292-8AD133D83007}"/>
              </a:ext>
            </a:extLst>
          </p:cNvPr>
          <p:cNvSpPr>
            <a:spLocks noChangeArrowheads="1"/>
          </p:cNvSpPr>
          <p:nvPr/>
        </p:nvSpPr>
        <p:spPr bwMode="auto">
          <a:xfrm>
            <a:off x="0" y="457200"/>
            <a:ext cx="0" cy="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endParaRPr lang="zh-CN" altLang="en-US"/>
          </a:p>
        </p:txBody>
      </p:sp>
      <p:pic>
        <p:nvPicPr>
          <p:cNvPr id="2" name="图片 1">
            <a:extLst>
              <a:ext uri="{FF2B5EF4-FFF2-40B4-BE49-F238E27FC236}">
                <a16:creationId xmlns:a16="http://schemas.microsoft.com/office/drawing/2014/main" id="{A31C47F8-106C-46C3-8C96-10A47799C82F}"/>
              </a:ext>
            </a:extLst>
          </p:cNvPr>
          <p:cNvPicPr>
            <a:picLocks noChangeAspect="1"/>
          </p:cNvPicPr>
          <p:nvPr/>
        </p:nvPicPr>
        <p:blipFill>
          <a:blip r:embed="rId3"/>
          <a:stretch>
            <a:fillRect/>
          </a:stretch>
        </p:blipFill>
        <p:spPr>
          <a:xfrm>
            <a:off x="530360" y="2673553"/>
            <a:ext cx="8024147" cy="3796534"/>
          </a:xfrm>
          <a:prstGeom prst="rect">
            <a:avLst/>
          </a:prstGeom>
          <a:ln>
            <a:solidFill>
              <a:schemeClr val="tx1"/>
            </a:solidFill>
          </a:ln>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96C5924C-08F5-4DE1-8B8B-78B569D5C0AC}"/>
              </a:ext>
            </a:extLst>
          </p:cNvPr>
          <p:cNvPicPr>
            <a:picLocks noChangeAspect="1"/>
          </p:cNvPicPr>
          <p:nvPr/>
        </p:nvPicPr>
        <p:blipFill rotWithShape="1">
          <a:blip r:embed="rId4"/>
          <a:srcRect t="3815"/>
          <a:stretch/>
        </p:blipFill>
        <p:spPr>
          <a:xfrm>
            <a:off x="6776623" y="2923858"/>
            <a:ext cx="5229847" cy="2054113"/>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76830640"/>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300" normalizeH="0" baseline="0" noProof="0" dirty="0" smtClean="0">
                <a:ln>
                  <a:noFill/>
                </a:ln>
                <a:solidFill>
                  <a:srgbClr val="1E6787"/>
                </a:solidFill>
                <a:effectLst/>
                <a:uLnTx/>
                <a:uFillTx/>
                <a:latin typeface="微软雅黑" pitchFamily="34" charset="-122"/>
                <a:ea typeface="微软雅黑" pitchFamily="34" charset="-122"/>
                <a:cs typeface="+mn-cs"/>
              </a:rPr>
              <a:t>循环结构作业（</a:t>
            </a:r>
            <a:r>
              <a:rPr kumimoji="0" lang="en-US" altLang="zh-CN" sz="2400" b="1" i="0" u="none" strike="noStrike" kern="1200" cap="none" spc="300" normalizeH="0" baseline="0" noProof="0" dirty="0" smtClean="0">
                <a:ln>
                  <a:noFill/>
                </a:ln>
                <a:solidFill>
                  <a:srgbClr val="1E6787"/>
                </a:solidFill>
                <a:effectLst/>
                <a:uLnTx/>
                <a:uFillTx/>
                <a:latin typeface="微软雅黑" pitchFamily="34" charset="-122"/>
                <a:ea typeface="微软雅黑" pitchFamily="34" charset="-122"/>
                <a:cs typeface="+mn-cs"/>
              </a:rPr>
              <a:t>2</a:t>
            </a:r>
            <a:r>
              <a:rPr kumimoji="0" lang="zh-CN" altLang="en-US" sz="2400" b="1" i="0" u="none" strike="noStrike" kern="1200" cap="none" spc="300" normalizeH="0" baseline="0" noProof="0" dirty="0" smtClean="0">
                <a:ln>
                  <a:noFill/>
                </a:ln>
                <a:solidFill>
                  <a:srgbClr val="1E6787"/>
                </a:solidFill>
                <a:effectLst/>
                <a:uLnTx/>
                <a:uFillTx/>
                <a:latin typeface="微软雅黑" pitchFamily="34" charset="-122"/>
                <a:ea typeface="微软雅黑" pitchFamily="34" charset="-122"/>
                <a:cs typeface="+mn-cs"/>
              </a:rPr>
              <a:t>）</a:t>
            </a:r>
            <a:endParaRPr kumimoji="0" lang="zh-CN" altLang="en-US" sz="2400" b="1" i="0" u="none" strike="noStrike" kern="1200" cap="none" spc="300" normalizeH="0" baseline="0" noProof="0" dirty="0">
              <a:ln>
                <a:noFill/>
              </a:ln>
              <a:solidFill>
                <a:srgbClr val="1E6787"/>
              </a:solidFill>
              <a:effectLst/>
              <a:uLnTx/>
              <a:uFillTx/>
              <a:latin typeface="微软雅黑" pitchFamily="34" charset="-122"/>
              <a:ea typeface="微软雅黑" pitchFamily="34" charset="-122"/>
              <a:cs typeface="+mn-cs"/>
            </a:endParaRP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微软雅黑"/>
                <a:cs typeface="+mn-cs"/>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微软雅黑"/>
                <a:cs typeface="+mn-cs"/>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36AC5070-DEB7-4C19-BC01-CF00E0AF5707}"/>
              </a:ext>
            </a:extLst>
          </p:cNvPr>
          <p:cNvSpPr/>
          <p:nvPr/>
        </p:nvSpPr>
        <p:spPr>
          <a:xfrm>
            <a:off x="1241986" y="1829593"/>
            <a:ext cx="7419876" cy="3046988"/>
          </a:xfrm>
          <a:prstGeom prst="rect">
            <a:avLst/>
          </a:prstGeom>
        </p:spPr>
        <p:txBody>
          <a:bodyPr wrap="square">
            <a:spAutoFit/>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1</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、实践</a:t>
            </a:r>
            <a:r>
              <a:rPr kumimoji="0" lang="zh-CN" altLang="en-US"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教程</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p29</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：第</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10</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题</a:t>
            </a:r>
            <a:endPar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2</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zh-CN" altLang="en-US"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实践教程</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p29</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：第</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11</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题</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3</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a:t>
            </a:r>
            <a:r>
              <a:rPr kumimoji="0" lang="zh-CN" altLang="en-US"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实践教程</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p29</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：第</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12</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题</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a:p>
            <a:pPr marL="0" marR="0" lvl="0" indent="0" algn="just" defTabSz="914400" rtl="0" eaLnBrk="1" fontAlgn="auto" latinLnBrk="0" hangingPunct="1">
              <a:lnSpc>
                <a:spcPct val="200000"/>
              </a:lnSpc>
              <a:spcBef>
                <a:spcPts val="0"/>
              </a:spcBef>
              <a:spcAft>
                <a:spcPts val="0"/>
              </a:spcAft>
              <a:buClrTx/>
              <a:buSzTx/>
              <a:buFontTx/>
              <a:buNone/>
              <a:tabLst/>
              <a:defRPr/>
            </a:pP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4</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、实践</a:t>
            </a:r>
            <a:r>
              <a:rPr kumimoji="0" lang="zh-CN" altLang="en-US"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rPr>
              <a:t>教程</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p29</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：第</a:t>
            </a:r>
            <a:r>
              <a:rPr kumimoji="0" lang="en-US" altLang="zh-CN"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14</a:t>
            </a:r>
            <a:r>
              <a:rPr kumimoji="0" lang="zh-CN" altLang="en-US" sz="2400" b="1" i="0" u="none" strike="noStrike" kern="100" cap="none" spc="0" normalizeH="0" baseline="0" noProof="0" dirty="0" smtClean="0">
                <a:ln>
                  <a:noFill/>
                </a:ln>
                <a:solidFill>
                  <a:prstClr val="black"/>
                </a:solidFill>
                <a:effectLst/>
                <a:uLnTx/>
                <a:uFillTx/>
                <a:latin typeface="微软雅黑"/>
                <a:ea typeface="微软雅黑"/>
                <a:cs typeface="Times New Roman" panose="02020603050405020304" pitchFamily="18" charset="0"/>
              </a:rPr>
              <a:t>题</a:t>
            </a:r>
            <a:endParaRPr kumimoji="0" lang="zh-CN" altLang="zh-CN" sz="2400" b="1" i="0" u="none" strike="noStrike" kern="100" cap="none" spc="0" normalizeH="0" baseline="0" noProof="0" dirty="0">
              <a:ln>
                <a:noFill/>
              </a:ln>
              <a:solidFill>
                <a:prstClr val="black"/>
              </a:solidFill>
              <a:effectLst/>
              <a:uLnTx/>
              <a:uFillTx/>
              <a:latin typeface="微软雅黑"/>
              <a:ea typeface="微软雅黑"/>
              <a:cs typeface="Times New Roman" panose="02020603050405020304" pitchFamily="18" charset="0"/>
            </a:endParaRPr>
          </a:p>
        </p:txBody>
      </p:sp>
    </p:spTree>
    <p:extLst>
      <p:ext uri="{BB962C8B-B14F-4D97-AF65-F5344CB8AC3E}">
        <p14:creationId xmlns:p14="http://schemas.microsoft.com/office/powerpoint/2010/main" val="3199673594"/>
      </p:ext>
    </p:extLst>
  </p:cSld>
  <p:clrMapOvr>
    <a:masterClrMapping/>
  </p:clrMapOvr>
  <p:transition spd="slow">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4" name="TextBox 3"/>
          <p:cNvSpPr txBox="1"/>
          <p:nvPr/>
        </p:nvSpPr>
        <p:spPr>
          <a:xfrm>
            <a:off x="781968" y="245839"/>
            <a:ext cx="6254936" cy="461665"/>
          </a:xfrm>
          <a:prstGeom prst="rect">
            <a:avLst/>
          </a:prstGeom>
          <a:noFill/>
        </p:spPr>
        <p:txBody>
          <a:bodyPr wrap="square" rtlCol="0">
            <a:spAutoFit/>
          </a:bodyPr>
          <a:lstStyle/>
          <a:p>
            <a:r>
              <a:rPr lang="zh-CN" altLang="en-US" sz="2400" b="1" spc="300" dirty="0">
                <a:solidFill>
                  <a:srgbClr val="1E6787"/>
                </a:solidFill>
                <a:latin typeface="微软雅黑" pitchFamily="34" charset="-122"/>
                <a:ea typeface="微软雅黑" pitchFamily="34" charset="-122"/>
              </a:rPr>
              <a:t>条件表达式</a:t>
            </a:r>
          </a:p>
        </p:txBody>
      </p:sp>
      <p:grpSp>
        <p:nvGrpSpPr>
          <p:cNvPr id="56" name="组合 55">
            <a:extLst>
              <a:ext uri="{FF2B5EF4-FFF2-40B4-BE49-F238E27FC236}">
                <a16:creationId xmlns:a16="http://schemas.microsoft.com/office/drawing/2014/main" id="{B3ECA4EB-10D1-4B65-B604-4032302CDAF4}"/>
              </a:ext>
            </a:extLst>
          </p:cNvPr>
          <p:cNvGrpSpPr/>
          <p:nvPr/>
        </p:nvGrpSpPr>
        <p:grpSpPr>
          <a:xfrm>
            <a:off x="170320" y="203448"/>
            <a:ext cx="504056" cy="504056"/>
            <a:chOff x="11207774" y="442662"/>
            <a:chExt cx="504056" cy="504056"/>
          </a:xfrm>
          <a:effectLst>
            <a:outerShdw blurRad="50800" dist="38100" dir="5400000" algn="t" rotWithShape="0">
              <a:prstClr val="black">
                <a:alpha val="40000"/>
              </a:prstClr>
            </a:outerShdw>
          </a:effectLst>
        </p:grpSpPr>
        <p:sp>
          <p:nvSpPr>
            <p:cNvPr id="57" name="椭圆 56">
              <a:extLst>
                <a:ext uri="{FF2B5EF4-FFF2-40B4-BE49-F238E27FC236}">
                  <a16:creationId xmlns:a16="http://schemas.microsoft.com/office/drawing/2014/main" id="{FF372EA1-AB4F-47B1-B450-59AB8827ECD5}"/>
                </a:ext>
              </a:extLst>
            </p:cNvPr>
            <p:cNvSpPr/>
            <p:nvPr/>
          </p:nvSpPr>
          <p:spPr>
            <a:xfrm>
              <a:off x="11351790" y="601230"/>
              <a:ext cx="216024" cy="216024"/>
            </a:xfrm>
            <a:prstGeom prst="ellipse">
              <a:avLst/>
            </a:prstGeom>
            <a:solidFill>
              <a:srgbClr val="B3DF6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Calibri"/>
                <a:ea typeface="微软雅黑"/>
              </a:endParaRPr>
            </a:p>
          </p:txBody>
        </p:sp>
        <p:sp>
          <p:nvSpPr>
            <p:cNvPr id="58" name="椭圆 57">
              <a:extLst>
                <a:ext uri="{FF2B5EF4-FFF2-40B4-BE49-F238E27FC236}">
                  <a16:creationId xmlns:a16="http://schemas.microsoft.com/office/drawing/2014/main" id="{0BEE7D95-9E9C-4C6D-91AA-6429F74B9F98}"/>
                </a:ext>
              </a:extLst>
            </p:cNvPr>
            <p:cNvSpPr/>
            <p:nvPr/>
          </p:nvSpPr>
          <p:spPr>
            <a:xfrm>
              <a:off x="11207774" y="442662"/>
              <a:ext cx="504056" cy="50405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Calibri"/>
                <a:ea typeface="微软雅黑"/>
              </a:endParaRPr>
            </a:p>
          </p:txBody>
        </p:sp>
      </p:grpSp>
      <p:cxnSp>
        <p:nvCxnSpPr>
          <p:cNvPr id="20" name="直接连接符 19">
            <a:extLst>
              <a:ext uri="{FF2B5EF4-FFF2-40B4-BE49-F238E27FC236}">
                <a16:creationId xmlns:a16="http://schemas.microsoft.com/office/drawing/2014/main" id="{C4FBB3C1-88AA-4E76-B54C-31018E3BFAA0}"/>
              </a:ext>
            </a:extLst>
          </p:cNvPr>
          <p:cNvCxnSpPr/>
          <p:nvPr/>
        </p:nvCxnSpPr>
        <p:spPr>
          <a:xfrm>
            <a:off x="776097" y="707504"/>
            <a:ext cx="1647495" cy="0"/>
          </a:xfrm>
          <a:prstGeom prst="line">
            <a:avLst/>
          </a:prstGeom>
          <a:ln>
            <a:solidFill>
              <a:srgbClr val="B3DF63"/>
            </a:solidFill>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7BA77F9-15CC-4F4F-9C10-6000390376F7}"/>
              </a:ext>
            </a:extLst>
          </p:cNvPr>
          <p:cNvSpPr/>
          <p:nvPr/>
        </p:nvSpPr>
        <p:spPr>
          <a:xfrm>
            <a:off x="422348" y="837892"/>
            <a:ext cx="10934528" cy="662554"/>
          </a:xfrm>
          <a:prstGeom prst="rect">
            <a:avLst/>
          </a:prstGeom>
        </p:spPr>
        <p:txBody>
          <a:bodyPr wrap="square">
            <a:spAutoFit/>
          </a:bodyPr>
          <a:lstStyle/>
          <a:p>
            <a:pPr indent="266700" algn="just">
              <a:lnSpc>
                <a:spcPct val="150000"/>
              </a:lnSpc>
              <a:spcAft>
                <a:spcPts val="0"/>
              </a:spcAft>
            </a:pPr>
            <a:r>
              <a:rPr lang="zh-CN" altLang="zh-CN" sz="2800" b="1" kern="100" dirty="0">
                <a:latin typeface="+mn-ea"/>
                <a:cs typeface="Times New Roman" panose="02020603050405020304" pitchFamily="18" charset="0"/>
              </a:rPr>
              <a:t>关系运算符</a:t>
            </a:r>
          </a:p>
        </p:txBody>
      </p:sp>
      <p:pic>
        <p:nvPicPr>
          <p:cNvPr id="5" name="图片 4">
            <a:extLst>
              <a:ext uri="{FF2B5EF4-FFF2-40B4-BE49-F238E27FC236}">
                <a16:creationId xmlns:a16="http://schemas.microsoft.com/office/drawing/2014/main" id="{F60714DF-FF8A-4F77-913E-DD796B31DAD6}"/>
              </a:ext>
            </a:extLst>
          </p:cNvPr>
          <p:cNvPicPr>
            <a:picLocks noChangeAspect="1"/>
          </p:cNvPicPr>
          <p:nvPr/>
        </p:nvPicPr>
        <p:blipFill>
          <a:blip r:embed="rId3"/>
          <a:stretch>
            <a:fillRect/>
          </a:stretch>
        </p:blipFill>
        <p:spPr>
          <a:xfrm>
            <a:off x="422348" y="1662674"/>
            <a:ext cx="10240507" cy="4691270"/>
          </a:xfrm>
          <a:prstGeom prst="rect">
            <a:avLst/>
          </a:prstGeom>
          <a:ln>
            <a:solidFill>
              <a:schemeClr val="tx1"/>
            </a:solidFill>
          </a:ln>
          <a:effectLst>
            <a:outerShdw blurRad="50800" dist="38100" dir="2700000" algn="tl" rotWithShape="0">
              <a:prstClr val="black">
                <a:alpha val="40000"/>
              </a:prstClr>
            </a:outerShdw>
          </a:effectLst>
        </p:spPr>
      </p:pic>
      <p:sp>
        <p:nvSpPr>
          <p:cNvPr id="7" name="标注: 线形 6">
            <a:extLst>
              <a:ext uri="{FF2B5EF4-FFF2-40B4-BE49-F238E27FC236}">
                <a16:creationId xmlns:a16="http://schemas.microsoft.com/office/drawing/2014/main" id="{8ECAA064-1121-4253-A129-C24CB06FD597}"/>
              </a:ext>
            </a:extLst>
          </p:cNvPr>
          <p:cNvSpPr/>
          <p:nvPr/>
        </p:nvSpPr>
        <p:spPr>
          <a:xfrm>
            <a:off x="3919211" y="338905"/>
            <a:ext cx="6743643" cy="1061653"/>
          </a:xfrm>
          <a:prstGeom prst="borderCallout1">
            <a:avLst>
              <a:gd name="adj1" fmla="val 48708"/>
              <a:gd name="adj2" fmla="val 224"/>
              <a:gd name="adj3" fmla="val 152757"/>
              <a:gd name="adj4" fmla="val -20155"/>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mn-ea"/>
              </a:rPr>
              <a:t>Python</a:t>
            </a:r>
            <a:r>
              <a:rPr lang="zh-CN" altLang="zh-CN" sz="2000" dirty="0">
                <a:latin typeface="+mn-ea"/>
              </a:rPr>
              <a:t>关系运算符最大的特点是可以连用，这非常类似我们在数学中的写法，与我们日常的理解完全一致</a:t>
            </a:r>
            <a:r>
              <a:rPr lang="zh-CN" altLang="zh-CN" dirty="0"/>
              <a:t>。</a:t>
            </a:r>
            <a:endParaRPr lang="zh-CN" altLang="en-US" dirty="0"/>
          </a:p>
        </p:txBody>
      </p:sp>
    </p:spTree>
    <p:extLst>
      <p:ext uri="{BB962C8B-B14F-4D97-AF65-F5344CB8AC3E}">
        <p14:creationId xmlns:p14="http://schemas.microsoft.com/office/powerpoint/2010/main" val="275757267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1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4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5.xml><?xml version="1.0" encoding="utf-8"?>
<a:theme xmlns:a="http://schemas.openxmlformats.org/drawingml/2006/main" name="3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6_Office 主题​​">
  <a:themeElements>
    <a:clrScheme name="自定义 222">
      <a:dk1>
        <a:sysClr val="windowText" lastClr="000000"/>
      </a:dk1>
      <a:lt1>
        <a:sysClr val="window" lastClr="FFFFFF"/>
      </a:lt1>
      <a:dk2>
        <a:srgbClr val="435258"/>
      </a:dk2>
      <a:lt2>
        <a:srgbClr val="EEECE1"/>
      </a:lt2>
      <a:accent1>
        <a:srgbClr val="2A8FBD"/>
      </a:accent1>
      <a:accent2>
        <a:srgbClr val="00B0F0"/>
      </a:accent2>
      <a:accent3>
        <a:srgbClr val="435258"/>
      </a:accent3>
      <a:accent4>
        <a:srgbClr val="1E6787"/>
      </a:accent4>
      <a:accent5>
        <a:srgbClr val="2A8FBD"/>
      </a:accent5>
      <a:accent6>
        <a:srgbClr val="E44860"/>
      </a:accent6>
      <a:hlink>
        <a:srgbClr val="E44860"/>
      </a:hlink>
      <a:folHlink>
        <a:srgbClr val="435258"/>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5816</Words>
  <Application>Microsoft Office PowerPoint</Application>
  <PresentationFormat>宽屏</PresentationFormat>
  <Paragraphs>676</Paragraphs>
  <Slides>82</Slides>
  <Notes>72</Notes>
  <HiddenSlides>0</HiddenSlides>
  <MMClips>0</MMClips>
  <ScaleCrop>false</ScaleCrop>
  <HeadingPairs>
    <vt:vector size="6" baseType="variant">
      <vt:variant>
        <vt:lpstr>已用的字体</vt:lpstr>
      </vt:variant>
      <vt:variant>
        <vt:i4>17</vt:i4>
      </vt:variant>
      <vt:variant>
        <vt:lpstr>主题</vt:lpstr>
      </vt:variant>
      <vt:variant>
        <vt:i4>6</vt:i4>
      </vt:variant>
      <vt:variant>
        <vt:lpstr>幻灯片标题</vt:lpstr>
      </vt:variant>
      <vt:variant>
        <vt:i4>82</vt:i4>
      </vt:variant>
    </vt:vector>
  </HeadingPairs>
  <TitlesOfParts>
    <vt:vector size="105" baseType="lpstr">
      <vt:lpstr>Arial Unicode MS</vt:lpstr>
      <vt:lpstr>Helvetica Light</vt:lpstr>
      <vt:lpstr>Impact MT Std</vt:lpstr>
      <vt:lpstr>等线</vt:lpstr>
      <vt:lpstr>等线 Light</vt:lpstr>
      <vt:lpstr>宋体</vt:lpstr>
      <vt:lpstr>微软雅黑</vt:lpstr>
      <vt:lpstr>造字工房尚黑（非商用）细体</vt:lpstr>
      <vt:lpstr>Arial</vt:lpstr>
      <vt:lpstr>Calibri</vt:lpstr>
      <vt:lpstr>Cambria Math</vt:lpstr>
      <vt:lpstr>Consolas</vt:lpstr>
      <vt:lpstr>Courier New</vt:lpstr>
      <vt:lpstr>Gill Sans MT Condensed</vt:lpstr>
      <vt:lpstr>Gill Sans Ultra Bold</vt:lpstr>
      <vt:lpstr>Times New Roman</vt:lpstr>
      <vt:lpstr>Wingdings</vt:lpstr>
      <vt:lpstr>1_Office 主题​​</vt:lpstr>
      <vt:lpstr>Office 主题​​</vt:lpstr>
      <vt:lpstr>2_Office 主题​​</vt:lpstr>
      <vt:lpstr>4_Office 主题​​</vt:lpstr>
      <vt:lpstr>3_Office 主题​​</vt:lpstr>
      <vt:lpstr>6_Office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ZhaoLu</dc:creator>
  <cp:lastModifiedBy>happytime</cp:lastModifiedBy>
  <cp:revision>230</cp:revision>
  <dcterms:created xsi:type="dcterms:W3CDTF">2019-01-13T07:44:05Z</dcterms:created>
  <dcterms:modified xsi:type="dcterms:W3CDTF">2021-03-29T09:41:02Z</dcterms:modified>
</cp:coreProperties>
</file>